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57" r:id="rId3"/>
    <p:sldId id="377" r:id="rId4"/>
    <p:sldId id="375" r:id="rId5"/>
    <p:sldId id="395" r:id="rId6"/>
    <p:sldId id="409" r:id="rId7"/>
    <p:sldId id="393" r:id="rId8"/>
    <p:sldId id="405" r:id="rId9"/>
    <p:sldId id="401" r:id="rId10"/>
    <p:sldId id="406" r:id="rId11"/>
    <p:sldId id="394" r:id="rId12"/>
    <p:sldId id="402" r:id="rId13"/>
    <p:sldId id="383" r:id="rId14"/>
    <p:sldId id="407" r:id="rId15"/>
    <p:sldId id="385" r:id="rId16"/>
    <p:sldId id="397" r:id="rId17"/>
  </p:sldIdLst>
  <p:sldSz cx="16256000" cy="9144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8"/>
    <a:srgbClr val="99CC00"/>
    <a:srgbClr val="00806E"/>
    <a:srgbClr val="E30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4720" autoAdjust="0"/>
  </p:normalViewPr>
  <p:slideViewPr>
    <p:cSldViewPr>
      <p:cViewPr varScale="1">
        <p:scale>
          <a:sx n="75" d="100"/>
          <a:sy n="75" d="100"/>
        </p:scale>
        <p:origin x="1014" y="78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-358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Garrill" userId="6f8bb8bd-d508-45e0-a1b2-2513a5107ec6" providerId="ADAL" clId="{6CCD12FC-AAC6-475C-9DFF-0E0FE7536B73}"/>
    <pc:docChg chg="delSld">
      <pc:chgData name="Jan Garrill" userId="6f8bb8bd-d508-45e0-a1b2-2513a5107ec6" providerId="ADAL" clId="{6CCD12FC-AAC6-475C-9DFF-0E0FE7536B73}" dt="2024-11-07T11:41:15.408" v="0" actId="47"/>
      <pc:docMkLst>
        <pc:docMk/>
      </pc:docMkLst>
      <pc:sldChg chg="del">
        <pc:chgData name="Jan Garrill" userId="6f8bb8bd-d508-45e0-a1b2-2513a5107ec6" providerId="ADAL" clId="{6CCD12FC-AAC6-475C-9DFF-0E0FE7536B73}" dt="2024-11-07T11:41:15.408" v="0" actId="47"/>
        <pc:sldMkLst>
          <pc:docMk/>
          <pc:sldMk cId="1534239985" sldId="4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49E86C-187A-4ECC-8DF8-F3C1F5A0858D}" type="datetimeFigureOut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C018DA-A3C9-4D3F-AAC6-3D4AFD7F40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7587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018DA-A3C9-4D3F-AAC6-3D4AFD7F40BE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63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136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133600"/>
            <a:ext cx="146304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973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713"/>
            <a:ext cx="3657600" cy="78009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713"/>
            <a:ext cx="10820400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93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7FC2-C52C-4B21-B072-5EE562755AD2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02A03-1B6D-43D6-A61B-EDF8AEE0C8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963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6B56-99AB-4862-80E6-DAC8367C2342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E5825-5C76-437A-8D94-399349A44C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000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7AAD-4402-42FE-A8BA-1B00F30A5F39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8FCF-71FC-45AC-B416-1D8B976147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647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0"/>
            <a:ext cx="72390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2133600"/>
            <a:ext cx="72390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BD9A-86B8-43B4-80D6-E0010A2E3E3A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976B8-5904-42D2-9ACE-370D415EDB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947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A9FD-4183-4E66-827B-C995F486AA46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14A59-3A7B-410C-ADF2-8F75CED416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755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D5A0-96C9-4605-A0CA-E68C50038C6D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124B4-C179-428C-9E7B-68BE7A412A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33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E09E-9590-449C-B6AA-2001EF3AAA21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2AE51-1179-4FAF-AC01-6EFD9A07C5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510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C934-2F9F-4010-8E0F-579DC8536FDC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54F39-353A-4368-939F-C3FC5778A2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94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133600"/>
            <a:ext cx="146304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009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2BD6-6154-4904-8DC2-5A8FA3099053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94B06-1EA4-4C1B-B639-51A466D274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292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B8A0-AFED-47D7-8A17-D5E1C116CD45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B1E71-B3B0-4DBD-93DE-E35142DE6A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518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713"/>
            <a:ext cx="36576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713"/>
            <a:ext cx="108204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9F5D-426D-4012-A374-2D7E52EC95CC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EB9E5-804B-40EF-B3F6-81AAFE539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47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2143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0"/>
            <a:ext cx="72390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2133600"/>
            <a:ext cx="72390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564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496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876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447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646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8112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b="8406"/>
          <a:stretch>
            <a:fillRect/>
          </a:stretch>
        </p:blipFill>
        <p:spPr bwMode="auto">
          <a:xfrm>
            <a:off x="12954000" y="7975600"/>
            <a:ext cx="203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1270000" y="8337550"/>
            <a:ext cx="11430000" cy="11113"/>
          </a:xfrm>
          <a:prstGeom prst="line">
            <a:avLst/>
          </a:prstGeom>
          <a:noFill/>
          <a:ln w="12700">
            <a:solidFill>
              <a:srgbClr val="C300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0" y="366713"/>
            <a:ext cx="1463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0" y="2133600"/>
            <a:ext cx="146304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663"/>
            <a:ext cx="379253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F96F93-32D4-4F00-83E5-69666F5761A0}" type="datetime1">
              <a:rPr lang="en-GB"/>
              <a:pPr>
                <a:defRPr/>
              </a:pPr>
              <a:t>07/11/2024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663" y="8475663"/>
            <a:ext cx="51466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663" y="8475663"/>
            <a:ext cx="3792537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4197D0-744C-4591-BF6D-63CDB441FDDC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055" name="Picture 4" descr="M:\Logos\New SYFAB logo\SYFAB logos to use (cropped)\SYFAB__pink__Logo_croppe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350" y="8243888"/>
            <a:ext cx="23764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 descr="Sheffield_Gives_logo (web)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8243888"/>
            <a:ext cx="2663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" descr="SYCF complete  Logo (Colour)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243888"/>
            <a:ext cx="2166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hootsuite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opennews.org/blog/opennews-cornavirus-community-car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teve_j?utm_source=unsplash&amp;utm_medium=referral&amp;utm_content=creditCopyTex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photos/ZPOoDQc8yMw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271588" y="508000"/>
            <a:ext cx="14478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endParaRPr lang="en-US" altLang="en-US" sz="6400" dirty="0">
              <a:solidFill>
                <a:srgbClr val="9EC62C"/>
              </a:solidFill>
              <a:ea typeface="MetaBold-Roman" panose="020B0502030000020004" pitchFamily="34" charset="0"/>
              <a:cs typeface="MetaBold-Roman" panose="020B0502030000020004" pitchFamily="34" charset="0"/>
              <a:sym typeface="MetaBold-Roman" panose="020B0502030000020004" pitchFamily="34" charset="0"/>
            </a:endParaRPr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271588" y="1397000"/>
            <a:ext cx="142509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endParaRPr lang="en-US" altLang="en-US" sz="6000" dirty="0">
              <a:solidFill>
                <a:schemeClr val="tx1"/>
              </a:solidFill>
              <a:ea typeface="MetaBook-Roman" panose="020B0502040000020004" pitchFamily="34" charset="0"/>
              <a:cs typeface="MetaBook-Roman" panose="020B0502040000020004" pitchFamily="34" charset="0"/>
              <a:sym typeface="MetaBook-Roman" panose="020B0502040000020004" pitchFamily="34" charset="0"/>
            </a:endParaRPr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1255713" y="508000"/>
            <a:ext cx="13716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/>
            <a:endParaRPr lang="en-GB" altLang="en-US" sz="1600" b="1" dirty="0">
              <a:solidFill>
                <a:srgbClr val="009AD8"/>
              </a:solidFill>
              <a:latin typeface="Trebuchet MS" panose="020B0603020202020204" pitchFamily="34" charset="0"/>
              <a:cs typeface="Times New Roman" panose="02020603050405020304" pitchFamily="18" charset="0"/>
              <a:sym typeface="MetaBold-Roman" panose="020B0502030000020004" pitchFamily="34" charset="0"/>
            </a:endParaRPr>
          </a:p>
          <a:p>
            <a:pPr algn="ctr" eaLnBrk="1" hangingPunct="1"/>
            <a:r>
              <a:rPr lang="en-GB" sz="7200" b="1" dirty="0">
                <a:solidFill>
                  <a:srgbClr val="009AD8"/>
                </a:solidFill>
              </a:rPr>
              <a:t>Social </a:t>
            </a:r>
            <a:r>
              <a:rPr lang="en-GB" sz="7200" b="1">
                <a:solidFill>
                  <a:srgbClr val="009AD8"/>
                </a:solidFill>
              </a:rPr>
              <a:t>Media Strategy </a:t>
            </a:r>
            <a:r>
              <a:rPr lang="en-GB" sz="7200" b="1" dirty="0">
                <a:solidFill>
                  <a:srgbClr val="009AD8"/>
                </a:solidFill>
              </a:rPr>
              <a:t>Masterclass</a:t>
            </a:r>
          </a:p>
          <a:p>
            <a:pPr algn="ctr" eaLnBrk="1" hangingPunct="1"/>
            <a:endParaRPr lang="en-US" altLang="en-US" sz="7200" dirty="0">
              <a:solidFill>
                <a:srgbClr val="0092D1"/>
              </a:solidFill>
              <a:latin typeface="Trebuchet MS" panose="020B0603020202020204" pitchFamily="34" charset="0"/>
              <a:cs typeface="Times New Roman" panose="02020603050405020304" pitchFamily="18" charset="0"/>
              <a:sym typeface="MetaBold-Roman" panose="020B0502030000020004" pitchFamily="34" charset="0"/>
            </a:endParaRP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1650"/>
            <a:ext cx="33305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72A4-B8F7-A346-8196-125057B7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Trends in Social Media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FC6C-4BA5-8F49-BB4F-957D8B533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en-US" dirty="0">
                <a:solidFill>
                  <a:srgbClr val="00806E"/>
                </a:solidFill>
              </a:rPr>
              <a:t>AI is here to stay and makes content creation easier but </a:t>
            </a:r>
            <a:r>
              <a:rPr lang="en-US" b="1" dirty="0">
                <a:solidFill>
                  <a:srgbClr val="00806E"/>
                </a:solidFill>
              </a:rPr>
              <a:t>you can tell</a:t>
            </a:r>
            <a:r>
              <a:rPr lang="en-US" dirty="0">
                <a:solidFill>
                  <a:srgbClr val="00806E"/>
                </a:solidFill>
              </a:rPr>
              <a:t>. 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806E"/>
                </a:solidFill>
              </a:rPr>
              <a:t>Be selective about platforms.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806E"/>
                </a:solidFill>
              </a:rPr>
              <a:t>User generated content (UGC) and influencer marketing are having more impact than emails</a:t>
            </a:r>
            <a:r>
              <a:rPr lang="en-US" dirty="0">
                <a:solidFill>
                  <a:srgbClr val="E3066F"/>
                </a:solidFill>
              </a:rPr>
              <a:t>*</a:t>
            </a:r>
            <a:r>
              <a:rPr lang="en-US" dirty="0">
                <a:solidFill>
                  <a:srgbClr val="00806E"/>
                </a:solidFill>
              </a:rPr>
              <a:t> and even search engines.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806E"/>
                </a:solidFill>
              </a:rPr>
              <a:t>Video content is on the rise.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806E"/>
                </a:solidFill>
              </a:rPr>
              <a:t>Employee advocacy – brand ambassadors to do the work.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806E"/>
                </a:solidFill>
              </a:rPr>
              <a:t>Not everyone has or needs a website but feed back to it if you do (and it’s in good order). Consider </a:t>
            </a:r>
            <a:r>
              <a:rPr lang="en-US" dirty="0" err="1">
                <a:solidFill>
                  <a:srgbClr val="00806E"/>
                </a:solidFill>
              </a:rPr>
              <a:t>Linktree</a:t>
            </a:r>
            <a:r>
              <a:rPr lang="en-US" dirty="0">
                <a:solidFill>
                  <a:srgbClr val="00806E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b="1" dirty="0">
                <a:solidFill>
                  <a:srgbClr val="00806E"/>
                </a:solidFill>
              </a:rPr>
              <a:t>Customer care in social media is a must. Too much self-promotion is a turn-off.</a:t>
            </a:r>
          </a:p>
          <a:p>
            <a:pPr marL="514350" indent="-514350" algn="l">
              <a:buAutoNum type="arabicPeriod"/>
            </a:pPr>
            <a:endParaRPr lang="en-US" b="1" dirty="0">
              <a:solidFill>
                <a:srgbClr val="00806E"/>
              </a:solidFill>
            </a:endParaRPr>
          </a:p>
          <a:p>
            <a:pPr marL="0" indent="0" algn="l"/>
            <a:r>
              <a:rPr lang="en-US" dirty="0">
                <a:solidFill>
                  <a:srgbClr val="E3066F"/>
                </a:solidFill>
              </a:rPr>
              <a:t>*Why are you still using emails?</a:t>
            </a:r>
          </a:p>
          <a:p>
            <a:pPr marL="0" indent="0" algn="l"/>
            <a:endParaRPr lang="en-US" b="1" dirty="0">
              <a:solidFill>
                <a:srgbClr val="00806E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rgbClr val="E3066F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rgbClr val="E30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44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72A4-B8F7-A346-8196-125057B7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FC6C-4BA5-8F49-BB4F-957D8B533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en-US" sz="2800" dirty="0"/>
              <a:t>Be community first. 80% connect, 20% (max) sell.</a:t>
            </a:r>
          </a:p>
          <a:p>
            <a:pPr marL="514350" indent="-514350" algn="l">
              <a:buFontTx/>
              <a:buAutoNum type="arabicPeriod"/>
            </a:pPr>
            <a:r>
              <a:rPr lang="en-US" sz="2800" dirty="0"/>
              <a:t>Customer service is </a:t>
            </a:r>
            <a:r>
              <a:rPr lang="en-US" sz="2800" b="1" dirty="0"/>
              <a:t>everything</a:t>
            </a:r>
            <a:r>
              <a:rPr lang="en-US" sz="2800" dirty="0"/>
              <a:t>. Reply promptly.</a:t>
            </a:r>
          </a:p>
          <a:p>
            <a:pPr marL="514350" indent="-514350" algn="l">
              <a:buAutoNum type="arabicPeriod"/>
            </a:pPr>
            <a:r>
              <a:rPr lang="en-US" sz="2800" dirty="0"/>
              <a:t>It’s easy to get overwhelmed. Get </a:t>
            </a:r>
            <a:r>
              <a:rPr lang="en-US" sz="2800" dirty="0" err="1"/>
              <a:t>organised</a:t>
            </a:r>
            <a:r>
              <a:rPr lang="en-US" sz="2800" dirty="0"/>
              <a:t> and don’t overthink.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Archive channels you’re not using.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Have a dedicated email address for </a:t>
            </a:r>
            <a:r>
              <a:rPr lang="en-US" sz="2800" b="1" dirty="0"/>
              <a:t>all </a:t>
            </a:r>
            <a:r>
              <a:rPr lang="en-US" sz="2800" dirty="0"/>
              <a:t>social media.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Keep your avatars/images/names consistent across channels.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Make sure passwords are shared. Use a collective password saver.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Don’t outsource your message (to AI or anyone else).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Work in shared documents as a default. It’s a game changer.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Curate collectively - this may need a culture change.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Don’t go down rabbit holes with analytics – you need less than you think.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Consistency is key. Little and often.</a:t>
            </a:r>
          </a:p>
        </p:txBody>
      </p:sp>
    </p:spTree>
    <p:extLst>
      <p:ext uri="{BB962C8B-B14F-4D97-AF65-F5344CB8AC3E}">
        <p14:creationId xmlns:p14="http://schemas.microsoft.com/office/powerpoint/2010/main" val="3568005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56A23-28BA-244D-978C-6245EC335B88}"/>
              </a:ext>
            </a:extLst>
          </p:cNvPr>
          <p:cNvSpPr txBox="1"/>
          <p:nvPr/>
        </p:nvSpPr>
        <p:spPr>
          <a:xfrm>
            <a:off x="1503264" y="2411760"/>
            <a:ext cx="53285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3066F"/>
                </a:solidFill>
              </a:rPr>
              <a:t>Scheduling social media posts to work smart and ensure consistency of communication.</a:t>
            </a:r>
          </a:p>
          <a:p>
            <a:endParaRPr lang="en-US" dirty="0">
              <a:solidFill>
                <a:srgbClr val="E3066F"/>
              </a:solidFill>
            </a:endParaRPr>
          </a:p>
          <a:p>
            <a:r>
              <a:rPr lang="en-US" dirty="0">
                <a:solidFill>
                  <a:srgbClr val="E3066F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Beware</a:t>
            </a:r>
            <a:r>
              <a:rPr lang="en-US" dirty="0">
                <a:solidFill>
                  <a:srgbClr val="E3066F"/>
                </a:solidFill>
              </a:rPr>
              <a:t> Freemium)</a:t>
            </a:r>
          </a:p>
          <a:p>
            <a:endParaRPr lang="en-US" dirty="0">
              <a:solidFill>
                <a:srgbClr val="E3066F"/>
              </a:solidFill>
            </a:endParaRPr>
          </a:p>
          <a:p>
            <a:r>
              <a:rPr lang="en-US" sz="3200" dirty="0">
                <a:solidFill>
                  <a:srgbClr val="99CC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Hootsuite</a:t>
            </a:r>
            <a:endParaRPr lang="en-US" sz="3200" dirty="0">
              <a:solidFill>
                <a:srgbClr val="99CC00"/>
              </a:solidFill>
            </a:endParaRPr>
          </a:p>
          <a:p>
            <a:r>
              <a:rPr lang="en-US" sz="3200" dirty="0" err="1">
                <a:solidFill>
                  <a:srgbClr val="99CC00"/>
                </a:solidFill>
              </a:rPr>
              <a:t>Twittimer</a:t>
            </a:r>
            <a:endParaRPr lang="en-US" sz="3200" dirty="0">
              <a:solidFill>
                <a:srgbClr val="99CC00"/>
              </a:solidFill>
            </a:endParaRPr>
          </a:p>
          <a:p>
            <a:r>
              <a:rPr lang="en-US" sz="3200" dirty="0">
                <a:solidFill>
                  <a:srgbClr val="99CC00"/>
                </a:solidFill>
              </a:rPr>
              <a:t>Later</a:t>
            </a:r>
          </a:p>
          <a:p>
            <a:endParaRPr lang="en-US" dirty="0">
              <a:solidFill>
                <a:srgbClr val="E3066F"/>
              </a:solidFill>
            </a:endParaRPr>
          </a:p>
          <a:p>
            <a:endParaRPr lang="en-US" dirty="0">
              <a:solidFill>
                <a:srgbClr val="E3066F"/>
              </a:solidFill>
            </a:endParaRPr>
          </a:p>
        </p:txBody>
      </p:sp>
      <p:pic>
        <p:nvPicPr>
          <p:cNvPr id="9" name="Content Placeholder 8" descr="A dandelion 'clock'.">
            <a:extLst>
              <a:ext uri="{FF2B5EF4-FFF2-40B4-BE49-F238E27FC236}">
                <a16:creationId xmlns:a16="http://schemas.microsoft.com/office/drawing/2014/main" id="{41BB9E4D-524F-8E4F-880E-BD35B18D6A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2255044"/>
            <a:ext cx="7239000" cy="5791200"/>
          </a:xfrm>
        </p:spPr>
      </p:pic>
    </p:spTree>
    <p:extLst>
      <p:ext uri="{BB962C8B-B14F-4D97-AF65-F5344CB8AC3E}">
        <p14:creationId xmlns:p14="http://schemas.microsoft.com/office/powerpoint/2010/main" val="37420760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Keeping Yourself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56A23-28BA-244D-978C-6245EC335B88}"/>
              </a:ext>
            </a:extLst>
          </p:cNvPr>
          <p:cNvSpPr txBox="1"/>
          <p:nvPr/>
        </p:nvSpPr>
        <p:spPr>
          <a:xfrm>
            <a:off x="828626" y="1890713"/>
            <a:ext cx="5328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3066F"/>
                </a:solidFill>
              </a:rPr>
              <a:t>Social Media is a practice of care – for everyone.</a:t>
            </a:r>
          </a:p>
          <a:p>
            <a:endParaRPr lang="en-US" dirty="0">
              <a:solidFill>
                <a:srgbClr val="E3066F"/>
              </a:solidFill>
            </a:endParaRPr>
          </a:p>
          <a:p>
            <a:r>
              <a:rPr lang="en-US" dirty="0">
                <a:solidFill>
                  <a:srgbClr val="99CC00"/>
                </a:solidFill>
              </a:rPr>
              <a:t>Set boundaries.</a:t>
            </a:r>
          </a:p>
          <a:p>
            <a:r>
              <a:rPr lang="en-US" dirty="0">
                <a:solidFill>
                  <a:srgbClr val="99CC00"/>
                </a:solidFill>
              </a:rPr>
              <a:t>Don’t engage with haters.</a:t>
            </a:r>
          </a:p>
          <a:p>
            <a:r>
              <a:rPr lang="en-US" dirty="0">
                <a:solidFill>
                  <a:srgbClr val="99CC00"/>
                </a:solidFill>
              </a:rPr>
              <a:t>Block and report.</a:t>
            </a:r>
          </a:p>
          <a:p>
            <a:endParaRPr lang="en-US" dirty="0">
              <a:solidFill>
                <a:srgbClr val="009AD8"/>
              </a:solidFill>
            </a:endParaRPr>
          </a:p>
        </p:txBody>
      </p:sp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1674EC8D-1614-201A-61B7-B663482A0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04200" y="2436019"/>
            <a:ext cx="7239000" cy="54292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F89C01-93DA-7B26-2E74-D86B94DA4C97}"/>
              </a:ext>
            </a:extLst>
          </p:cNvPr>
          <p:cNvSpPr txBox="1"/>
          <p:nvPr/>
        </p:nvSpPr>
        <p:spPr>
          <a:xfrm>
            <a:off x="8204200" y="7865269"/>
            <a:ext cx="723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opennews.org/blog/opennews-cornavirus-community-car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6F5A9-B12B-F118-9662-0CB9039CBB8F}"/>
              </a:ext>
            </a:extLst>
          </p:cNvPr>
          <p:cNvSpPr txBox="1"/>
          <p:nvPr/>
        </p:nvSpPr>
        <p:spPr>
          <a:xfrm>
            <a:off x="2223344" y="66602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AD8"/>
                </a:solidFill>
              </a:rPr>
              <a:t>“A boundary is a place where I can care for me and also care for you.” </a:t>
            </a:r>
            <a:r>
              <a:rPr lang="en-US" sz="2400" b="1" dirty="0">
                <a:solidFill>
                  <a:srgbClr val="009AD8"/>
                </a:solidFill>
              </a:rPr>
              <a:t>Prentiss Hemphill</a:t>
            </a:r>
          </a:p>
        </p:txBody>
      </p:sp>
    </p:spTree>
    <p:extLst>
      <p:ext uri="{BB962C8B-B14F-4D97-AF65-F5344CB8AC3E}">
        <p14:creationId xmlns:p14="http://schemas.microsoft.com/office/powerpoint/2010/main" val="32954352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(Intersectional)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56A23-28BA-244D-978C-6245EC335B88}"/>
              </a:ext>
            </a:extLst>
          </p:cNvPr>
          <p:cNvSpPr txBox="1"/>
          <p:nvPr/>
        </p:nvSpPr>
        <p:spPr>
          <a:xfrm>
            <a:off x="1503264" y="2411760"/>
            <a:ext cx="5328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3066F"/>
                </a:solidFill>
              </a:rPr>
              <a:t>Are you reaching out to everyone, or just to ‘people like you’? </a:t>
            </a:r>
          </a:p>
          <a:p>
            <a:endParaRPr lang="en-US" dirty="0">
              <a:solidFill>
                <a:srgbClr val="E3066F"/>
              </a:solidFill>
            </a:endParaRPr>
          </a:p>
          <a:p>
            <a:r>
              <a:rPr lang="en-US" dirty="0">
                <a:solidFill>
                  <a:srgbClr val="E3066F"/>
                </a:solidFill>
              </a:rPr>
              <a:t>How do </a:t>
            </a:r>
            <a:r>
              <a:rPr lang="en-US" b="1" dirty="0">
                <a:solidFill>
                  <a:srgbClr val="E3066F"/>
                </a:solidFill>
              </a:rPr>
              <a:t>you</a:t>
            </a:r>
            <a:r>
              <a:rPr lang="en-US" dirty="0">
                <a:solidFill>
                  <a:srgbClr val="E3066F"/>
                </a:solidFill>
              </a:rPr>
              <a:t> welcome people across dimensions of difference?</a:t>
            </a:r>
          </a:p>
          <a:p>
            <a:endParaRPr lang="en-US" dirty="0">
              <a:solidFill>
                <a:srgbClr val="E3066F"/>
              </a:solidFill>
            </a:endParaRPr>
          </a:p>
          <a:p>
            <a:endParaRPr lang="en-US" dirty="0">
              <a:solidFill>
                <a:srgbClr val="009AD8"/>
              </a:solidFill>
            </a:endParaRPr>
          </a:p>
        </p:txBody>
      </p:sp>
      <p:pic>
        <p:nvPicPr>
          <p:cNvPr id="9" name="Content Placeholder 8" descr="A meme of the philosopher Audre Lorde with her words: There is no such thing as a single-issue struggle, because we do not live single issue lives.">
            <a:extLst>
              <a:ext uri="{FF2B5EF4-FFF2-40B4-BE49-F238E27FC236}">
                <a16:creationId xmlns:a16="http://schemas.microsoft.com/office/drawing/2014/main" id="{303860B6-E8B3-2F64-FD15-9A5107152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04" y="2627784"/>
            <a:ext cx="5359400" cy="355864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86E39-AABD-2E55-E1B0-F903F2DD17DD}"/>
              </a:ext>
            </a:extLst>
          </p:cNvPr>
          <p:cNvSpPr txBox="1"/>
          <p:nvPr/>
        </p:nvSpPr>
        <p:spPr>
          <a:xfrm>
            <a:off x="4815632" y="6429313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AD8"/>
                </a:solidFill>
              </a:rPr>
              <a:t>As an absolute minimum: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AD8"/>
                </a:solidFill>
              </a:rPr>
              <a:t>Plain English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AD8"/>
                </a:solidFill>
              </a:rPr>
              <a:t>ALT-text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9AD8"/>
                </a:solidFill>
              </a:rPr>
              <a:t>Respectful language</a:t>
            </a:r>
          </a:p>
        </p:txBody>
      </p:sp>
    </p:spTree>
    <p:extLst>
      <p:ext uri="{BB962C8B-B14F-4D97-AF65-F5344CB8AC3E}">
        <p14:creationId xmlns:p14="http://schemas.microsoft.com/office/powerpoint/2010/main" val="16875869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54956"/>
            <a:ext cx="14630400" cy="6034088"/>
          </a:xfrm>
        </p:spPr>
        <p:txBody>
          <a:bodyPr/>
          <a:lstStyle/>
          <a:p>
            <a:pPr marL="0" indent="0"/>
            <a:endParaRPr lang="en-US" sz="3600" b="1" dirty="0">
              <a:solidFill>
                <a:srgbClr val="E3066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E3066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E3066F"/>
                </a:solidFill>
              </a:rPr>
              <a:t>Think about what you want to use social media for, the relationships you want to build, and why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E3066F"/>
                </a:solidFill>
              </a:rPr>
              <a:t>Work smartly, collectively and strategically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E3066F"/>
                </a:solidFill>
              </a:rPr>
              <a:t>Review often - together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E3066F"/>
                </a:solidFill>
              </a:rPr>
              <a:t>Have a </a:t>
            </a:r>
            <a:r>
              <a:rPr lang="en-US" sz="5400" b="1" dirty="0">
                <a:solidFill>
                  <a:srgbClr val="E3066F"/>
                </a:solidFill>
              </a:rPr>
              <a:t>consistent</a:t>
            </a:r>
            <a:r>
              <a:rPr lang="en-US" sz="4000" b="1" dirty="0">
                <a:solidFill>
                  <a:srgbClr val="E3066F"/>
                </a:solidFill>
              </a:rPr>
              <a:t> </a:t>
            </a:r>
            <a:r>
              <a:rPr lang="en-US" sz="4000" dirty="0">
                <a:solidFill>
                  <a:srgbClr val="E3066F"/>
                </a:solidFill>
              </a:rPr>
              <a:t>social media presence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E3066F"/>
              </a:solidFill>
            </a:endParaRPr>
          </a:p>
          <a:p>
            <a:pPr marL="0" indent="0" algn="l"/>
            <a:r>
              <a:rPr lang="en-US" sz="6000" b="1" dirty="0">
                <a:solidFill>
                  <a:srgbClr val="009AD8"/>
                </a:solidFill>
              </a:rPr>
              <a:t>Think FAB</a:t>
            </a:r>
            <a:endParaRPr lang="en-US" sz="6000" dirty="0">
              <a:solidFill>
                <a:srgbClr val="009AD8"/>
              </a:solidFill>
            </a:endParaRPr>
          </a:p>
          <a:p>
            <a:endParaRPr lang="en-US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70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FAB (folded arms brigade)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/>
            <a:endParaRPr lang="en-GB" dirty="0">
              <a:solidFill>
                <a:srgbClr val="E3066F"/>
              </a:solidFill>
            </a:endParaRPr>
          </a:p>
          <a:p>
            <a:endParaRPr lang="en-US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The FAB Model of Digital Persistence: &#10;1. First Principles&#10;2. Purpose&#10;3. Support&#10;4. Fluency">
            <a:extLst>
              <a:ext uri="{FF2B5EF4-FFF2-40B4-BE49-F238E27FC236}">
                <a16:creationId xmlns:a16="http://schemas.microsoft.com/office/drawing/2014/main" id="{94914CC8-7B8E-8D41-B834-A78831C12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72" y="2159100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217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Weaving Social Fabric (80:20)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600" b="1" dirty="0">
              <a:solidFill>
                <a:srgbClr val="E3066F"/>
              </a:solidFill>
            </a:endParaRPr>
          </a:p>
          <a:p>
            <a:r>
              <a:rPr lang="en-US" sz="3600" b="1" dirty="0">
                <a:solidFill>
                  <a:srgbClr val="E3066F"/>
                </a:solidFill>
              </a:rPr>
              <a:t>“Transformative relationships in our personal and professional lives cultivate deeper human connection through vulnerability, empathy and listening.”</a:t>
            </a:r>
          </a:p>
          <a:p>
            <a:endParaRPr lang="en-US" sz="3600" b="1" dirty="0">
              <a:solidFill>
                <a:srgbClr val="E3066F"/>
              </a:solidFill>
            </a:endParaRPr>
          </a:p>
          <a:p>
            <a:r>
              <a:rPr lang="en-US" sz="2000" b="1" dirty="0">
                <a:solidFill>
                  <a:srgbClr val="E3066F"/>
                </a:solidFill>
              </a:rPr>
              <a:t>Shawn A </a:t>
            </a:r>
            <a:r>
              <a:rPr lang="en-US" sz="2000" b="1" dirty="0" err="1">
                <a:solidFill>
                  <a:srgbClr val="E3066F"/>
                </a:solidFill>
              </a:rPr>
              <a:t>Ginwright</a:t>
            </a:r>
            <a:endParaRPr lang="en-US" sz="2000" b="1" dirty="0">
              <a:solidFill>
                <a:srgbClr val="E3066F"/>
              </a:solidFill>
            </a:endParaRPr>
          </a:p>
          <a:p>
            <a:r>
              <a:rPr lang="en-US" sz="2000" b="1" dirty="0">
                <a:solidFill>
                  <a:srgbClr val="E3066F"/>
                </a:solidFill>
              </a:rPr>
              <a:t>The Four Pivots</a:t>
            </a:r>
          </a:p>
          <a:p>
            <a:endParaRPr lang="en-US" sz="3600" b="1" dirty="0">
              <a:solidFill>
                <a:srgbClr val="E3066F"/>
              </a:solidFill>
            </a:endParaRPr>
          </a:p>
          <a:p>
            <a:endParaRPr lang="en-US" sz="3200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tapestry showing a fox, a deer and a horse in a forest. Photo by Дмитрий Хрусталев-Григорьев on Unsplash">
            <a:extLst>
              <a:ext uri="{FF2B5EF4-FFF2-40B4-BE49-F238E27FC236}">
                <a16:creationId xmlns:a16="http://schemas.microsoft.com/office/drawing/2014/main" id="{AFF68394-74AD-CB60-4490-0FB78710FE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3340894"/>
            <a:ext cx="7239000" cy="3619500"/>
          </a:xfrm>
        </p:spPr>
      </p:pic>
    </p:spTree>
    <p:extLst>
      <p:ext uri="{BB962C8B-B14F-4D97-AF65-F5344CB8AC3E}">
        <p14:creationId xmlns:p14="http://schemas.microsoft.com/office/powerpoint/2010/main" val="36011588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#Hashtags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68" y="1691680"/>
            <a:ext cx="14630400" cy="6034088"/>
          </a:xfrm>
        </p:spPr>
        <p:txBody>
          <a:bodyPr/>
          <a:lstStyle/>
          <a:p>
            <a:endParaRPr lang="en-US" sz="3600" b="1" dirty="0">
              <a:solidFill>
                <a:srgbClr val="E3066F"/>
              </a:solidFill>
            </a:endParaRPr>
          </a:p>
          <a:p>
            <a:r>
              <a:rPr lang="en-US" sz="4800" b="1" dirty="0">
                <a:solidFill>
                  <a:srgbClr val="E3066F"/>
                </a:solidFill>
              </a:rPr>
              <a:t>Hashtags are how you reach out beyond your echo chamber</a:t>
            </a:r>
          </a:p>
          <a:p>
            <a:r>
              <a:rPr lang="en-US" sz="4800" b="1" dirty="0">
                <a:solidFill>
                  <a:srgbClr val="E3066F"/>
                </a:solidFill>
              </a:rPr>
              <a:t>Learn how to shape, share and use them</a:t>
            </a:r>
          </a:p>
          <a:p>
            <a:r>
              <a:rPr lang="en-US" sz="4800" b="1" dirty="0">
                <a:solidFill>
                  <a:srgbClr val="E3066F"/>
                </a:solidFill>
              </a:rPr>
              <a:t>Don’t overuse (5-7 is fine)</a:t>
            </a:r>
          </a:p>
          <a:p>
            <a:endParaRPr lang="en-US" sz="4800" b="1" dirty="0">
              <a:solidFill>
                <a:srgbClr val="E3066F"/>
              </a:solidFill>
            </a:endParaRPr>
          </a:p>
          <a:p>
            <a:r>
              <a:rPr lang="en-US" sz="4000" b="1" dirty="0">
                <a:solidFill>
                  <a:srgbClr val="009AD8"/>
                </a:solidFill>
              </a:rPr>
              <a:t>They are great for jumping onto current events, celebration and community days </a:t>
            </a:r>
            <a:r>
              <a:rPr lang="en-US" sz="4000" b="1" dirty="0">
                <a:solidFill>
                  <a:srgbClr val="99CC00"/>
                </a:solidFill>
              </a:rPr>
              <a:t>#WorldAIDSDay2024</a:t>
            </a:r>
            <a:endParaRPr lang="en-US" sz="3600" dirty="0">
              <a:solidFill>
                <a:srgbClr val="99CC00"/>
              </a:solidFill>
            </a:endParaRPr>
          </a:p>
          <a:p>
            <a:endParaRPr lang="en-US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319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Emojis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2056" y="1691680"/>
            <a:ext cx="6637512" cy="3497653"/>
          </a:xfrm>
        </p:spPr>
        <p:txBody>
          <a:bodyPr/>
          <a:lstStyle/>
          <a:p>
            <a:endParaRPr lang="en-US" sz="3600" b="1" dirty="0">
              <a:solidFill>
                <a:srgbClr val="E3066F"/>
              </a:solidFill>
            </a:endParaRPr>
          </a:p>
          <a:p>
            <a:r>
              <a:rPr lang="en-US" sz="4800" b="1" dirty="0">
                <a:solidFill>
                  <a:srgbClr val="E3066F"/>
                </a:solidFill>
              </a:rPr>
              <a:t>Beautifully expressive</a:t>
            </a:r>
          </a:p>
          <a:p>
            <a:endParaRPr lang="en-US" sz="4800" b="1" dirty="0">
              <a:solidFill>
                <a:srgbClr val="E3066F"/>
              </a:solidFill>
            </a:endParaRPr>
          </a:p>
          <a:p>
            <a:r>
              <a:rPr lang="en-US" sz="4000" b="1" dirty="0">
                <a:solidFill>
                  <a:srgbClr val="009AD8"/>
                </a:solidFill>
              </a:rPr>
              <a:t>Perfect for building relationships</a:t>
            </a:r>
          </a:p>
          <a:p>
            <a:endParaRPr lang="en-US" sz="4000" b="1" dirty="0">
              <a:solidFill>
                <a:srgbClr val="009AD8"/>
              </a:solidFill>
            </a:endParaRPr>
          </a:p>
          <a:p>
            <a:r>
              <a:rPr lang="en-US" sz="4000" b="1" dirty="0">
                <a:solidFill>
                  <a:srgbClr val="99CC00"/>
                </a:solidFill>
              </a:rPr>
              <a:t>Beware passive aggression!</a:t>
            </a:r>
            <a:endParaRPr lang="en-US" sz="3600" dirty="0">
              <a:solidFill>
                <a:srgbClr val="99CC00"/>
              </a:solidFill>
            </a:endParaRPr>
          </a:p>
          <a:p>
            <a:endParaRPr lang="en-US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Eyes on a candy">
            <a:extLst>
              <a:ext uri="{FF2B5EF4-FFF2-40B4-BE49-F238E27FC236}">
                <a16:creationId xmlns:a16="http://schemas.microsoft.com/office/drawing/2014/main" id="{7261B752-2AEB-5661-5924-DDEA3A80E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8" y="2195736"/>
            <a:ext cx="7772400" cy="51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20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948E-7F2D-C742-BDCC-AF2C1A40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The Big </a:t>
            </a:r>
            <a:r>
              <a:rPr lang="en-US" strike="sngStrike" dirty="0">
                <a:solidFill>
                  <a:srgbClr val="99CC00"/>
                </a:solidFill>
              </a:rPr>
              <a:t>Four </a:t>
            </a:r>
            <a:r>
              <a:rPr lang="en-US" dirty="0">
                <a:solidFill>
                  <a:srgbClr val="99CC00"/>
                </a:solidFill>
              </a:rPr>
              <a:t>Three Platforms</a:t>
            </a:r>
            <a:endParaRPr lang="en-US" strike="sngStrike" dirty="0">
              <a:solidFill>
                <a:srgbClr val="99CC00"/>
              </a:solidFill>
            </a:endParaRPr>
          </a:p>
        </p:txBody>
      </p:sp>
      <p:pic>
        <p:nvPicPr>
          <p:cNvPr id="8" name="Content Placeholder 7" descr="Icons of the four main social media communication platforms.&#10;&#10;Facebook&#10;Instagram&#10;Twitter&#10;LinkedIn">
            <a:extLst>
              <a:ext uri="{FF2B5EF4-FFF2-40B4-BE49-F238E27FC236}">
                <a16:creationId xmlns:a16="http://schemas.microsoft.com/office/drawing/2014/main" id="{DC65D1E6-4356-454F-A100-BA020250D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59" y="2195736"/>
            <a:ext cx="5431482" cy="5453834"/>
          </a:xfrm>
        </p:spPr>
      </p:pic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6A5A6271-A420-E7C3-8853-2405C0D6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7741" y="5148064"/>
            <a:ext cx="2401416" cy="2401416"/>
          </a:xfrm>
          <a:prstGeom prst="rect">
            <a:avLst/>
          </a:prstGeom>
        </p:spPr>
      </p:pic>
      <p:pic>
        <p:nvPicPr>
          <p:cNvPr id="7" name="Picture 6" descr="A green phone in a circle&#10;&#10;Description automatically generated">
            <a:extLst>
              <a:ext uri="{FF2B5EF4-FFF2-40B4-BE49-F238E27FC236}">
                <a16:creationId xmlns:a16="http://schemas.microsoft.com/office/drawing/2014/main" id="{FF036506-6DF6-A8C0-25F8-D4DE11F3D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6" y="1890713"/>
            <a:ext cx="3530600" cy="3441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21616-590A-6BC5-A37A-1B35194DC9BA}"/>
              </a:ext>
            </a:extLst>
          </p:cNvPr>
          <p:cNvSpPr txBox="1"/>
          <p:nvPr/>
        </p:nvSpPr>
        <p:spPr>
          <a:xfrm>
            <a:off x="1359248" y="5796136"/>
            <a:ext cx="3476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99CC00"/>
              </a:solidFill>
            </a:endParaRPr>
          </a:p>
          <a:p>
            <a:r>
              <a:rPr lang="en-US" dirty="0">
                <a:solidFill>
                  <a:srgbClr val="99CC00"/>
                </a:solidFill>
              </a:rPr>
              <a:t>Gamechanger</a:t>
            </a:r>
            <a:endParaRPr lang="en-US" dirty="0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10BC2A1D-2AA4-9295-9AC6-830E87A44833}"/>
              </a:ext>
            </a:extLst>
          </p:cNvPr>
          <p:cNvSpPr/>
          <p:nvPr/>
        </p:nvSpPr>
        <p:spPr bwMode="auto">
          <a:xfrm>
            <a:off x="2613089" y="5058138"/>
            <a:ext cx="484632" cy="978408"/>
          </a:xfrm>
          <a:prstGeom prst="up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14" name="Picture 13" descr="A blue circle with a arrow in it&#10;&#10;Description automatically generated">
            <a:extLst>
              <a:ext uri="{FF2B5EF4-FFF2-40B4-BE49-F238E27FC236}">
                <a16:creationId xmlns:a16="http://schemas.microsoft.com/office/drawing/2014/main" id="{93961A42-9A9D-6BC1-690E-5F17C1D25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108" y="3563753"/>
            <a:ext cx="2794000" cy="2717800"/>
          </a:xfrm>
          <a:prstGeom prst="rect">
            <a:avLst/>
          </a:prstGeom>
        </p:spPr>
      </p:pic>
      <p:sp>
        <p:nvSpPr>
          <p:cNvPr id="15" name="Up Arrow 14">
            <a:extLst>
              <a:ext uri="{FF2B5EF4-FFF2-40B4-BE49-F238E27FC236}">
                <a16:creationId xmlns:a16="http://schemas.microsoft.com/office/drawing/2014/main" id="{7C2D7D86-5277-4439-2525-5706D2F2168F}"/>
              </a:ext>
            </a:extLst>
          </p:cNvPr>
          <p:cNvSpPr/>
          <p:nvPr/>
        </p:nvSpPr>
        <p:spPr bwMode="auto">
          <a:xfrm rot="17829611">
            <a:off x="11419805" y="3030184"/>
            <a:ext cx="484632" cy="978408"/>
          </a:xfrm>
          <a:prstGeom prst="up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4AC20662-47DD-6A69-3A60-91B73CAA1BF7}"/>
              </a:ext>
            </a:extLst>
          </p:cNvPr>
          <p:cNvSpPr/>
          <p:nvPr/>
        </p:nvSpPr>
        <p:spPr bwMode="auto">
          <a:xfrm rot="14145605">
            <a:off x="11424917" y="5800048"/>
            <a:ext cx="484632" cy="978408"/>
          </a:xfrm>
          <a:prstGeom prst="up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43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948E-7F2D-C742-BDCC-AF2C1A40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Sharing Content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43953F-2306-1AC9-8C80-0209748B0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56" y="1890713"/>
            <a:ext cx="6034088" cy="6034088"/>
          </a:xfrm>
        </p:spPr>
      </p:pic>
      <p:pic>
        <p:nvPicPr>
          <p:cNvPr id="9" name="Picture 8" descr="A white triangle on a red background&#10;&#10;Description automatically generated">
            <a:extLst>
              <a:ext uri="{FF2B5EF4-FFF2-40B4-BE49-F238E27FC236}">
                <a16:creationId xmlns:a16="http://schemas.microsoft.com/office/drawing/2014/main" id="{2BA2BD25-634D-EF11-15C6-1FB77148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24" y="2915816"/>
            <a:ext cx="2357931" cy="18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31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948E-7F2D-C742-BDCC-AF2C1A40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Creating Content</a:t>
            </a:r>
          </a:p>
        </p:txBody>
      </p:sp>
      <p:pic>
        <p:nvPicPr>
          <p:cNvPr id="15" name="Content Placeholder 14" descr="A picture containing graphics, logo, graphic design, font&#10;&#10;Description automatically generated">
            <a:extLst>
              <a:ext uri="{FF2B5EF4-FFF2-40B4-BE49-F238E27FC236}">
                <a16:creationId xmlns:a16="http://schemas.microsoft.com/office/drawing/2014/main" id="{B0DA2C3D-9692-27F2-289D-0D4097484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56" y="2133600"/>
            <a:ext cx="6034088" cy="6034088"/>
          </a:xfrm>
        </p:spPr>
      </p:pic>
      <p:pic>
        <p:nvPicPr>
          <p:cNvPr id="5" name="Picture 4" descr="A blue letters with wires&#10;&#10;Description automatically generated with medium confidence">
            <a:extLst>
              <a:ext uri="{FF2B5EF4-FFF2-40B4-BE49-F238E27FC236}">
                <a16:creationId xmlns:a16="http://schemas.microsoft.com/office/drawing/2014/main" id="{E35780BE-F863-E935-EF37-0A8290C25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00" y="5098257"/>
            <a:ext cx="5311687" cy="2987824"/>
          </a:xfrm>
          <a:prstGeom prst="rect">
            <a:avLst/>
          </a:prstGeom>
        </p:spPr>
      </p:pic>
      <p:pic>
        <p:nvPicPr>
          <p:cNvPr id="4" name="Picture 3" descr="A white and orange circle with a bookmark&#10;&#10;Description automatically generated">
            <a:extLst>
              <a:ext uri="{FF2B5EF4-FFF2-40B4-BE49-F238E27FC236}">
                <a16:creationId xmlns:a16="http://schemas.microsoft.com/office/drawing/2014/main" id="{72DC9327-71A4-C6D7-4825-51C195C76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39" y="3302396"/>
            <a:ext cx="2547217" cy="2539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ECB16E-1216-B1AC-BE4D-EB5A59088D68}"/>
              </a:ext>
            </a:extLst>
          </p:cNvPr>
          <p:cNvSpPr txBox="1"/>
          <p:nvPr/>
        </p:nvSpPr>
        <p:spPr>
          <a:xfrm>
            <a:off x="12088440" y="2702231"/>
            <a:ext cx="3168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BEWARE</a:t>
            </a:r>
          </a:p>
          <a:p>
            <a:pPr algn="ctr"/>
            <a:r>
              <a:rPr lang="en-US" dirty="0">
                <a:solidFill>
                  <a:srgbClr val="99CC00"/>
                </a:solidFill>
              </a:rPr>
              <a:t>FREEMIUM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8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00"/>
                </a:solidFill>
              </a:rPr>
              <a:t>What about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en-US" sz="2800" b="1" dirty="0">
              <a:solidFill>
                <a:srgbClr val="E3066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E3066F"/>
                </a:solidFill>
              </a:rPr>
              <a:t>Helps generate content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E3066F"/>
                </a:solidFill>
              </a:rPr>
              <a:t>Makes searches more responsive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E3066F"/>
                </a:solidFill>
              </a:rPr>
              <a:t>No substitute for the human touch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E3066F"/>
                </a:solidFill>
              </a:rPr>
              <a:t>Has bias built in</a:t>
            </a:r>
          </a:p>
          <a:p>
            <a:pPr marL="0" indent="0" algn="l"/>
            <a:endParaRPr lang="en-US" sz="4000" b="1" dirty="0">
              <a:solidFill>
                <a:srgbClr val="E3066F"/>
              </a:solidFill>
            </a:endParaRPr>
          </a:p>
          <a:p>
            <a:pPr marL="0" indent="0" algn="l"/>
            <a:r>
              <a:rPr lang="en-US" sz="4400" b="1" dirty="0">
                <a:solidFill>
                  <a:srgbClr val="009AD8"/>
                </a:solidFill>
              </a:rPr>
              <a:t>More change to come…</a:t>
            </a:r>
            <a:endParaRPr lang="en-US" sz="4400" dirty="0">
              <a:solidFill>
                <a:srgbClr val="009AD8"/>
              </a:solidFill>
            </a:endParaRPr>
          </a:p>
          <a:p>
            <a:endParaRPr lang="en-US" b="1" dirty="0">
              <a:solidFill>
                <a:srgbClr val="E3066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close-up of a blue letter&#10;&#10;Description automatically generated">
            <a:extLst>
              <a:ext uri="{FF2B5EF4-FFF2-40B4-BE49-F238E27FC236}">
                <a16:creationId xmlns:a16="http://schemas.microsoft.com/office/drawing/2014/main" id="{BF6BD9B0-1464-276D-667C-65375D268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3114675"/>
            <a:ext cx="7239000" cy="40719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A54E0-31BC-F52C-1E90-FD39FFD14360}"/>
              </a:ext>
            </a:extLst>
          </p:cNvPr>
          <p:cNvSpPr txBox="1"/>
          <p:nvPr/>
        </p:nvSpPr>
        <p:spPr>
          <a:xfrm>
            <a:off x="11790965" y="730830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Photo by </a:t>
            </a:r>
            <a:r>
              <a:rPr lang="en-GB" sz="1600" dirty="0">
                <a:hlinkClick r:id="rId3"/>
              </a:rPr>
              <a:t>Steve Johnson</a:t>
            </a:r>
            <a:r>
              <a:rPr lang="en-GB" sz="1600" dirty="0"/>
              <a:t> on </a:t>
            </a:r>
            <a:r>
              <a:rPr lang="en-GB" sz="1600" dirty="0">
                <a:hlinkClick r:id="rId4"/>
              </a:rPr>
              <a:t>Unsplash</a:t>
            </a:r>
            <a:r>
              <a:rPr lang="en-GB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4807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876EEE90D6B4A965D78E898F8FBD7" ma:contentTypeVersion="14" ma:contentTypeDescription="Create a new document." ma:contentTypeScope="" ma:versionID="d859bf460a882114038626a06023c9c9">
  <xsd:schema xmlns:xsd="http://www.w3.org/2001/XMLSchema" xmlns:xs="http://www.w3.org/2001/XMLSchema" xmlns:p="http://schemas.microsoft.com/office/2006/metadata/properties" xmlns:ns2="231f32ac-2a83-4c58-a1d0-7277f97bc698" xmlns:ns3="5d38cca7-f787-4406-bffd-0186c6ba49c6" targetNamespace="http://schemas.microsoft.com/office/2006/metadata/properties" ma:root="true" ma:fieldsID="be0e18c43d6d064897be18c2c7047b8b" ns2:_="" ns3:_="">
    <xsd:import namespace="231f32ac-2a83-4c58-a1d0-7277f97bc698"/>
    <xsd:import namespace="5d38cca7-f787-4406-bffd-0186c6ba49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32ac-2a83-4c58-a1d0-7277f97bc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cea13b7-4b28-487d-a50a-d06444e9a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8cca7-f787-4406-bffd-0186c6ba4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1088328-836a-4a08-adeb-517b46c93d5b}" ma:internalName="TaxCatchAll" ma:showField="CatchAllData" ma:web="5d38cca7-f787-4406-bffd-0186c6ba49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38cca7-f787-4406-bffd-0186c6ba49c6" xsi:nil="true"/>
    <lcf76f155ced4ddcb4097134ff3c332f xmlns="231f32ac-2a83-4c58-a1d0-7277f97bc6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C801E7-6C43-4162-868F-8126F2DC9E89}"/>
</file>

<file path=customXml/itemProps2.xml><?xml version="1.0" encoding="utf-8"?>
<ds:datastoreItem xmlns:ds="http://schemas.openxmlformats.org/officeDocument/2006/customXml" ds:itemID="{784101A0-D9A1-4051-9327-17DF62DBFF15}"/>
</file>

<file path=customXml/itemProps3.xml><?xml version="1.0" encoding="utf-8"?>
<ds:datastoreItem xmlns:ds="http://schemas.openxmlformats.org/officeDocument/2006/customXml" ds:itemID="{A4FF3F5C-4D3A-41EA-B70E-0E974FA784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541</Words>
  <Characters>0</Characters>
  <Application>Microsoft Office PowerPoint</Application>
  <PresentationFormat>Custom</PresentationFormat>
  <Lines>0</Lines>
  <Paragraphs>117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Grande</vt:lpstr>
      <vt:lpstr>MetaBold-Roman</vt:lpstr>
      <vt:lpstr>MetaBook-Roman</vt:lpstr>
      <vt:lpstr>Trebuchet MS</vt:lpstr>
      <vt:lpstr>Title &amp; Subtitle</vt:lpstr>
      <vt:lpstr>Custom Design</vt:lpstr>
      <vt:lpstr>PowerPoint Presentation</vt:lpstr>
      <vt:lpstr>FAB (folded arms brigade)</vt:lpstr>
      <vt:lpstr>Weaving Social Fabric (80:20)</vt:lpstr>
      <vt:lpstr>#Hashtags</vt:lpstr>
      <vt:lpstr>Emojis</vt:lpstr>
      <vt:lpstr>The Big Four Three Platforms</vt:lpstr>
      <vt:lpstr>Sharing Content</vt:lpstr>
      <vt:lpstr>Creating Content</vt:lpstr>
      <vt:lpstr>What about AI?</vt:lpstr>
      <vt:lpstr>Trends in Social Media 2024</vt:lpstr>
      <vt:lpstr>Lessons Learned</vt:lpstr>
      <vt:lpstr>Agenda</vt:lpstr>
      <vt:lpstr>Keeping Yourself Safe</vt:lpstr>
      <vt:lpstr>(Intersectional) Accessibility</vt:lpstr>
      <vt:lpstr>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Rod-y-Lyn</dc:creator>
  <cp:lastModifiedBy>Jan Garrill</cp:lastModifiedBy>
  <cp:revision>423</cp:revision>
  <cp:lastPrinted>2017-11-08T09:50:40Z</cp:lastPrinted>
  <dcterms:modified xsi:type="dcterms:W3CDTF">2024-11-07T11:41:26Z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0x0101006D0876EEE90D6B4A965D78E898F8FBD7</vt:lpwstr>
  </property>
</Properties>
</file>