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68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5D5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BA2CCB-1902-45AF-8DF2-F1D3F7683AFC}" v="10" dt="2024-09-19T09:45:06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5226" autoAdjust="0"/>
  </p:normalViewPr>
  <p:slideViewPr>
    <p:cSldViewPr snapToGrid="0" snapToObjects="1">
      <p:cViewPr varScale="1">
        <p:scale>
          <a:sx n="82" d="100"/>
          <a:sy n="82" d="100"/>
        </p:scale>
        <p:origin x="1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DEDF6-8136-634A-B89B-181DE825007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100E5-B0D2-DA42-A1B3-CDDE665D9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3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100E5-B0D2-DA42-A1B3-CDDE665D9C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82"/>
          <a:stretch/>
        </p:blipFill>
        <p:spPr>
          <a:xfrm>
            <a:off x="796477" y="1681340"/>
            <a:ext cx="7922042" cy="51766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765" y="2823059"/>
            <a:ext cx="5644123" cy="1512690"/>
          </a:xfrm>
        </p:spPr>
        <p:txBody>
          <a:bodyPr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765" y="4472273"/>
            <a:ext cx="5644123" cy="724843"/>
          </a:xfrm>
        </p:spPr>
        <p:txBody>
          <a:bodyPr>
            <a:normAutofit/>
          </a:bodyPr>
          <a:lstStyle>
            <a:lvl1pPr marL="0" indent="0" algn="l">
              <a:buNone/>
              <a:defRPr sz="2000" b="1" cap="none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630706" cy="16903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97" y="403070"/>
            <a:ext cx="2786903" cy="970095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1075766" y="54323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630706" cy="16903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97" y="403070"/>
            <a:ext cx="2786903" cy="9700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592" y="1467699"/>
            <a:ext cx="5643554" cy="3831005"/>
          </a:xfrm>
          <a:prstGeom prst="rect">
            <a:avLst/>
          </a:prstGeom>
        </p:spPr>
      </p:pic>
      <p:sp>
        <p:nvSpPr>
          <p:cNvPr id="17" name="Content Placeholder 16"/>
          <p:cNvSpPr>
            <a:spLocks noGrp="1"/>
          </p:cNvSpPr>
          <p:nvPr>
            <p:ph sz="quarter" idx="12"/>
          </p:nvPr>
        </p:nvSpPr>
        <p:spPr>
          <a:xfrm>
            <a:off x="2319338" y="6208286"/>
            <a:ext cx="4264025" cy="451288"/>
          </a:xfrm>
        </p:spPr>
        <p:txBody>
          <a:bodyPr>
            <a:normAutofit/>
          </a:bodyPr>
          <a:lstStyle>
            <a:lvl1pPr algn="ctr">
              <a:defRPr sz="1200" b="1" cap="none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3"/>
          <p:cNvSpPr>
            <a:spLocks noGrp="1"/>
          </p:cNvSpPr>
          <p:nvPr>
            <p:ph sz="quarter" idx="14"/>
          </p:nvPr>
        </p:nvSpPr>
        <p:spPr>
          <a:xfrm>
            <a:off x="2319338" y="3041650"/>
            <a:ext cx="4264025" cy="2175243"/>
          </a:xfrm>
        </p:spPr>
        <p:txBody>
          <a:bodyPr>
            <a:norm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2400"/>
            </a:lvl3pPr>
            <a:lvl4pPr algn="ctr">
              <a:defRPr sz="2000">
                <a:solidFill>
                  <a:schemeClr val="bg1"/>
                </a:solidFill>
              </a:defRPr>
            </a:lvl4pPr>
            <a:lvl5pPr algn="ctr"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62635"/>
            <a:ext cx="7886700" cy="4832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31" y="0"/>
            <a:ext cx="774801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664" y="2770094"/>
            <a:ext cx="5785877" cy="1792382"/>
          </a:xfrm>
        </p:spPr>
        <p:txBody>
          <a:bodyPr anchor="t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88664" y="1971773"/>
            <a:ext cx="4844583" cy="385948"/>
          </a:xfrm>
        </p:spPr>
        <p:txBody>
          <a:bodyPr/>
          <a:lstStyle>
            <a:lvl1pPr marL="0" indent="0">
              <a:buNone/>
              <a:defRPr sz="2400" b="1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number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C6CFE5-8434-9542-88FD-C45542DBB5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+ Pull-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362635"/>
            <a:ext cx="4132646" cy="4527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8446" y="1398495"/>
            <a:ext cx="3886200" cy="2214656"/>
          </a:xfrm>
          <a:prstGeom prst="roundRect">
            <a:avLst>
              <a:gd name="adj" fmla="val 11189"/>
            </a:avLst>
          </a:prstGeom>
          <a:ln w="57150">
            <a:solidFill>
              <a:schemeClr val="tx2"/>
            </a:solidFill>
          </a:ln>
        </p:spPr>
        <p:txBody>
          <a:bodyPr/>
          <a:lstStyle>
            <a:lvl1pPr>
              <a:defRPr cap="none" baseline="0"/>
            </a:lvl1pPr>
          </a:lstStyle>
          <a:p>
            <a:endParaRPr lang="en-US" dirty="0"/>
          </a:p>
        </p:txBody>
      </p:sp>
      <p:sp>
        <p:nvSpPr>
          <p:cNvPr id="22" name="Content Placeholder 20"/>
          <p:cNvSpPr>
            <a:spLocks noGrp="1"/>
          </p:cNvSpPr>
          <p:nvPr>
            <p:ph sz="quarter" idx="14"/>
          </p:nvPr>
        </p:nvSpPr>
        <p:spPr>
          <a:xfrm>
            <a:off x="4808538" y="4085948"/>
            <a:ext cx="3886200" cy="1803863"/>
          </a:xfrm>
          <a:prstGeom prst="roundRect">
            <a:avLst>
              <a:gd name="adj" fmla="val 11865"/>
            </a:avLst>
          </a:prstGeom>
          <a:solidFill>
            <a:schemeClr val="accent1"/>
          </a:solidFill>
          <a:ln w="57150"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362635"/>
            <a:ext cx="4132646" cy="4527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8446" y="1398495"/>
            <a:ext cx="3886200" cy="4491316"/>
          </a:xfrm>
          <a:prstGeom prst="roundRect">
            <a:avLst>
              <a:gd name="adj" fmla="val 7729"/>
            </a:avLst>
          </a:prstGeom>
          <a:ln w="57150">
            <a:solidFill>
              <a:schemeClr val="tx2"/>
            </a:solidFill>
          </a:ln>
        </p:spPr>
        <p:txBody>
          <a:bodyPr/>
          <a:lstStyle>
            <a:lvl1pPr>
              <a:defRPr cap="none" baseline="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ull-out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3"/>
          <p:cNvSpPr>
            <a:spLocks noGrp="1"/>
          </p:cNvSpPr>
          <p:nvPr>
            <p:ph sz="half" idx="16"/>
          </p:nvPr>
        </p:nvSpPr>
        <p:spPr>
          <a:xfrm>
            <a:off x="441517" y="1828801"/>
            <a:ext cx="2570626" cy="3724184"/>
          </a:xfrm>
          <a:prstGeom prst="roundRect">
            <a:avLst>
              <a:gd name="adj" fmla="val 10219"/>
            </a:avLst>
          </a:prstGeom>
          <a:solidFill>
            <a:schemeClr val="accent1"/>
          </a:solidFill>
          <a:ln w="57150">
            <a:solidFill>
              <a:schemeClr val="tx2"/>
            </a:solidFill>
          </a:ln>
        </p:spPr>
        <p:txBody>
          <a:bodyPr lIns="108000" tIns="72000" rIns="108000" bIns="72000">
            <a:noAutofit/>
          </a:bodyPr>
          <a:lstStyle>
            <a:lvl1pPr>
              <a:defRPr sz="1600" cap="none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7"/>
          </p:nvPr>
        </p:nvSpPr>
        <p:spPr>
          <a:xfrm>
            <a:off x="3283328" y="1828801"/>
            <a:ext cx="2570626" cy="3724184"/>
          </a:xfrm>
          <a:prstGeom prst="roundRect">
            <a:avLst>
              <a:gd name="adj" fmla="val 10219"/>
            </a:avLst>
          </a:prstGeom>
          <a:solidFill>
            <a:schemeClr val="accent1"/>
          </a:solidFill>
          <a:ln w="57150">
            <a:solidFill>
              <a:schemeClr val="tx2"/>
            </a:solidFill>
          </a:ln>
        </p:spPr>
        <p:txBody>
          <a:bodyPr lIns="108000" tIns="72000" rIns="108000" bIns="72000">
            <a:noAutofit/>
          </a:bodyPr>
          <a:lstStyle>
            <a:lvl1pPr>
              <a:defRPr sz="1600" cap="none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8"/>
          </p:nvPr>
        </p:nvSpPr>
        <p:spPr>
          <a:xfrm>
            <a:off x="6125139" y="1828801"/>
            <a:ext cx="2570626" cy="3724184"/>
          </a:xfrm>
          <a:prstGeom prst="roundRect">
            <a:avLst>
              <a:gd name="adj" fmla="val 10219"/>
            </a:avLst>
          </a:prstGeom>
          <a:solidFill>
            <a:schemeClr val="accent1"/>
          </a:solidFill>
          <a:ln w="57150">
            <a:solidFill>
              <a:schemeClr val="tx2"/>
            </a:solidFill>
          </a:ln>
        </p:spPr>
        <p:txBody>
          <a:bodyPr lIns="108000" tIns="72000" rIns="108000" bIns="72000">
            <a:noAutofit/>
          </a:bodyPr>
          <a:lstStyle>
            <a:lvl1pPr>
              <a:defRPr sz="1600" cap="none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16"/>
          </p:nvPr>
        </p:nvSpPr>
        <p:spPr>
          <a:xfrm>
            <a:off x="441517" y="1577789"/>
            <a:ext cx="2570626" cy="4195379"/>
          </a:xfrm>
          <a:prstGeom prst="roundRect">
            <a:avLst>
              <a:gd name="adj" fmla="val 10219"/>
            </a:avLst>
          </a:prstGeom>
          <a:noFill/>
          <a:ln w="57150">
            <a:solidFill>
              <a:schemeClr val="tx2"/>
            </a:solidFill>
          </a:ln>
        </p:spPr>
        <p:txBody>
          <a:bodyPr lIns="108000" tIns="72000" rIns="108000" bIns="7200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3514725" y="1577789"/>
            <a:ext cx="5118100" cy="4195482"/>
          </a:xfrm>
          <a:prstGeom prst="roundRect">
            <a:avLst>
              <a:gd name="adj" fmla="val 6316"/>
            </a:avLst>
          </a:prstGeom>
          <a:ln w="57150">
            <a:solidFill>
              <a:schemeClr val="tx2"/>
            </a:solidFill>
          </a:ln>
        </p:spPr>
        <p:txBody>
          <a:bodyPr/>
          <a:lstStyle>
            <a:lvl1pPr>
              <a:defRPr cap="none" baseline="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41517" y="1918349"/>
            <a:ext cx="8191308" cy="4195482"/>
          </a:xfrm>
          <a:prstGeom prst="roundRect">
            <a:avLst>
              <a:gd name="adj" fmla="val 6316"/>
            </a:avLst>
          </a:prstGeom>
          <a:ln w="57150">
            <a:solidFill>
              <a:schemeClr val="tx2"/>
            </a:solidFill>
          </a:ln>
        </p:spPr>
        <p:txBody>
          <a:bodyPr/>
          <a:lstStyle>
            <a:lvl1pPr>
              <a:defRPr cap="none" baseline="0"/>
            </a:lvl1pPr>
          </a:lstStyle>
          <a:p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9"/>
          </p:nvPr>
        </p:nvSpPr>
        <p:spPr>
          <a:xfrm>
            <a:off x="323850" y="1344613"/>
            <a:ext cx="8191500" cy="4035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9"/>
          </p:nvPr>
        </p:nvSpPr>
        <p:spPr>
          <a:xfrm>
            <a:off x="413886" y="1917700"/>
            <a:ext cx="8268101" cy="419576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20"/>
          </p:nvPr>
        </p:nvSpPr>
        <p:spPr>
          <a:xfrm>
            <a:off x="323850" y="1344613"/>
            <a:ext cx="8191500" cy="4035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0"/>
          <a:stretch/>
        </p:blipFill>
        <p:spPr>
          <a:xfrm>
            <a:off x="-1" y="0"/>
            <a:ext cx="8745415" cy="9508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0" y="255710"/>
            <a:ext cx="7886700" cy="4789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344706"/>
            <a:ext cx="7886700" cy="4832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9452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6356351"/>
            <a:ext cx="3753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1C6CFE5-8434-9542-88FD-C45542DBB5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45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0" r:id="rId5"/>
    <p:sldLayoutId id="2147483671" r:id="rId6"/>
    <p:sldLayoutId id="2147483672" r:id="rId7"/>
    <p:sldLayoutId id="2147483673" r:id="rId8"/>
    <p:sldLayoutId id="2147483675" r:id="rId9"/>
    <p:sldLayoutId id="2147483666" r:id="rId10"/>
    <p:sldLayoutId id="214748367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600" b="0" kern="1200" cap="none" baseline="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1800" b="1" kern="1200" cap="all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-1926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401400" indent="-192600" algn="l" defTabSz="914400" rtl="0" eaLnBrk="1" latinLnBrk="0" hangingPunct="1">
        <a:lnSpc>
          <a:spcPct val="100000"/>
        </a:lnSpc>
        <a:spcBef>
          <a:spcPts val="0"/>
        </a:spcBef>
        <a:buFont typeface=".AppleSystemUIFont" charset="-120"/>
        <a:buChar char="–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277" y="3009122"/>
            <a:ext cx="5644123" cy="1482595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Kelly Broadbent </a:t>
            </a:r>
            <a:br>
              <a:rPr lang="en-US" dirty="0"/>
            </a:br>
            <a:r>
              <a:rPr lang="en-US" sz="2800" dirty="0"/>
              <a:t>North Yorkshire Regional Manager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4387-D616-284B-B855-461DC4B34BA3}" type="datetime4">
              <a:rPr lang="en-GB" smtClean="0"/>
              <a:t>19 September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4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93482-64A5-4284-9DBD-B81DB71C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452A1-3277-4377-B3AE-7CF54955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D870EB-F6BC-B98A-8946-9011EEE522E7}"/>
              </a:ext>
            </a:extLst>
          </p:cNvPr>
          <p:cNvSpPr txBox="1"/>
          <p:nvPr/>
        </p:nvSpPr>
        <p:spPr>
          <a:xfrm>
            <a:off x="699247" y="988061"/>
            <a:ext cx="737118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St Giles Trust are a national charity with a turnover of over £18m</a:t>
            </a:r>
          </a:p>
          <a:p>
            <a:endParaRPr lang="en-GB" dirty="0">
              <a:solidFill>
                <a:schemeClr val="accent1"/>
              </a:solidFill>
            </a:endParaRPr>
          </a:p>
          <a:p>
            <a:r>
              <a:rPr lang="en-GB" dirty="0">
                <a:solidFill>
                  <a:schemeClr val="accent1"/>
                </a:solidFill>
              </a:rPr>
              <a:t>North Yorkshire challenges: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Central fundraising team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Misconceptions around North Yorkshire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accent1"/>
                </a:solidFill>
              </a:rPr>
              <a:t>Local knowledge/</a:t>
            </a:r>
            <a:r>
              <a:rPr lang="en-GB" dirty="0">
                <a:solidFill>
                  <a:schemeClr val="accent1"/>
                </a:solidFill>
              </a:rPr>
              <a:t>hidden harms/needs = find 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Local funding opportunities often aimed at small charities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Time taken for applications/reporting</a:t>
            </a:r>
          </a:p>
          <a:p>
            <a:endParaRPr lang="en-GB" dirty="0">
              <a:solidFill>
                <a:schemeClr val="accent1"/>
              </a:solidFill>
            </a:endParaRPr>
          </a:p>
          <a:p>
            <a:r>
              <a:rPr lang="en-GB" dirty="0">
                <a:solidFill>
                  <a:schemeClr val="accent1"/>
                </a:solidFill>
              </a:rPr>
              <a:t>Suggestions: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Consider local funding applications for larger charities based on local needs and budget limitations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Repeat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Relationships - funders to be invited to ‘the table’ to contribute to decision making, learn about local intelligence for transparency and confidence building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Visit the provisions being funded to witness the service and impact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/>
                </a:solidFill>
              </a:rPr>
              <a:t>Voice of the client in applications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28B37D-00BC-3F98-6A69-8CDA62740C4A}"/>
              </a:ext>
            </a:extLst>
          </p:cNvPr>
          <p:cNvSpPr txBox="1"/>
          <p:nvPr/>
        </p:nvSpPr>
        <p:spPr>
          <a:xfrm>
            <a:off x="524721" y="248837"/>
            <a:ext cx="66913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St Giles Trust - A national charity with a local heart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9C9CA-30BE-3349-8E17-401AA153F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Liberty Links has Launched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78052-313E-8AF7-7C0D-4D453F68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6EB3A4-F56F-0F52-035E-B6E005FD8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CFE5-8434-9542-88FD-C45542DBB53B}" type="slidenum">
              <a:rPr lang="en-US" smtClean="0"/>
              <a:t>3</a:t>
            </a:fld>
            <a:endParaRPr lang="en-US"/>
          </a:p>
        </p:txBody>
      </p:sp>
      <p:pic>
        <p:nvPicPr>
          <p:cNvPr id="11" name="Picture 10" descr="The inside of a vehicle&#10;&#10;Description automatically generated with medium confidence">
            <a:extLst>
              <a:ext uri="{FF2B5EF4-FFF2-40B4-BE49-F238E27FC236}">
                <a16:creationId xmlns:a16="http://schemas.microsoft.com/office/drawing/2014/main" id="{0689AC82-EE4B-E69E-BA0B-92F4BC745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45" y="4028099"/>
            <a:ext cx="3601373" cy="2693377"/>
          </a:xfrm>
          <a:prstGeom prst="rect">
            <a:avLst/>
          </a:prstGeom>
        </p:spPr>
      </p:pic>
      <p:pic>
        <p:nvPicPr>
          <p:cNvPr id="13" name="Picture 12" descr="A picture containing indoor&#10;&#10;Description automatically generated">
            <a:extLst>
              <a:ext uri="{FF2B5EF4-FFF2-40B4-BE49-F238E27FC236}">
                <a16:creationId xmlns:a16="http://schemas.microsoft.com/office/drawing/2014/main" id="{97CECFE0-F777-0371-F8F1-168C83FCA2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096" y="1053226"/>
            <a:ext cx="4352924" cy="2628901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A51B55-D6DE-FD11-76E4-C2DA473F5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9123" y="830331"/>
            <a:ext cx="1506297" cy="1382154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0A19C9C-D0F5-3C0C-D771-4979BFA05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45" y="972783"/>
            <a:ext cx="3601373" cy="2789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88E87BB0-8189-9DD5-C8B3-5D5178598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100" y="4009864"/>
            <a:ext cx="4352924" cy="271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695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 Giles 2019 Colours">
      <a:dk1>
        <a:srgbClr val="000000"/>
      </a:dk1>
      <a:lt1>
        <a:srgbClr val="FFFFFF"/>
      </a:lt1>
      <a:dk2>
        <a:srgbClr val="F6C112"/>
      </a:dk2>
      <a:lt2>
        <a:srgbClr val="FFFFFF"/>
      </a:lt2>
      <a:accent1>
        <a:srgbClr val="281257"/>
      </a:accent1>
      <a:accent2>
        <a:srgbClr val="9287AB"/>
      </a:accent2>
      <a:accent3>
        <a:srgbClr val="D3CFDD"/>
      </a:accent3>
      <a:accent4>
        <a:srgbClr val="F6C112"/>
      </a:accent4>
      <a:accent5>
        <a:srgbClr val="F8DA70"/>
      </a:accent5>
      <a:accent6>
        <a:srgbClr val="FBECB8"/>
      </a:accent6>
      <a:hlink>
        <a:srgbClr val="F6C112"/>
      </a:hlink>
      <a:folHlink>
        <a:srgbClr val="F6C11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63500"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71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876EEE90D6B4A965D78E898F8FBD7" ma:contentTypeVersion="14" ma:contentTypeDescription="Create a new document." ma:contentTypeScope="" ma:versionID="d859bf460a882114038626a06023c9c9">
  <xsd:schema xmlns:xsd="http://www.w3.org/2001/XMLSchema" xmlns:xs="http://www.w3.org/2001/XMLSchema" xmlns:p="http://schemas.microsoft.com/office/2006/metadata/properties" xmlns:ns2="231f32ac-2a83-4c58-a1d0-7277f97bc698" xmlns:ns3="5d38cca7-f787-4406-bffd-0186c6ba49c6" targetNamespace="http://schemas.microsoft.com/office/2006/metadata/properties" ma:root="true" ma:fieldsID="be0e18c43d6d064897be18c2c7047b8b" ns2:_="" ns3:_="">
    <xsd:import namespace="231f32ac-2a83-4c58-a1d0-7277f97bc698"/>
    <xsd:import namespace="5d38cca7-f787-4406-bffd-0186c6ba49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f32ac-2a83-4c58-a1d0-7277f97bc6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ea13b7-4b28-487d-a50a-d06444e9a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38cca7-f787-4406-bffd-0186c6ba49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1088328-836a-4a08-adeb-517b46c93d5b}" ma:internalName="TaxCatchAll" ma:showField="CatchAllData" ma:web="5d38cca7-f787-4406-bffd-0186c6ba49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38cca7-f787-4406-bffd-0186c6ba49c6" xsi:nil="true"/>
    <lcf76f155ced4ddcb4097134ff3c332f xmlns="231f32ac-2a83-4c58-a1d0-7277f97bc69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99B40AB-459B-499D-8DC8-D694625AF2F0}"/>
</file>

<file path=customXml/itemProps2.xml><?xml version="1.0" encoding="utf-8"?>
<ds:datastoreItem xmlns:ds="http://schemas.openxmlformats.org/officeDocument/2006/customXml" ds:itemID="{F68473DF-0649-400F-BF7D-7444D9628399}"/>
</file>

<file path=customXml/itemProps3.xml><?xml version="1.0" encoding="utf-8"?>
<ds:datastoreItem xmlns:ds="http://schemas.openxmlformats.org/officeDocument/2006/customXml" ds:itemID="{F98C5D9C-FC4D-49AC-9A1D-256C58324CB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142</Words>
  <Application>Microsoft Office PowerPoint</Application>
  <PresentationFormat>On-screen Show 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.AppleSystemUIFont</vt:lpstr>
      <vt:lpstr>Arial</vt:lpstr>
      <vt:lpstr>Calibri</vt:lpstr>
      <vt:lpstr>Office Theme</vt:lpstr>
      <vt:lpstr> Kelly Broadbent  North Yorkshire Regional Manager </vt:lpstr>
      <vt:lpstr>PowerPoint Presentation</vt:lpstr>
      <vt:lpstr>Liberty Links has Launched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Carla Marshall</cp:lastModifiedBy>
  <cp:revision>82</cp:revision>
  <dcterms:created xsi:type="dcterms:W3CDTF">2019-03-15T12:37:42Z</dcterms:created>
  <dcterms:modified xsi:type="dcterms:W3CDTF">2024-09-19T11:27:11Z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0x0101006D0876EEE90D6B4A965D78E898F8FBD7</vt:lpwstr>
  </property>
  <property fmtid="{D5CDD505-2E9C-101B-9397-08002B2CF9AE}" pid="3" name="MediaServiceImageTags">
    <vt:lpwstr/>
  </property>
</Properties>
</file>