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CC839-7319-4F8E-B771-C02C353393C8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84B64-14C4-46CF-8579-220D89D2B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4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Found out in March 2017 that it would be turned off on 31</a:t>
            </a:r>
            <a:r>
              <a:rPr lang="en-GB" baseline="30000" dirty="0"/>
              <a:t>st</a:t>
            </a:r>
            <a:r>
              <a:rPr lang="en-GB" dirty="0"/>
              <a:t> March 2018. A year seems like a long time to procure a new system however those with local authority knowledge will know how long these things can take and at this stage we didn’t know other systems were 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84B64-14C4-46CF-8579-220D89D2BF5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3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U:\Current Live Work\CSDS18 Corporate Style Guide\Stationery\Powerpoint\Artwork\New-footer-artwo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03264"/>
            <a:ext cx="12192000" cy="55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428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545F-1A81-ED0C-A8D3-46F6552BC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77DDE-717B-E307-EA5B-94493FA80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21ADD-FAEF-6EAE-6BC6-8DC78FD4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E6F2-7283-4EEE-81D6-798A41E308F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B2018-1E2E-1821-BDE2-AB240BF9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8A46C-0242-4C45-F99F-CFA75B88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9B2C-ECAB-4431-9523-C2DFF7AE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65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U:\Current Live Work\CSDS18 Corporate Style Guide\Stationery\Powerpoint\Artwork\New-footer-artwo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03264"/>
            <a:ext cx="12192000" cy="55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384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" y="2666683"/>
            <a:ext cx="11927840" cy="238760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Jo-Anne Bell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East Riding of Yorkshire Council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b="0" i="0" dirty="0">
                <a:effectLst/>
                <a:latin typeface="Arial" panose="020B0604020202020204" pitchFamily="34" charset="0"/>
              </a:rPr>
              <a:t>®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lexi-Grant Pricing, Features, and ...">
            <a:extLst>
              <a:ext uri="{FF2B5EF4-FFF2-40B4-BE49-F238E27FC236}">
                <a16:creationId xmlns:a16="http://schemas.microsoft.com/office/drawing/2014/main" id="{47B47DC7-8752-6D69-94C5-F000AEEB6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4038600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ad Safety On The Right Track ...">
            <a:extLst>
              <a:ext uri="{FF2B5EF4-FFF2-40B4-BE49-F238E27FC236}">
                <a16:creationId xmlns:a16="http://schemas.microsoft.com/office/drawing/2014/main" id="{0C519D9B-A71D-055B-5B56-1030C0575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934209"/>
            <a:ext cx="3400425" cy="192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95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80" y="1147180"/>
            <a:ext cx="11927840" cy="600392"/>
          </a:xfrm>
        </p:spPr>
        <p:txBody>
          <a:bodyPr/>
          <a:lstStyle/>
          <a:p>
            <a:pPr fontAlgn="base"/>
            <a:b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drove the need to update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grants management system – </a:t>
            </a:r>
            <a:b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 there a specific pain point that led to the change?</a:t>
            </a:r>
            <a:br>
              <a:rPr lang="en-GB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0843B2-CE30-C2C8-F8E1-4B9FE34E44D8}"/>
              </a:ext>
            </a:extLst>
          </p:cNvPr>
          <p:cNvSpPr txBox="1"/>
          <p:nvPr/>
        </p:nvSpPr>
        <p:spPr>
          <a:xfrm>
            <a:off x="262759" y="1899443"/>
            <a:ext cx="1163129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Previous grant management system - Idox product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BidTrack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FundTrack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 longer supporting developments of system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Due to be switched off 31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March 2018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BidTrack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FundTrack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was difficult to use and hard to encourage staff to use it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Required a lot of information to be input but could only get minimum information back out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93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76" y="-127887"/>
            <a:ext cx="11927840" cy="1134755"/>
          </a:xfrm>
        </p:spPr>
        <p:txBody>
          <a:bodyPr/>
          <a:lstStyle/>
          <a:p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criteria we had for system preferences?</a:t>
            </a:r>
            <a:br>
              <a:rPr lang="en-GB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E8CAE-43E2-CA41-790F-6B8D4FE541D3}"/>
              </a:ext>
            </a:extLst>
          </p:cNvPr>
          <p:cNvSpPr txBox="1"/>
          <p:nvPr/>
        </p:nvSpPr>
        <p:spPr>
          <a:xfrm>
            <a:off x="472611" y="1063295"/>
            <a:ext cx="11527605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Specification with 130 essential criteria and 20 desirable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included;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 the need for a 'real-time' dashboard</a:t>
            </a:r>
          </a:p>
          <a:p>
            <a:pPr lvl="1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 the ability to create bespoke application forms </a:t>
            </a:r>
          </a:p>
          <a:p>
            <a:pPr lvl="1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 the requirement for applications to be scored online </a:t>
            </a:r>
          </a:p>
          <a:p>
            <a:pPr lvl="1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 reports to be easily generated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93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75545"/>
            <a:ext cx="11927840" cy="1052562"/>
          </a:xfrm>
        </p:spPr>
        <p:txBody>
          <a:bodyPr/>
          <a:lstStyle/>
          <a:p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went </a:t>
            </a:r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getting to the chosen grants management system?</a:t>
            </a:r>
            <a:br>
              <a:rPr lang="en-GB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10EFB-C645-F630-6AA3-40F4DB90072B}"/>
              </a:ext>
            </a:extLst>
          </p:cNvPr>
          <p:cNvSpPr txBox="1"/>
          <p:nvPr/>
        </p:nvSpPr>
        <p:spPr>
          <a:xfrm>
            <a:off x="441789" y="1082152"/>
            <a:ext cx="113940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Initial desk top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Invited five organisations to demo their systems and scored them against our specification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Narrowed it down to two –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®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SalesForce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Visited organisations face to face to view their set up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CC30C5-217D-38FA-BD32-25124D9DFB91}"/>
              </a:ext>
            </a:extLst>
          </p:cNvPr>
          <p:cNvSpPr txBox="1"/>
          <p:nvPr/>
        </p:nvSpPr>
        <p:spPr>
          <a:xfrm>
            <a:off x="441789" y="3273451"/>
            <a:ext cx="11394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we have to make any compromises 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58B2E0-6F2A-F669-E978-393F53963193}"/>
              </a:ext>
            </a:extLst>
          </p:cNvPr>
          <p:cNvSpPr txBox="1"/>
          <p:nvPr/>
        </p:nvSpPr>
        <p:spPr>
          <a:xfrm>
            <a:off x="533800" y="3934366"/>
            <a:ext cx="113940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Initial costs 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®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were higher but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SalesForce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would charge per application that needed building / amending so in the long run it would have been more expensive.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Currently 107 programmes on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sz="2000" b="0" i="0" dirty="0">
                <a:effectLst/>
                <a:latin typeface="Arial" panose="020B0604020202020204" pitchFamily="34" charset="0"/>
              </a:rPr>
              <a:t>®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system doesn’t have a separate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BidTrack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element to allow us to track bids to external funders that the council makes. </a:t>
            </a:r>
          </a:p>
        </p:txBody>
      </p:sp>
    </p:spTree>
    <p:extLst>
      <p:ext uri="{BB962C8B-B14F-4D97-AF65-F5344CB8AC3E}">
        <p14:creationId xmlns:p14="http://schemas.microsoft.com/office/powerpoint/2010/main" val="59120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80" y="498836"/>
            <a:ext cx="11927840" cy="960095"/>
          </a:xfrm>
        </p:spPr>
        <p:txBody>
          <a:bodyPr/>
          <a:lstStyle/>
          <a:p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Which system we procured?</a:t>
            </a:r>
            <a:br>
              <a:rPr lang="en-GB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48334F-B01B-CB38-61F8-D873A21D895A}"/>
              </a:ext>
            </a:extLst>
          </p:cNvPr>
          <p:cNvSpPr txBox="1"/>
          <p:nvPr/>
        </p:nvSpPr>
        <p:spPr>
          <a:xfrm>
            <a:off x="739740" y="1191802"/>
            <a:ext cx="110549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Selected Fluent’s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sz="2400" b="0" i="0" dirty="0">
                <a:effectLst/>
                <a:latin typeface="Arial" panose="020B0604020202020204" pitchFamily="34" charset="0"/>
              </a:rPr>
              <a:t>®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system after visiting an organisation in London to see the system live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 tweaks required for our specific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Offered data migration as part of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Procured the system using the Government's G-Cloud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26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193" y="421239"/>
            <a:ext cx="12274193" cy="1145029"/>
          </a:xfrm>
        </p:spPr>
        <p:txBody>
          <a:bodyPr/>
          <a:lstStyle/>
          <a:p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difference has it made?</a:t>
            </a:r>
            <a:br>
              <a:rPr lang="en-GB" sz="2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B2BBD9-B495-3121-8B23-35A08887EC27}"/>
              </a:ext>
            </a:extLst>
          </p:cNvPr>
          <p:cNvSpPr txBox="1"/>
          <p:nvPr/>
        </p:nvSpPr>
        <p:spPr>
          <a:xfrm>
            <a:off x="390420" y="1643866"/>
            <a:ext cx="115584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Easier for applicants to access all their forms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Online scoring for review panel has reduced need for face to face panel meetings saving time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programme managers, all information is in one place, offer letters can be generated, monitoring reports sent out via the system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Powerful reporting mechanism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Flexibility to create bespoke programmes</a:t>
            </a:r>
          </a:p>
        </p:txBody>
      </p:sp>
    </p:spTree>
    <p:extLst>
      <p:ext uri="{BB962C8B-B14F-4D97-AF65-F5344CB8AC3E}">
        <p14:creationId xmlns:p14="http://schemas.microsoft.com/office/powerpoint/2010/main" val="63594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160" y="1392680"/>
            <a:ext cx="11927840" cy="939546"/>
          </a:xfrm>
        </p:spPr>
        <p:txBody>
          <a:bodyPr/>
          <a:lstStyle/>
          <a:p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Knowing what we know now, what would we do differently if we had to do it again?</a:t>
            </a:r>
            <a:b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ED427-7E9F-2F80-AD66-0260583B1748}"/>
              </a:ext>
            </a:extLst>
          </p:cNvPr>
          <p:cNvSpPr txBox="1"/>
          <p:nvPr/>
        </p:nvSpPr>
        <p:spPr>
          <a:xfrm>
            <a:off x="650697" y="2085652"/>
            <a:ext cx="10890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Procure a new system sooner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Worked hard to rebuild trust with applicants and programme managers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F1FE8-6A5C-8E6A-2501-F7EF295F6556}"/>
              </a:ext>
            </a:extLst>
          </p:cNvPr>
          <p:cNvSpPr txBox="1"/>
          <p:nvPr/>
        </p:nvSpPr>
        <p:spPr>
          <a:xfrm>
            <a:off x="373294" y="4077817"/>
            <a:ext cx="1064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uture hopes for the system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14DC4D-007D-EB43-2A29-4AAD0C9514C3}"/>
              </a:ext>
            </a:extLst>
          </p:cNvPr>
          <p:cNvSpPr txBox="1"/>
          <p:nvPr/>
        </p:nvSpPr>
        <p:spPr>
          <a:xfrm>
            <a:off x="650697" y="4761055"/>
            <a:ext cx="11287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Currently working with Fluent on a project change request process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2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870E4F-C13A-063B-E153-7B4EF616E9DC}"/>
              </a:ext>
            </a:extLst>
          </p:cNvPr>
          <p:cNvSpPr txBox="1"/>
          <p:nvPr/>
        </p:nvSpPr>
        <p:spPr>
          <a:xfrm>
            <a:off x="1113890" y="174661"/>
            <a:ext cx="9964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FlexiGrant</a:t>
            </a:r>
            <a:r>
              <a:rPr lang="en-GB" sz="2000" b="1" i="0" dirty="0">
                <a:effectLst/>
                <a:latin typeface="Arial" panose="020B0604020202020204" pitchFamily="34" charset="0"/>
              </a:rPr>
              <a:t>®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– Manage Grants Real Time Dashboard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407087-C009-1C29-437E-5F44E820D8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49" t="18577" r="15629" b="6928"/>
          <a:stretch/>
        </p:blipFill>
        <p:spPr>
          <a:xfrm>
            <a:off x="2265383" y="574771"/>
            <a:ext cx="7885478" cy="5579449"/>
          </a:xfrm>
          <a:prstGeom prst="rect">
            <a:avLst/>
          </a:prstGeom>
          <a:ln w="349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596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2F4-C5A9-4E8F-9C34-8631398A8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80" y="1146111"/>
            <a:ext cx="11927840" cy="2387600"/>
          </a:xfrm>
        </p:spPr>
        <p:txBody>
          <a:bodyPr/>
          <a:lstStyle/>
          <a:p>
            <a:r>
              <a:rPr lang="en-GB" sz="8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 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9736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08A1D9"/>
      </a:accent1>
      <a:accent2>
        <a:srgbClr val="00B050"/>
      </a:accent2>
      <a:accent3>
        <a:srgbClr val="08A1D9"/>
      </a:accent3>
      <a:accent4>
        <a:srgbClr val="FFFF00"/>
      </a:accent4>
      <a:accent5>
        <a:srgbClr val="0070C0"/>
      </a:accent5>
      <a:accent6>
        <a:srgbClr val="FFC000"/>
      </a:accent6>
      <a:hlink>
        <a:srgbClr val="7030A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D28F556-F3F1-4992-A828-2AF14B9C9702}" vid="{F3D69D85-0ADB-466D-B165-6216BF272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876EEE90D6B4A965D78E898F8FBD7" ma:contentTypeVersion="14" ma:contentTypeDescription="Create a new document." ma:contentTypeScope="" ma:versionID="d859bf460a882114038626a06023c9c9">
  <xsd:schema xmlns:xsd="http://www.w3.org/2001/XMLSchema" xmlns:xs="http://www.w3.org/2001/XMLSchema" xmlns:p="http://schemas.microsoft.com/office/2006/metadata/properties" xmlns:ns2="231f32ac-2a83-4c58-a1d0-7277f97bc698" xmlns:ns3="5d38cca7-f787-4406-bffd-0186c6ba49c6" targetNamespace="http://schemas.microsoft.com/office/2006/metadata/properties" ma:root="true" ma:fieldsID="be0e18c43d6d064897be18c2c7047b8b" ns2:_="" ns3:_="">
    <xsd:import namespace="231f32ac-2a83-4c58-a1d0-7277f97bc698"/>
    <xsd:import namespace="5d38cca7-f787-4406-bffd-0186c6ba49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32ac-2a83-4c58-a1d0-7277f97bc6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ea13b7-4b28-487d-a50a-d06444e9a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8cca7-f787-4406-bffd-0186c6ba49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1088328-836a-4a08-adeb-517b46c93d5b}" ma:internalName="TaxCatchAll" ma:showField="CatchAllData" ma:web="5d38cca7-f787-4406-bffd-0186c6ba49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38C6E6-CE6D-4C98-AC5B-6946A4C323B1}"/>
</file>

<file path=customXml/itemProps2.xml><?xml version="1.0" encoding="utf-8"?>
<ds:datastoreItem xmlns:ds="http://schemas.openxmlformats.org/officeDocument/2006/customXml" ds:itemID="{8D20AD07-C5DF-4BB9-999B-4D4E7733C366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129</TotalTime>
  <Words>493</Words>
  <Application>Microsoft Office PowerPoint</Application>
  <PresentationFormat>Widescreen</PresentationFormat>
  <Paragraphs>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Theme1</vt:lpstr>
      <vt:lpstr>Jo-Anne Bell  East Riding of Yorkshire Council  FlexiGrant®</vt:lpstr>
      <vt:lpstr>    What drove the need to update the grants management system –  was there a specific pain point that led to the change? </vt:lpstr>
      <vt:lpstr>What criteria we had for system preferences? </vt:lpstr>
      <vt:lpstr>How we went about getting to the chosen grants management system? </vt:lpstr>
      <vt:lpstr>Which system we procured?  </vt:lpstr>
      <vt:lpstr>What difference has it made? </vt:lpstr>
      <vt:lpstr>Knowing what we know now, what would we do differently if we had to do it again? </vt:lpstr>
      <vt:lpstr>PowerPoint Presentation</vt:lpstr>
      <vt:lpstr>Any questions? </vt:lpstr>
    </vt:vector>
  </TitlesOfParts>
  <Company>East Riding of Yorkshire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Jo-Anne Bell  East Riding of Yorkshire Council  FlexiGrant</dc:title>
  <dc:creator>Jo-Anne Bell</dc:creator>
  <cp:lastModifiedBy>Jo-Anne Bell</cp:lastModifiedBy>
  <cp:revision>5</cp:revision>
  <dcterms:created xsi:type="dcterms:W3CDTF">2024-08-05T12:32:18Z</dcterms:created>
  <dcterms:modified xsi:type="dcterms:W3CDTF">2024-08-06T13:39:07Z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4828c0-bf9e-487a-a999-4cc0afddd2a0_Enabled">
    <vt:lpwstr>true</vt:lpwstr>
  </property>
  <property fmtid="{D5CDD505-2E9C-101B-9397-08002B2CF9AE}" pid="3" name="MSIP_Label_2a4828c0-bf9e-487a-a999-4cc0afddd2a0_SetDate">
    <vt:lpwstr>2024-08-05T13:41:18Z</vt:lpwstr>
  </property>
  <property fmtid="{D5CDD505-2E9C-101B-9397-08002B2CF9AE}" pid="4" name="MSIP_Label_2a4828c0-bf9e-487a-a999-4cc0afddd2a0_Method">
    <vt:lpwstr>Standard</vt:lpwstr>
  </property>
  <property fmtid="{D5CDD505-2E9C-101B-9397-08002B2CF9AE}" pid="5" name="MSIP_Label_2a4828c0-bf9e-487a-a999-4cc0afddd2a0_Name">
    <vt:lpwstr>Not Sensitive</vt:lpwstr>
  </property>
  <property fmtid="{D5CDD505-2E9C-101B-9397-08002B2CF9AE}" pid="6" name="MSIP_Label_2a4828c0-bf9e-487a-a999-4cc0afddd2a0_SiteId">
    <vt:lpwstr>351368d1-9b5a-4c8b-ac76-f39b4c7dd76c</vt:lpwstr>
  </property>
  <property fmtid="{D5CDD505-2E9C-101B-9397-08002B2CF9AE}" pid="7" name="MSIP_Label_2a4828c0-bf9e-487a-a999-4cc0afddd2a0_ActionId">
    <vt:lpwstr>2d1531c7-9c80-4a06-b442-b06b9da902e0</vt:lpwstr>
  </property>
  <property fmtid="{D5CDD505-2E9C-101B-9397-08002B2CF9AE}" pid="8" name="MSIP_Label_2a4828c0-bf9e-487a-a999-4cc0afddd2a0_ContentBits">
    <vt:lpwstr>0</vt:lpwstr>
  </property>
</Properties>
</file>