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1" r:id="rId2"/>
  </p:sldMasterIdLst>
  <p:notesMasterIdLst>
    <p:notesMasterId r:id="rId17"/>
  </p:notesMasterIdLst>
  <p:handoutMasterIdLst>
    <p:handoutMasterId r:id="rId18"/>
  </p:handoutMasterIdLst>
  <p:sldIdLst>
    <p:sldId id="256" r:id="rId3"/>
    <p:sldId id="4424" r:id="rId4"/>
    <p:sldId id="4425" r:id="rId5"/>
    <p:sldId id="257" r:id="rId6"/>
    <p:sldId id="258" r:id="rId7"/>
    <p:sldId id="4412" r:id="rId8"/>
    <p:sldId id="4414" r:id="rId9"/>
    <p:sldId id="4423" r:id="rId10"/>
    <p:sldId id="4418" r:id="rId11"/>
    <p:sldId id="4417" r:id="rId12"/>
    <p:sldId id="4421" r:id="rId13"/>
    <p:sldId id="4415" r:id="rId14"/>
    <p:sldId id="4419"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47">
          <p15:clr>
            <a:srgbClr val="A4A3A4"/>
          </p15:clr>
        </p15:guide>
        <p15:guide id="3" orient="horz" pos="1139">
          <p15:clr>
            <a:srgbClr val="A4A3A4"/>
          </p15:clr>
        </p15:guide>
        <p15:guide id="4" orient="horz" pos="1253">
          <p15:clr>
            <a:srgbClr val="A4A3A4"/>
          </p15:clr>
        </p15:guide>
        <p15:guide id="5" orient="horz" pos="3929">
          <p15:clr>
            <a:srgbClr val="A4A3A4"/>
          </p15:clr>
        </p15:guide>
        <p15:guide id="6" pos="2653">
          <p15:clr>
            <a:srgbClr val="A4A3A4"/>
          </p15:clr>
        </p15:guide>
        <p15:guide id="7" pos="454">
          <p15:clr>
            <a:srgbClr val="A4A3A4"/>
          </p15:clr>
        </p15:guide>
        <p15:guide id="8" pos="5034">
          <p15:clr>
            <a:srgbClr val="A4A3A4"/>
          </p15:clr>
        </p15:guide>
        <p15:guide id="9" pos="2744">
          <p15:clr>
            <a:srgbClr val="A4A3A4"/>
          </p15:clr>
        </p15:guide>
        <p15:guide id="10" pos="283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2A6B"/>
    <a:srgbClr val="6CA5DA"/>
    <a:srgbClr val="9D63C1"/>
    <a:srgbClr val="FFF042"/>
    <a:srgbClr val="BCBEB5"/>
    <a:srgbClr val="26CB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60238" autoAdjust="0"/>
  </p:normalViewPr>
  <p:slideViewPr>
    <p:cSldViewPr showGuides="1">
      <p:cViewPr varScale="1">
        <p:scale>
          <a:sx n="74" d="100"/>
          <a:sy n="74" d="100"/>
        </p:scale>
        <p:origin x="1176" y="36"/>
      </p:cViewPr>
      <p:guideLst>
        <p:guide orient="horz" pos="2160"/>
        <p:guide orient="horz" pos="447"/>
        <p:guide orient="horz" pos="1139"/>
        <p:guide orient="horz" pos="1253"/>
        <p:guide orient="horz" pos="3929"/>
        <p:guide pos="2653"/>
        <p:guide pos="454"/>
        <p:guide pos="5034"/>
        <p:guide pos="2744"/>
        <p:guide pos="2835"/>
      </p:guideLst>
    </p:cSldViewPr>
  </p:slideViewPr>
  <p:notesTextViewPr>
    <p:cViewPr>
      <p:scale>
        <a:sx n="125" d="100"/>
        <a:sy n="125" d="100"/>
      </p:scale>
      <p:origin x="0" y="0"/>
    </p:cViewPr>
  </p:notesTextViewPr>
  <p:sorterViewPr>
    <p:cViewPr>
      <p:scale>
        <a:sx n="100" d="100"/>
        <a:sy n="100" d="100"/>
      </p:scale>
      <p:origin x="0" y="0"/>
    </p:cViewPr>
  </p:sorterViewPr>
  <p:notesViewPr>
    <p:cSldViewPr>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6BE059-D378-4E73-A42C-D1261F7522EF}" type="datetimeFigureOut">
              <a:rPr lang="en-GB" smtClean="0"/>
              <a:t>18/01/2024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B2FC2A-496F-4895-BAA1-2FB11E1E6C5F}" type="slidenum">
              <a:rPr lang="en-GB" smtClean="0"/>
              <a:t>‹#›</a:t>
            </a:fld>
            <a:endParaRPr lang="en-GB"/>
          </a:p>
        </p:txBody>
      </p:sp>
    </p:spTree>
    <p:extLst>
      <p:ext uri="{BB962C8B-B14F-4D97-AF65-F5344CB8AC3E}">
        <p14:creationId xmlns:p14="http://schemas.microsoft.com/office/powerpoint/2010/main" val="930091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673A38-342E-4A1A-9C00-EBFC6590C0A4}" type="datetimeFigureOut">
              <a:rPr lang="en-GB" smtClean="0"/>
              <a:t>18/01/2024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C84796-40D2-4E43-82FE-0D0C1A37C695}" type="slidenum">
              <a:rPr lang="en-GB" smtClean="0"/>
              <a:t>‹#›</a:t>
            </a:fld>
            <a:endParaRPr lang="en-GB"/>
          </a:p>
        </p:txBody>
      </p:sp>
    </p:spTree>
    <p:extLst>
      <p:ext uri="{BB962C8B-B14F-4D97-AF65-F5344CB8AC3E}">
        <p14:creationId xmlns:p14="http://schemas.microsoft.com/office/powerpoint/2010/main" val="872479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baseline="0" dirty="0"/>
              <a:t>Problem</a:t>
            </a:r>
          </a:p>
          <a:p>
            <a:endParaRPr lang="en-GB" b="1" baseline="0" dirty="0"/>
          </a:p>
          <a:p>
            <a:r>
              <a:rPr lang="en-GB" b="0" baseline="0" dirty="0"/>
              <a:t>Inconsistent terminology when categorising our work:</a:t>
            </a:r>
          </a:p>
          <a:p>
            <a:endParaRPr lang="en-GB" b="0" baseline="0" dirty="0"/>
          </a:p>
          <a:p>
            <a:pPr marL="171450" indent="-171450">
              <a:buFont typeface="Arial" panose="020B0604020202020204" pitchFamily="34" charset="0"/>
              <a:buChar char="•"/>
            </a:pPr>
            <a:r>
              <a:rPr lang="en-GB" b="0" baseline="0" dirty="0"/>
              <a:t>is confusing</a:t>
            </a:r>
          </a:p>
          <a:p>
            <a:pPr marL="171450" indent="-171450">
              <a:buFont typeface="Arial" panose="020B0604020202020204" pitchFamily="34" charset="0"/>
              <a:buChar char="•"/>
            </a:pPr>
            <a:r>
              <a:rPr lang="en-GB" b="0" baseline="0" dirty="0"/>
              <a:t>makes it hard to cross promote and link content, products and services</a:t>
            </a:r>
          </a:p>
          <a:p>
            <a:pPr marL="171450" indent="-171450">
              <a:buFontTx/>
              <a:buChar char="-"/>
            </a:pPr>
            <a:endParaRPr lang="en-GB" b="0" baseline="0" dirty="0"/>
          </a:p>
          <a:p>
            <a:pPr marL="0" indent="0">
              <a:buFontTx/>
              <a:buNone/>
            </a:pPr>
            <a:r>
              <a:rPr lang="en-GB" b="1" baseline="0" dirty="0"/>
              <a:t>What we did</a:t>
            </a:r>
          </a:p>
          <a:p>
            <a:pPr marL="0" indent="0">
              <a:buFontTx/>
              <a:buNone/>
            </a:pPr>
            <a:endParaRPr lang="en-GB" b="1" baseline="0" dirty="0"/>
          </a:p>
          <a:p>
            <a:pPr marL="171450" indent="-171450">
              <a:buFont typeface="Arial" panose="020B0604020202020204" pitchFamily="34" charset="0"/>
              <a:buChar char="•"/>
            </a:pPr>
            <a:r>
              <a:rPr lang="en-GB" b="0" baseline="0" dirty="0"/>
              <a:t>Cross-team group (M&amp;M and D&amp;C)</a:t>
            </a:r>
          </a:p>
          <a:p>
            <a:pPr marL="171450" indent="-171450">
              <a:buFont typeface="Arial" panose="020B0604020202020204" pitchFamily="34" charset="0"/>
              <a:buChar char="•"/>
            </a:pPr>
            <a:r>
              <a:rPr lang="en-GB" b="0" baseline="0" dirty="0"/>
              <a:t>Wanted to be user focused</a:t>
            </a:r>
          </a:p>
          <a:p>
            <a:pPr marL="171450" indent="-171450">
              <a:buFont typeface="Arial" panose="020B0604020202020204" pitchFamily="34" charset="0"/>
              <a:buChar char="•"/>
            </a:pPr>
            <a:r>
              <a:rPr lang="en-GB" b="0" baseline="0" dirty="0"/>
              <a:t>Did some user testing and looked at analytics</a:t>
            </a:r>
          </a:p>
          <a:p>
            <a:pPr marL="171450" indent="-171450">
              <a:buFont typeface="Arial" panose="020B0604020202020204" pitchFamily="34" charset="0"/>
              <a:buChar char="•"/>
            </a:pPr>
            <a:r>
              <a:rPr lang="en-GB" b="0" baseline="0" dirty="0"/>
              <a:t>Developed a list of category/tag names that we think will make sense to our users.</a:t>
            </a:r>
          </a:p>
          <a:p>
            <a:pPr marL="0" indent="0">
              <a:buFontTx/>
              <a:buNone/>
            </a:pPr>
            <a:endParaRPr lang="en-GB" b="0" baseline="0" dirty="0"/>
          </a:p>
        </p:txBody>
      </p:sp>
      <p:sp>
        <p:nvSpPr>
          <p:cNvPr id="4" name="Slide Number Placeholder 3"/>
          <p:cNvSpPr>
            <a:spLocks noGrp="1"/>
          </p:cNvSpPr>
          <p:nvPr>
            <p:ph type="sldNum" sz="quarter" idx="10"/>
          </p:nvPr>
        </p:nvSpPr>
        <p:spPr/>
        <p:txBody>
          <a:bodyPr/>
          <a:lstStyle/>
          <a:p>
            <a:fld id="{B8C84796-40D2-4E43-82FE-0D0C1A37C695}" type="slidenum">
              <a:rPr lang="en-GB" smtClean="0"/>
              <a:t>1</a:t>
            </a:fld>
            <a:endParaRPr lang="en-GB"/>
          </a:p>
        </p:txBody>
      </p:sp>
    </p:spTree>
    <p:extLst>
      <p:ext uri="{BB962C8B-B14F-4D97-AF65-F5344CB8AC3E}">
        <p14:creationId xmlns:p14="http://schemas.microsoft.com/office/powerpoint/2010/main" val="3541484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7000"/>
              </a:lnSpc>
              <a:spcBef>
                <a:spcPts val="200"/>
              </a:spcBef>
              <a:spcAft>
                <a:spcPts val="0"/>
              </a:spcAft>
              <a:buClrTx/>
              <a:buSzTx/>
              <a:buFont typeface="Arial" panose="020B0604020202020204" pitchFamily="34" charset="0"/>
              <a:buChar char="•"/>
              <a:tabLst/>
              <a:defRPr/>
            </a:pPr>
            <a:r>
              <a:rPr lang="en-GB" sz="1800" kern="100" dirty="0">
                <a:effectLst/>
                <a:latin typeface="Calibri" panose="020F0502020204030204" pitchFamily="34" charset="0"/>
                <a:ea typeface="Calibri" panose="020F0502020204030204" pitchFamily="34" charset="0"/>
                <a:cs typeface="Calibri" panose="020F0502020204030204" pitchFamily="34" charset="0"/>
              </a:rPr>
              <a:t>Despite an increase in government income in 20/21, overall income of the sector declined by 3%, down from £58.7 billion in 19/20 to £56.9bn in 2020/21. The public remains the biggest income source (46% or £26.4bn) for the sector in 20/21, although due to the increase in government income as a result of pandemic funding for charities, it no longer made up more than half of the sector’s income (51% in 19/20).</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200"/>
              </a:spcBef>
              <a:buFont typeface="Arial" panose="020B0604020202020204" pitchFamily="34" charset="0"/>
              <a:buChar char="•"/>
            </a:pPr>
            <a:endParaRPr lang="en-US" sz="1100" b="0" dirty="0">
              <a:solidFill>
                <a:srgbClr val="51296A"/>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200"/>
              </a:spcBef>
              <a:buFont typeface="Arial" panose="020B0604020202020204" pitchFamily="34" charset="0"/>
              <a:buChar char="•"/>
            </a:pPr>
            <a:r>
              <a:rPr lang="en-US" sz="1100" b="0" dirty="0">
                <a:solidFill>
                  <a:srgbClr val="51296A"/>
                </a:solidFill>
                <a:effectLst/>
                <a:latin typeface="Calibri" panose="020F0502020204030204" pitchFamily="34" charset="0"/>
                <a:ea typeface="Calibri" panose="020F0502020204030204" pitchFamily="34" charset="0"/>
                <a:cs typeface="Times New Roman" panose="02020603050405020304" pitchFamily="18" charset="0"/>
              </a:rPr>
              <a:t>Income from the public and investment have fallen in 2020/21, reversing the previous pattern of increase, while income from the government has risen.</a:t>
            </a:r>
            <a:endParaRPr lang="en-GB" sz="1100" b="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85750" indent="-285750">
              <a:lnSpc>
                <a:spcPct val="107000"/>
              </a:lnSpc>
              <a:spcAft>
                <a:spcPts val="600"/>
              </a:spcAft>
              <a:buFont typeface="Arial" panose="020B0604020202020204" pitchFamily="34" charset="0"/>
              <a:buChar char="•"/>
            </a:pPr>
            <a:r>
              <a:rPr lang="en-GB"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Almost half of voluntary sector income is from the public (the largest source) followed by close to a third from the government. Reversing the pattern of increase seen in the past few years, income from the public decreased by 14% to £26.5bn, while </a:t>
            </a:r>
          </a:p>
          <a:p>
            <a:pPr marL="285750" indent="-285750">
              <a:lnSpc>
                <a:spcPct val="107000"/>
              </a:lnSpc>
              <a:spcAft>
                <a:spcPts val="600"/>
              </a:spcAft>
              <a:buFont typeface="Arial" panose="020B0604020202020204" pitchFamily="34" charset="0"/>
              <a:buChar char="•"/>
            </a:pPr>
            <a:r>
              <a:rPr lang="en-GB"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investment income decreased by 15% to £4.5bn from 2019/20. Most other sources of income increased, most notably government income (up 6% to £5.9bn).</a:t>
            </a: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100" dirty="0">
                <a:solidFill>
                  <a:srgbClr val="000000"/>
                </a:solidFill>
                <a:effectLst/>
                <a:latin typeface="Calibri" panose="020F0502020204030204" pitchFamily="34" charset="0"/>
                <a:ea typeface="Calibri" panose="020F0502020204030204" pitchFamily="34" charset="0"/>
              </a:rPr>
              <a:t>Smaller organisations receive a larger share of income from the public than larger ones. Environmental and parent teacher organisations in particular depend on the public for more than two thirds of their income. Just under half of all voluntary organisations rely on the public for the majority of their income</a:t>
            </a:r>
            <a:endParaRPr lang="en-GB" sz="900" dirty="0">
              <a:solidFill>
                <a:srgbClr val="999999"/>
              </a:solidFill>
              <a:latin typeface="Lato Light" panose="020F0502020204030203" pitchFamily="34" charset="0"/>
              <a:ea typeface="Lato Light" panose="020F0502020204030203" pitchFamily="34" charset="0"/>
              <a:cs typeface="Lato Light" panose="020F0502020204030203" pitchFamily="34" charset="0"/>
            </a:endParaRPr>
          </a:p>
          <a:p>
            <a:endParaRPr lang="en-GB" dirty="0"/>
          </a:p>
          <a:p>
            <a:pPr marL="285750" indent="-285750" algn="l" rtl="0" fontAlgn="base">
              <a:buFont typeface="Arial" panose="020B0604020202020204" pitchFamily="34" charset="0"/>
              <a:buChar char="•"/>
            </a:pPr>
            <a:r>
              <a:rPr lang="en-GB" sz="1800" b="0" i="0" dirty="0">
                <a:solidFill>
                  <a:srgbClr val="000000"/>
                </a:solidFill>
                <a:effectLst/>
                <a:latin typeface="Calibri" panose="020F0502020204030204" pitchFamily="34" charset="0"/>
              </a:rPr>
              <a:t>The number of major charities – those with an income between £10m and £100m – decreased by 5% from 782 in 2019/20 to 743 in 2020/21. Similarly, the pandemic also shrank the number of super-major charities – those with an income upwards of £100m, by almost 5%. </a:t>
            </a:r>
            <a:endParaRPr lang="en-GB" b="0" i="0" dirty="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sz="1800" b="0" i="0" dirty="0">
                <a:solidFill>
                  <a:srgbClr val="000000"/>
                </a:solidFill>
                <a:effectLst/>
                <a:latin typeface="Calibri" panose="020F0502020204030204" pitchFamily="34" charset="0"/>
              </a:rPr>
              <a:t>Of the larger charities, the income of super-major charities saw the greatest level of decrease of 11% from £14,220m in 2019/20 to £12,671.7 in 2020/21.  </a:t>
            </a:r>
            <a:endParaRPr lang="en-GB" b="0" i="0" dirty="0">
              <a:solidFill>
                <a:srgbClr val="000000"/>
              </a:solidFill>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5CB0D636-7C34-4DDA-8004-F29451F4926F}" type="slidenum">
              <a:rPr lang="en-GB" smtClean="0"/>
              <a:t>6</a:t>
            </a:fld>
            <a:endParaRPr lang="en-GB"/>
          </a:p>
        </p:txBody>
      </p:sp>
    </p:spTree>
    <p:extLst>
      <p:ext uri="{BB962C8B-B14F-4D97-AF65-F5344CB8AC3E}">
        <p14:creationId xmlns:p14="http://schemas.microsoft.com/office/powerpoint/2010/main" val="1343315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Brandon Grotesque Light"/>
                <a:cs typeface="Times New Roman" panose="02020603050405020304" pitchFamily="18" charset="0"/>
              </a:rPr>
              <a:t>This is the second year in a row that public is the highest source of voluntary and charity sector income in the UK, and we found that smaller charities are dependent on the public for their income. They are also recipients of greater income proportion from the public than charities of larger size</a:t>
            </a: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Brandon Grotesque Light"/>
              <a:cs typeface="Times New Roman" panose="02020603050405020304" pitchFamily="18" charset="0"/>
            </a:endParaRP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Brandon Grotesque Light"/>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Brandon Grotesque Light"/>
                <a:cs typeface="Times New Roman" panose="02020603050405020304" pitchFamily="18" charset="0"/>
              </a:rPr>
              <a:t>Micro and small organisations (those with less than £100,000 income) receive a higher income share (54%) from the public than other sized charities.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Calibri" panose="020F0502020204030204" pitchFamily="34" charset="0"/>
                <a:ea typeface="Brandon Grotesque Light"/>
                <a:cs typeface="Times New Roman" panose="02020603050405020304" pitchFamily="18" charset="0"/>
              </a:rPr>
              <a:t>Micro and small organisations also received the largest share of income from investment (20%) — four times the proportion for major and super-major (5%) and more than double that of large (9%).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B0D636-7C34-4DDA-8004-F29451F4926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7174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6941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divider - grey">
    <p:spTree>
      <p:nvGrpSpPr>
        <p:cNvPr id="1" name=""/>
        <p:cNvGrpSpPr/>
        <p:nvPr/>
      </p:nvGrpSpPr>
      <p:grpSpPr>
        <a:xfrm>
          <a:off x="0" y="0"/>
          <a:ext cx="0" cy="0"/>
          <a:chOff x="0" y="0"/>
          <a:chExt cx="0" cy="0"/>
        </a:xfrm>
      </p:grpSpPr>
      <p:sp>
        <p:nvSpPr>
          <p:cNvPr id="7" name="Rectangle 6"/>
          <p:cNvSpPr/>
          <p:nvPr userDrawn="1"/>
        </p:nvSpPr>
        <p:spPr>
          <a:xfrm>
            <a:off x="0" y="0"/>
            <a:ext cx="8532440" cy="6861976"/>
          </a:xfrm>
          <a:custGeom>
            <a:avLst/>
            <a:gdLst>
              <a:gd name="connsiteX0" fmla="*/ 0 w 8532440"/>
              <a:gd name="connsiteY0" fmla="*/ 0 h 6858000"/>
              <a:gd name="connsiteX1" fmla="*/ 8532440 w 8532440"/>
              <a:gd name="connsiteY1" fmla="*/ 0 h 6858000"/>
              <a:gd name="connsiteX2" fmla="*/ 8532440 w 8532440"/>
              <a:gd name="connsiteY2" fmla="*/ 6858000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54025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30171 h 6858000"/>
              <a:gd name="connsiteX3" fmla="*/ 0 w 8532440"/>
              <a:gd name="connsiteY3" fmla="*/ 6858000 h 6858000"/>
              <a:gd name="connsiteX4" fmla="*/ 0 w 8532440"/>
              <a:gd name="connsiteY4" fmla="*/ 0 h 6858000"/>
              <a:gd name="connsiteX0" fmla="*/ 0 w 8532440"/>
              <a:gd name="connsiteY0" fmla="*/ 0 h 6861976"/>
              <a:gd name="connsiteX1" fmla="*/ 8532440 w 8532440"/>
              <a:gd name="connsiteY1" fmla="*/ 0 h 6861976"/>
              <a:gd name="connsiteX2" fmla="*/ 5145184 w 8532440"/>
              <a:gd name="connsiteY2" fmla="*/ 6861976 h 6861976"/>
              <a:gd name="connsiteX3" fmla="*/ 0 w 8532440"/>
              <a:gd name="connsiteY3" fmla="*/ 6858000 h 6861976"/>
              <a:gd name="connsiteX4" fmla="*/ 0 w 8532440"/>
              <a:gd name="connsiteY4" fmla="*/ 0 h 6861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2440" h="6861976">
                <a:moveTo>
                  <a:pt x="0" y="0"/>
                </a:moveTo>
                <a:lnTo>
                  <a:pt x="8532440" y="0"/>
                </a:lnTo>
                <a:lnTo>
                  <a:pt x="5145184" y="6861976"/>
                </a:lnTo>
                <a:lnTo>
                  <a:pt x="0" y="6858000"/>
                </a:lnTo>
                <a:lnTo>
                  <a:pt x="0" y="0"/>
                </a:lnTo>
                <a:close/>
              </a:path>
            </a:pathLst>
          </a:custGeom>
          <a:solidFill>
            <a:srgbClr val="BCB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720000" y="709613"/>
            <a:ext cx="5076136" cy="487139"/>
          </a:xfrm>
        </p:spPr>
        <p:txBody>
          <a:bodyPr anchor="t"/>
          <a:lstStyle>
            <a:lvl1pPr algn="l">
              <a:lnSpc>
                <a:spcPct val="90000"/>
              </a:lnSpc>
              <a:defRPr sz="3400" b="0" cap="all">
                <a:latin typeface="+mj-lt"/>
              </a:defRPr>
            </a:lvl1pPr>
          </a:lstStyle>
          <a:p>
            <a:r>
              <a:rPr lang="en-US" dirty="0"/>
              <a:t>Add part number</a:t>
            </a:r>
            <a:endParaRPr lang="en-GB" dirty="0"/>
          </a:p>
        </p:txBody>
      </p:sp>
      <p:sp>
        <p:nvSpPr>
          <p:cNvPr id="3" name="Text Placeholder 2"/>
          <p:cNvSpPr>
            <a:spLocks noGrp="1"/>
          </p:cNvSpPr>
          <p:nvPr>
            <p:ph type="body" idx="1" hasCustomPrompt="1"/>
          </p:nvPr>
        </p:nvSpPr>
        <p:spPr>
          <a:xfrm>
            <a:off x="720000" y="1196752"/>
            <a:ext cx="5076136" cy="1224136"/>
          </a:xfrm>
        </p:spPr>
        <p:txBody>
          <a:bodyPr anchor="t"/>
          <a:lstStyle>
            <a:lvl1pPr marL="0" indent="0">
              <a:lnSpc>
                <a:spcPct val="90000"/>
              </a:lnSpc>
              <a:buNone/>
              <a:defRPr sz="3400" b="0" cap="all" baseline="0">
                <a:solidFill>
                  <a:schemeClr val="bg2"/>
                </a:solidFill>
                <a:latin typeface="Verlag Ligh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section 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3216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divider - white">
    <p:bg>
      <p:bgPr>
        <a:solidFill>
          <a:srgbClr val="522A6B"/>
        </a:solidFill>
        <a:effectLst/>
      </p:bgPr>
    </p:bg>
    <p:spTree>
      <p:nvGrpSpPr>
        <p:cNvPr id="1" name=""/>
        <p:cNvGrpSpPr/>
        <p:nvPr/>
      </p:nvGrpSpPr>
      <p:grpSpPr>
        <a:xfrm>
          <a:off x="0" y="0"/>
          <a:ext cx="0" cy="0"/>
          <a:chOff x="0" y="0"/>
          <a:chExt cx="0" cy="0"/>
        </a:xfrm>
      </p:grpSpPr>
      <p:sp>
        <p:nvSpPr>
          <p:cNvPr id="12" name="Rectangle 6"/>
          <p:cNvSpPr/>
          <p:nvPr userDrawn="1"/>
        </p:nvSpPr>
        <p:spPr>
          <a:xfrm>
            <a:off x="0" y="0"/>
            <a:ext cx="8532440" cy="6861976"/>
          </a:xfrm>
          <a:custGeom>
            <a:avLst/>
            <a:gdLst>
              <a:gd name="connsiteX0" fmla="*/ 0 w 8532440"/>
              <a:gd name="connsiteY0" fmla="*/ 0 h 6858000"/>
              <a:gd name="connsiteX1" fmla="*/ 8532440 w 8532440"/>
              <a:gd name="connsiteY1" fmla="*/ 0 h 6858000"/>
              <a:gd name="connsiteX2" fmla="*/ 8532440 w 8532440"/>
              <a:gd name="connsiteY2" fmla="*/ 6858000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54025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30171 h 6858000"/>
              <a:gd name="connsiteX3" fmla="*/ 0 w 8532440"/>
              <a:gd name="connsiteY3" fmla="*/ 6858000 h 6858000"/>
              <a:gd name="connsiteX4" fmla="*/ 0 w 8532440"/>
              <a:gd name="connsiteY4" fmla="*/ 0 h 6858000"/>
              <a:gd name="connsiteX0" fmla="*/ 0 w 8532440"/>
              <a:gd name="connsiteY0" fmla="*/ 0 h 6861976"/>
              <a:gd name="connsiteX1" fmla="*/ 8532440 w 8532440"/>
              <a:gd name="connsiteY1" fmla="*/ 0 h 6861976"/>
              <a:gd name="connsiteX2" fmla="*/ 5145184 w 8532440"/>
              <a:gd name="connsiteY2" fmla="*/ 6861976 h 6861976"/>
              <a:gd name="connsiteX3" fmla="*/ 0 w 8532440"/>
              <a:gd name="connsiteY3" fmla="*/ 6858000 h 6861976"/>
              <a:gd name="connsiteX4" fmla="*/ 0 w 8532440"/>
              <a:gd name="connsiteY4" fmla="*/ 0 h 6861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2440" h="6861976">
                <a:moveTo>
                  <a:pt x="0" y="0"/>
                </a:moveTo>
                <a:lnTo>
                  <a:pt x="8532440" y="0"/>
                </a:lnTo>
                <a:lnTo>
                  <a:pt x="5145184" y="6861976"/>
                </a:lnTo>
                <a:lnTo>
                  <a:pt x="0" y="685800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720000" y="709613"/>
            <a:ext cx="5076136" cy="487139"/>
          </a:xfrm>
        </p:spPr>
        <p:txBody>
          <a:bodyPr anchor="t"/>
          <a:lstStyle>
            <a:lvl1pPr algn="l">
              <a:lnSpc>
                <a:spcPct val="90000"/>
              </a:lnSpc>
              <a:defRPr sz="3400" b="0" cap="all">
                <a:solidFill>
                  <a:srgbClr val="522A6B"/>
                </a:solidFill>
                <a:latin typeface="+mj-lt"/>
              </a:defRPr>
            </a:lvl1pPr>
          </a:lstStyle>
          <a:p>
            <a:r>
              <a:rPr lang="en-US" dirty="0"/>
              <a:t>Add part number</a:t>
            </a:r>
            <a:endParaRPr lang="en-GB" dirty="0"/>
          </a:p>
        </p:txBody>
      </p:sp>
      <p:sp>
        <p:nvSpPr>
          <p:cNvPr id="3" name="Text Placeholder 2"/>
          <p:cNvSpPr>
            <a:spLocks noGrp="1"/>
          </p:cNvSpPr>
          <p:nvPr>
            <p:ph type="body" idx="1" hasCustomPrompt="1"/>
          </p:nvPr>
        </p:nvSpPr>
        <p:spPr>
          <a:xfrm>
            <a:off x="720000" y="1196752"/>
            <a:ext cx="5076136" cy="1224136"/>
          </a:xfrm>
        </p:spPr>
        <p:txBody>
          <a:bodyPr anchor="t"/>
          <a:lstStyle>
            <a:lvl1pPr marL="0" indent="0">
              <a:lnSpc>
                <a:spcPct val="90000"/>
              </a:lnSpc>
              <a:buNone/>
              <a:defRPr sz="3400" b="0" cap="all" baseline="0">
                <a:solidFill>
                  <a:srgbClr val="522A6B"/>
                </a:solidFill>
                <a:latin typeface="Verlag Ligh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section title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0000" y="5652000"/>
            <a:ext cx="745200" cy="901119"/>
          </a:xfrm>
          <a:prstGeom prst="rect">
            <a:avLst/>
          </a:prstGeom>
        </p:spPr>
      </p:pic>
    </p:spTree>
    <p:extLst>
      <p:ext uri="{BB962C8B-B14F-4D97-AF65-F5344CB8AC3E}">
        <p14:creationId xmlns:p14="http://schemas.microsoft.com/office/powerpoint/2010/main" val="81510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3" name="Content Placeholder 2"/>
          <p:cNvSpPr>
            <a:spLocks noGrp="1"/>
          </p:cNvSpPr>
          <p:nvPr>
            <p:ph idx="1"/>
          </p:nvPr>
        </p:nvSpPr>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118089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V background)">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185" y="260648"/>
            <a:ext cx="3960440" cy="4537512"/>
          </a:xfrm>
          <a:prstGeom prst="rect">
            <a:avLst/>
          </a:prstGeom>
        </p:spPr>
      </p:pic>
      <p:sp>
        <p:nvSpPr>
          <p:cNvPr id="2" name="Title 1"/>
          <p:cNvSpPr>
            <a:spLocks noGrp="1"/>
          </p:cNvSpPr>
          <p:nvPr>
            <p:ph type="title" hasCustomPrompt="1"/>
          </p:nvPr>
        </p:nvSpPr>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3" name="Content Placeholder 2"/>
          <p:cNvSpPr>
            <a:spLocks noGrp="1"/>
          </p:cNvSpPr>
          <p:nvPr>
            <p:ph idx="1"/>
          </p:nvPr>
        </p:nvSpPr>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73906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
        <p:nvSpPr>
          <p:cNvPr id="3" name="Content Placeholder 2"/>
          <p:cNvSpPr>
            <a:spLocks noGrp="1"/>
          </p:cNvSpPr>
          <p:nvPr>
            <p:ph sz="half" idx="1"/>
          </p:nvPr>
        </p:nvSpPr>
        <p:spPr>
          <a:xfrm>
            <a:off x="719138" y="1989138"/>
            <a:ext cx="3492500" cy="4248150"/>
          </a:xfrm>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mn-lt"/>
              </a:defRPr>
            </a:lvl3pPr>
            <a:lvl4pPr>
              <a:spcAft>
                <a:spcPts val="600"/>
              </a:spcAft>
              <a:defRPr sz="2800">
                <a:latin typeface="+mn-lt"/>
              </a:defRPr>
            </a:lvl4pPr>
            <a:lvl5pPr>
              <a:spcAft>
                <a:spcPts val="600"/>
              </a:spcAft>
              <a:defRPr sz="2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500563" y="1989138"/>
            <a:ext cx="3490912" cy="4248150"/>
          </a:xfrm>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1"/>
          <p:cNvSpPr>
            <a:spLocks noGrp="1"/>
          </p:cNvSpPr>
          <p:nvPr>
            <p:ph type="title" hasCustomPrompt="1"/>
          </p:nvPr>
        </p:nvSpPr>
        <p:spPr>
          <a:xfrm>
            <a:off x="720725" y="709613"/>
            <a:ext cx="7270750" cy="1098549"/>
          </a:xfrm>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12"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spTree>
    <p:extLst>
      <p:ext uri="{BB962C8B-B14F-4D97-AF65-F5344CB8AC3E}">
        <p14:creationId xmlns:p14="http://schemas.microsoft.com/office/powerpoint/2010/main" val="2962898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V background)">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185" y="260648"/>
            <a:ext cx="3960440" cy="453751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
        <p:nvSpPr>
          <p:cNvPr id="3" name="Content Placeholder 2"/>
          <p:cNvSpPr>
            <a:spLocks noGrp="1"/>
          </p:cNvSpPr>
          <p:nvPr>
            <p:ph sz="half" idx="1"/>
          </p:nvPr>
        </p:nvSpPr>
        <p:spPr>
          <a:xfrm>
            <a:off x="719138" y="1989138"/>
            <a:ext cx="3492500" cy="4248150"/>
          </a:xfrm>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mn-lt"/>
              </a:defRPr>
            </a:lvl3pPr>
            <a:lvl4pPr>
              <a:spcAft>
                <a:spcPts val="600"/>
              </a:spcAft>
              <a:defRPr sz="2800">
                <a:latin typeface="+mn-lt"/>
              </a:defRPr>
            </a:lvl4pPr>
            <a:lvl5pPr>
              <a:spcAft>
                <a:spcPts val="600"/>
              </a:spcAft>
              <a:defRPr sz="2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500563" y="1989138"/>
            <a:ext cx="3490912" cy="4248150"/>
          </a:xfrm>
        </p:spPr>
        <p:txBody>
          <a:bodyPr/>
          <a:lstStyle>
            <a:lvl1pPr>
              <a:spcAft>
                <a:spcPts val="1200"/>
              </a:spcAft>
              <a:defRPr sz="2800">
                <a:latin typeface="Brandon Grotesque Light" panose="020B03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1"/>
          <p:cNvSpPr>
            <a:spLocks noGrp="1"/>
          </p:cNvSpPr>
          <p:nvPr>
            <p:ph type="title" hasCustomPrompt="1"/>
          </p:nvPr>
        </p:nvSpPr>
        <p:spPr>
          <a:xfrm>
            <a:off x="720725" y="709613"/>
            <a:ext cx="7270750" cy="1098549"/>
          </a:xfrm>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12"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spTree>
    <p:extLst>
      <p:ext uri="{BB962C8B-B14F-4D97-AF65-F5344CB8AC3E}">
        <p14:creationId xmlns:p14="http://schemas.microsoft.com/office/powerpoint/2010/main" val="2188314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
        <p:nvSpPr>
          <p:cNvPr id="3" name="Content Placeholder 2"/>
          <p:cNvSpPr>
            <a:spLocks noGrp="1"/>
          </p:cNvSpPr>
          <p:nvPr>
            <p:ph sz="half" idx="1"/>
          </p:nvPr>
        </p:nvSpPr>
        <p:spPr>
          <a:xfrm>
            <a:off x="719138" y="1989138"/>
            <a:ext cx="2520000" cy="4248150"/>
          </a:xfrm>
        </p:spPr>
        <p:txBody>
          <a:bodyPr/>
          <a:lstStyle>
            <a:lvl1pPr>
              <a:spcAft>
                <a:spcPts val="1200"/>
              </a:spcAft>
              <a:defRPr sz="2000">
                <a:latin typeface="Brandon Grotesque Light" panose="020B0303020203060202" pitchFamily="34" charset="0"/>
              </a:defRPr>
            </a:lvl1pPr>
            <a:lvl2pPr>
              <a:spcAft>
                <a:spcPts val="1200"/>
              </a:spcAft>
              <a:defRPr sz="2000" b="0">
                <a:latin typeface="Brandon Grotesque Bold" panose="020B0803020203060202" pitchFamily="34" charset="0"/>
              </a:defRPr>
            </a:lvl2pPr>
            <a:lvl3pPr marL="180975" indent="-180975">
              <a:spcAft>
                <a:spcPts val="600"/>
              </a:spcAft>
              <a:defRPr sz="2000">
                <a:latin typeface="Brandon Grotesque Light" panose="020B0303020203060202" pitchFamily="34" charset="0"/>
              </a:defRPr>
            </a:lvl3pPr>
            <a:lvl4pPr marL="360363" indent="-179388">
              <a:spcAft>
                <a:spcPts val="600"/>
              </a:spcAft>
              <a:defRPr sz="2000">
                <a:latin typeface="Brandon Grotesque Light" panose="020B0303020203060202" pitchFamily="34" charset="0"/>
              </a:defRPr>
            </a:lvl4pPr>
            <a:lvl5pPr marL="541338" indent="-180975">
              <a:spcAft>
                <a:spcPts val="600"/>
              </a:spcAft>
              <a:defRPr sz="20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3707904" y="1989138"/>
            <a:ext cx="4283571" cy="4248150"/>
          </a:xfrm>
        </p:spPr>
        <p:txBody>
          <a:bodyPr/>
          <a:lstStyle>
            <a:lvl1pPr>
              <a:spcAft>
                <a:spcPts val="1200"/>
              </a:spcAft>
              <a:defRPr sz="2800">
                <a:latin typeface="Brandon Grotesque Regular" panose="020B05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1"/>
          <p:cNvSpPr>
            <a:spLocks noGrp="1"/>
          </p:cNvSpPr>
          <p:nvPr>
            <p:ph type="title" hasCustomPrompt="1"/>
          </p:nvPr>
        </p:nvSpPr>
        <p:spPr>
          <a:xfrm>
            <a:off x="720725" y="709613"/>
            <a:ext cx="7270750" cy="1098549"/>
          </a:xfrm>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12"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spTree>
    <p:extLst>
      <p:ext uri="{BB962C8B-B14F-4D97-AF65-F5344CB8AC3E}">
        <p14:creationId xmlns:p14="http://schemas.microsoft.com/office/powerpoint/2010/main" val="200242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content (V background)">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185" y="260648"/>
            <a:ext cx="3960440" cy="453751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
        <p:nvSpPr>
          <p:cNvPr id="3" name="Content Placeholder 2"/>
          <p:cNvSpPr>
            <a:spLocks noGrp="1"/>
          </p:cNvSpPr>
          <p:nvPr>
            <p:ph sz="half" idx="1"/>
          </p:nvPr>
        </p:nvSpPr>
        <p:spPr>
          <a:xfrm>
            <a:off x="719138" y="1989138"/>
            <a:ext cx="2520000" cy="4248150"/>
          </a:xfrm>
        </p:spPr>
        <p:txBody>
          <a:bodyPr/>
          <a:lstStyle>
            <a:lvl1pPr>
              <a:spcAft>
                <a:spcPts val="1200"/>
              </a:spcAft>
              <a:defRPr sz="2000">
                <a:latin typeface="Brandon Grotesque Light" panose="020B0303020203060202" pitchFamily="34" charset="0"/>
              </a:defRPr>
            </a:lvl1pPr>
            <a:lvl2pPr>
              <a:spcAft>
                <a:spcPts val="1200"/>
              </a:spcAft>
              <a:defRPr sz="2000" b="0">
                <a:latin typeface="Brandon Grotesque Bold" panose="020B0803020203060202" pitchFamily="34" charset="0"/>
              </a:defRPr>
            </a:lvl2pPr>
            <a:lvl3pPr marL="180975" indent="-180975">
              <a:spcAft>
                <a:spcPts val="600"/>
              </a:spcAft>
              <a:defRPr sz="2000">
                <a:latin typeface="Brandon Grotesque Light" panose="020B0303020203060202" pitchFamily="34" charset="0"/>
              </a:defRPr>
            </a:lvl3pPr>
            <a:lvl4pPr marL="360363" indent="-179388">
              <a:spcAft>
                <a:spcPts val="600"/>
              </a:spcAft>
              <a:defRPr sz="2000">
                <a:latin typeface="Brandon Grotesque Light" panose="020B0303020203060202" pitchFamily="34" charset="0"/>
              </a:defRPr>
            </a:lvl4pPr>
            <a:lvl5pPr marL="541338" indent="-180975">
              <a:spcAft>
                <a:spcPts val="600"/>
              </a:spcAft>
              <a:defRPr sz="20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3707904" y="1989138"/>
            <a:ext cx="4283571" cy="4248150"/>
          </a:xfrm>
        </p:spPr>
        <p:txBody>
          <a:bodyPr/>
          <a:lstStyle>
            <a:lvl1pPr>
              <a:spcAft>
                <a:spcPts val="1200"/>
              </a:spcAft>
              <a:defRPr sz="2800">
                <a:latin typeface="Brandon Grotesque Regular" panose="020B0503020203060202" pitchFamily="34" charset="0"/>
              </a:defRPr>
            </a:lvl1pPr>
            <a:lvl2pPr>
              <a:spcAft>
                <a:spcPts val="1200"/>
              </a:spcAft>
              <a:defRPr sz="2800" b="0">
                <a:latin typeface="Brandon Grotesque Bold" panose="020B0803020203060202" pitchFamily="34" charset="0"/>
              </a:defRPr>
            </a:lvl2pPr>
            <a:lvl3pPr>
              <a:spcAft>
                <a:spcPts val="600"/>
              </a:spcAft>
              <a:defRPr sz="2800">
                <a:latin typeface="Brandon Grotesque Light" panose="020B0303020203060202" pitchFamily="34" charset="0"/>
              </a:defRPr>
            </a:lvl3pPr>
            <a:lvl4pPr>
              <a:spcAft>
                <a:spcPts val="600"/>
              </a:spcAft>
              <a:defRPr sz="2800">
                <a:latin typeface="Brandon Grotesque Light" panose="020B0303020203060202" pitchFamily="34" charset="0"/>
              </a:defRPr>
            </a:lvl4pPr>
            <a:lvl5pPr>
              <a:spcAft>
                <a:spcPts val="600"/>
              </a:spcAft>
              <a:defRPr sz="2800">
                <a:latin typeface="Brandon Grotesque Light" panose="020B03030202030602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1"/>
          <p:cNvSpPr>
            <a:spLocks noGrp="1"/>
          </p:cNvSpPr>
          <p:nvPr>
            <p:ph type="title" hasCustomPrompt="1"/>
          </p:nvPr>
        </p:nvSpPr>
        <p:spPr>
          <a:xfrm>
            <a:off x="720725" y="709613"/>
            <a:ext cx="7270750" cy="1098549"/>
          </a:xfrm>
        </p:spPr>
        <p:txBody>
          <a:bodyPr/>
          <a:lstStyle>
            <a:lvl1pPr>
              <a:defRPr sz="2800" b="0" cap="all" baseline="0">
                <a:latin typeface="Verlag Black" panose="02000000000000000000" pitchFamily="50" charset="0"/>
              </a:defRPr>
            </a:lvl1pPr>
          </a:lstStyle>
          <a:p>
            <a:r>
              <a:rPr lang="en-US" dirty="0"/>
              <a:t>Main title</a:t>
            </a:r>
            <a:endParaRPr lang="en-GB" dirty="0"/>
          </a:p>
        </p:txBody>
      </p:sp>
      <p:sp>
        <p:nvSpPr>
          <p:cNvPr id="12" name="Text Placeholder 8"/>
          <p:cNvSpPr>
            <a:spLocks noGrp="1"/>
          </p:cNvSpPr>
          <p:nvPr>
            <p:ph type="body" sz="quarter" idx="14" hasCustomPrompt="1"/>
          </p:nvPr>
        </p:nvSpPr>
        <p:spPr>
          <a:xfrm>
            <a:off x="719137" y="1199138"/>
            <a:ext cx="7272338" cy="699363"/>
          </a:xfrm>
        </p:spPr>
        <p:txBody>
          <a:bodyPr/>
          <a:lstStyle>
            <a:lvl1pPr marL="0" marR="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sz="2800" cap="all" baseline="0">
                <a:solidFill>
                  <a:schemeClr val="bg2"/>
                </a:solidFill>
                <a:latin typeface="Verlag Light" pitchFamily="50" charset="0"/>
              </a:defRPr>
            </a:lvl1pPr>
          </a:lstStyle>
          <a:p>
            <a:pPr marL="0" marR="0" lvl="0" indent="0" algn="l" defTabSz="914400" rtl="0" eaLnBrk="1" fontAlgn="auto" latinLnBrk="0" hangingPunct="1">
              <a:lnSpc>
                <a:spcPct val="105000"/>
              </a:lnSpc>
              <a:spcBef>
                <a:spcPts val="0"/>
              </a:spcBef>
              <a:spcAft>
                <a:spcPts val="0"/>
              </a:spcAft>
              <a:buClr>
                <a:schemeClr val="bg2"/>
              </a:buClr>
              <a:buSzPct val="55000"/>
              <a:buFont typeface="Calibri" panose="020F0502020204030204" pitchFamily="34" charset="0"/>
              <a:buNone/>
              <a:tabLst/>
              <a:defRPr/>
            </a:pPr>
            <a:r>
              <a:rPr lang="en-US" dirty="0"/>
              <a:t>Subtitle</a:t>
            </a:r>
            <a:endParaRPr lang="en-GB" dirty="0"/>
          </a:p>
          <a:p>
            <a:pPr lvl="0"/>
            <a:endParaRPr lang="en-GB" dirty="0"/>
          </a:p>
        </p:txBody>
      </p:sp>
    </p:spTree>
    <p:extLst>
      <p:ext uri="{BB962C8B-B14F-4D97-AF65-F5344CB8AC3E}">
        <p14:creationId xmlns:p14="http://schemas.microsoft.com/office/powerpoint/2010/main" val="2278336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layout 1">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919955"/>
            <a:ext cx="3142632" cy="3888000"/>
          </a:xfrm>
          <a:prstGeom prst="rect">
            <a:avLst/>
          </a:prstGeom>
          <a:solidFill>
            <a:schemeClr val="bg1"/>
          </a:solidFill>
        </p:spPr>
      </p:pic>
      <p:sp>
        <p:nvSpPr>
          <p:cNvPr id="2" name="Title 1"/>
          <p:cNvSpPr>
            <a:spLocks noGrp="1"/>
          </p:cNvSpPr>
          <p:nvPr>
            <p:ph type="title" hasCustomPrompt="1"/>
          </p:nvPr>
        </p:nvSpPr>
        <p:spPr>
          <a:xfrm>
            <a:off x="1571316" y="2340000"/>
            <a:ext cx="6420158" cy="2719387"/>
          </a:xfrm>
        </p:spPr>
        <p:txBody>
          <a:bodyPr anchor="t"/>
          <a:lstStyle>
            <a:lvl1pPr algn="l">
              <a:lnSpc>
                <a:spcPct val="110000"/>
              </a:lnSpc>
              <a:defRPr sz="3400" b="0" cap="none" baseline="0">
                <a:latin typeface="Brandon Grotesque Medium" panose="020B0603020203060202" pitchFamily="34" charset="0"/>
              </a:defRPr>
            </a:lvl1pPr>
          </a:lstStyle>
          <a:p>
            <a:r>
              <a:rPr lang="en-US" dirty="0"/>
              <a:t>“Add quote”</a:t>
            </a:r>
            <a:endParaRPr lang="en-GB"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100526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right slide blue">
    <p:bg>
      <p:bgPr>
        <a:solidFill>
          <a:srgbClr val="6CA5D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71316" y="2340000"/>
            <a:ext cx="6420158" cy="2719387"/>
          </a:xfrm>
        </p:spPr>
        <p:txBody>
          <a:bodyPr anchor="t"/>
          <a:lstStyle>
            <a:lvl1pPr algn="l">
              <a:lnSpc>
                <a:spcPct val="110000"/>
              </a:lnSpc>
              <a:defRPr sz="3400" b="0" cap="none" baseline="0">
                <a:solidFill>
                  <a:schemeClr val="bg1"/>
                </a:solidFill>
                <a:latin typeface="Brandon Grotesque Medium" panose="020B0603020203060202" pitchFamily="34" charset="0"/>
              </a:defRPr>
            </a:lvl1pPr>
          </a:lstStyle>
          <a:p>
            <a:r>
              <a:rPr lang="en-US"/>
              <a:t>Click to edit Master 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3694962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bwMode="gray">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709613"/>
            <a:ext cx="4212040" cy="773587"/>
          </a:xfrm>
        </p:spPr>
        <p:txBody>
          <a:bodyPr/>
          <a:lstStyle>
            <a:lvl1pPr>
              <a:lnSpc>
                <a:spcPct val="80000"/>
              </a:lnSpc>
              <a:defRPr sz="2800" b="0" cap="all" baseline="0">
                <a:solidFill>
                  <a:schemeClr val="bg1"/>
                </a:solidFill>
                <a:latin typeface="+mj-lt"/>
              </a:defRPr>
            </a:lvl1pPr>
          </a:lstStyle>
          <a:p>
            <a:r>
              <a:rPr lang="en-US"/>
              <a:t>Click to edit Master title style</a:t>
            </a:r>
            <a:endParaRPr lang="en-GB"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64000" y="1440000"/>
            <a:ext cx="4202286" cy="5100104"/>
          </a:xfrm>
          <a:prstGeom prst="rect">
            <a:avLst/>
          </a:prstGeom>
        </p:spPr>
      </p:pic>
    </p:spTree>
    <p:extLst>
      <p:ext uri="{BB962C8B-B14F-4D97-AF65-F5344CB8AC3E}">
        <p14:creationId xmlns:p14="http://schemas.microsoft.com/office/powerpoint/2010/main" val="2632173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right slide turquoise">
    <p:bg>
      <p:bgPr>
        <a:solidFill>
          <a:srgbClr val="26CBC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71316" y="2340000"/>
            <a:ext cx="6420158" cy="2719387"/>
          </a:xfrm>
        </p:spPr>
        <p:txBody>
          <a:bodyPr anchor="t"/>
          <a:lstStyle>
            <a:lvl1pPr algn="l">
              <a:lnSpc>
                <a:spcPct val="110000"/>
              </a:lnSpc>
              <a:defRPr sz="3400" b="0" cap="none" baseline="0">
                <a:solidFill>
                  <a:schemeClr val="bg1"/>
                </a:solidFill>
                <a:latin typeface="Brandon Grotesque Medium" panose="020B0603020203060202" pitchFamily="34" charset="0"/>
              </a:defRPr>
            </a:lvl1pPr>
          </a:lstStyle>
          <a:p>
            <a:r>
              <a:rPr lang="en-US"/>
              <a:t>Click to edit Master 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296277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right slide yellow">
    <p:bg>
      <p:bgPr>
        <a:solidFill>
          <a:srgbClr val="FFF04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71316" y="2340000"/>
            <a:ext cx="6420158" cy="2719387"/>
          </a:xfrm>
        </p:spPr>
        <p:txBody>
          <a:bodyPr anchor="t"/>
          <a:lstStyle>
            <a:lvl1pPr algn="l">
              <a:lnSpc>
                <a:spcPct val="110000"/>
              </a:lnSpc>
              <a:defRPr sz="3400" b="0" cap="none" baseline="0">
                <a:solidFill>
                  <a:srgbClr val="522A6B"/>
                </a:solidFill>
                <a:latin typeface="Brandon Grotesque Medium" panose="020B0603020203060202" pitchFamily="34" charset="0"/>
              </a:defRPr>
            </a:lvl1pPr>
          </a:lstStyle>
          <a:p>
            <a:r>
              <a:rPr lang="en-US"/>
              <a:t>Click to edit Master 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70105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layout 2 - Picure">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73199" y="2340000"/>
            <a:ext cx="6418275" cy="2719387"/>
          </a:xfrm>
        </p:spPr>
        <p:txBody>
          <a:bodyPr anchor="t"/>
          <a:lstStyle>
            <a:lvl1pPr algn="l">
              <a:lnSpc>
                <a:spcPct val="110000"/>
              </a:lnSpc>
              <a:defRPr sz="3400" b="0" cap="none" baseline="0">
                <a:solidFill>
                  <a:schemeClr val="bg1"/>
                </a:solidFill>
                <a:latin typeface="Brandon Grotesque Medium" panose="020B0603020203060202" pitchFamily="34" charset="0"/>
              </a:defRPr>
            </a:lvl1pPr>
          </a:lstStyle>
          <a:p>
            <a:r>
              <a:rPr lang="en-US" dirty="0"/>
              <a:t>“Add quote”</a:t>
            </a:r>
            <a:endParaRPr lang="en-GB" dirty="0"/>
          </a:p>
        </p:txBody>
      </p:sp>
      <p:sp>
        <p:nvSpPr>
          <p:cNvPr id="8" name="Title 1"/>
          <p:cNvSpPr txBox="1">
            <a:spLocks/>
          </p:cNvSpPr>
          <p:nvPr userDrawn="1"/>
        </p:nvSpPr>
        <p:spPr>
          <a:xfrm>
            <a:off x="1573199" y="5457529"/>
            <a:ext cx="3240360" cy="648071"/>
          </a:xfrm>
          <a:prstGeom prst="rect">
            <a:avLst/>
          </a:prstGeom>
        </p:spPr>
        <p:txBody>
          <a:bodyPr vert="horz" lIns="0" tIns="0" rIns="0" bIns="0" rtlCol="0" anchor="t" anchorCtr="0">
            <a:noAutofit/>
          </a:bodyPr>
          <a:lstStyle>
            <a:lvl1pPr algn="l" defTabSz="914400" rtl="0" eaLnBrk="1" latinLnBrk="0" hangingPunct="1">
              <a:lnSpc>
                <a:spcPct val="110000"/>
              </a:lnSpc>
              <a:spcBef>
                <a:spcPct val="0"/>
              </a:spcBef>
              <a:buNone/>
              <a:defRPr sz="3400" b="1" kern="1200" cap="none" baseline="0">
                <a:solidFill>
                  <a:schemeClr val="bg1"/>
                </a:solidFill>
                <a:latin typeface="Calibri" panose="020F0502020204030204" pitchFamily="34" charset="0"/>
                <a:ea typeface="+mj-ea"/>
                <a:cs typeface="+mj-cs"/>
              </a:defRPr>
            </a:lvl1pPr>
          </a:lstStyle>
          <a:p>
            <a:endParaRPr lang="en-GB" sz="2000" b="0"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0000" y="5652000"/>
            <a:ext cx="745200" cy="901119"/>
          </a:xfrm>
          <a:prstGeom prst="rect">
            <a:avLst/>
          </a:prstGeom>
        </p:spPr>
      </p:pic>
    </p:spTree>
    <p:extLst>
      <p:ext uri="{BB962C8B-B14F-4D97-AF65-F5344CB8AC3E}">
        <p14:creationId xmlns:p14="http://schemas.microsoft.com/office/powerpoint/2010/main" val="3316892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inal slide - purple">
    <p:bg bwMode="gray">
      <p:bgPr>
        <a:solidFill>
          <a:schemeClr val="bg2"/>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720000" y="709613"/>
            <a:ext cx="7207200" cy="631156"/>
          </a:xfrm>
        </p:spPr>
        <p:txBody>
          <a:bodyPr anchor="t"/>
          <a:lstStyle>
            <a:lvl1pPr algn="l">
              <a:lnSpc>
                <a:spcPct val="90000"/>
              </a:lnSpc>
              <a:defRPr sz="3400" b="0" cap="all" baseline="0">
                <a:solidFill>
                  <a:schemeClr val="bg1"/>
                </a:solidFill>
                <a:latin typeface="Verlag Black" panose="02000000000000000000" pitchFamily="50" charset="0"/>
              </a:defRPr>
            </a:lvl1pPr>
          </a:lstStyle>
          <a:p>
            <a:r>
              <a:rPr lang="en-US" dirty="0"/>
              <a:t>FINAL SLIDE MESSAGE</a:t>
            </a:r>
            <a:endParaRPr lang="en-GB" dirty="0"/>
          </a:p>
        </p:txBody>
      </p:sp>
      <p:sp>
        <p:nvSpPr>
          <p:cNvPr id="8" name="Text Placeholder 2"/>
          <p:cNvSpPr>
            <a:spLocks noGrp="1"/>
          </p:cNvSpPr>
          <p:nvPr>
            <p:ph type="body" idx="1" hasCustomPrompt="1"/>
          </p:nvPr>
        </p:nvSpPr>
        <p:spPr>
          <a:xfrm>
            <a:off x="720000" y="1772816"/>
            <a:ext cx="7207200" cy="3066132"/>
          </a:xfrm>
        </p:spPr>
        <p:txBody>
          <a:bodyPr anchor="t"/>
          <a:lstStyle>
            <a:lvl1pPr marL="0" indent="0">
              <a:lnSpc>
                <a:spcPct val="90000"/>
              </a:lnSpc>
              <a:buNone/>
              <a:defRPr sz="3400" b="0" cap="none" baseline="0">
                <a:solidFill>
                  <a:schemeClr val="bg1"/>
                </a:solidFill>
                <a:latin typeface="Brandon Grotesque Light" panose="020B0303020203060202"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Contact info/Further information</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3318924"/>
            <a:ext cx="2654126" cy="3221180"/>
          </a:xfrm>
          <a:prstGeom prst="rect">
            <a:avLst/>
          </a:prstGeom>
        </p:spPr>
      </p:pic>
    </p:spTree>
    <p:extLst>
      <p:ext uri="{BB962C8B-B14F-4D97-AF65-F5344CB8AC3E}">
        <p14:creationId xmlns:p14="http://schemas.microsoft.com/office/powerpoint/2010/main" val="413003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Final slide - purple">
    <p:bg bwMode="gray">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720000" y="709613"/>
            <a:ext cx="7207200" cy="631156"/>
          </a:xfrm>
        </p:spPr>
        <p:txBody>
          <a:bodyPr anchor="t"/>
          <a:lstStyle>
            <a:lvl1pPr algn="l">
              <a:lnSpc>
                <a:spcPct val="90000"/>
              </a:lnSpc>
              <a:defRPr sz="3400" b="0" cap="all" baseline="0">
                <a:solidFill>
                  <a:srgbClr val="522A6B"/>
                </a:solidFill>
                <a:latin typeface="Verlag Black" panose="02000000000000000000" pitchFamily="50" charset="0"/>
              </a:defRPr>
            </a:lvl1pPr>
          </a:lstStyle>
          <a:p>
            <a:r>
              <a:rPr lang="en-US" dirty="0"/>
              <a:t>FINAL SLIDE MESSAGE</a:t>
            </a:r>
            <a:endParaRPr lang="en-GB" dirty="0"/>
          </a:p>
        </p:txBody>
      </p:sp>
      <p:sp>
        <p:nvSpPr>
          <p:cNvPr id="8" name="Text Placeholder 2"/>
          <p:cNvSpPr>
            <a:spLocks noGrp="1"/>
          </p:cNvSpPr>
          <p:nvPr>
            <p:ph type="body" idx="1" hasCustomPrompt="1"/>
          </p:nvPr>
        </p:nvSpPr>
        <p:spPr>
          <a:xfrm>
            <a:off x="720000" y="1772816"/>
            <a:ext cx="7207200" cy="3066132"/>
          </a:xfrm>
        </p:spPr>
        <p:txBody>
          <a:bodyPr anchor="t"/>
          <a:lstStyle>
            <a:lvl1pPr marL="0" indent="0">
              <a:lnSpc>
                <a:spcPct val="90000"/>
              </a:lnSpc>
              <a:buNone/>
              <a:defRPr sz="3400" b="0" cap="none" baseline="0">
                <a:solidFill>
                  <a:srgbClr val="522A6B"/>
                </a:solidFill>
                <a:latin typeface="Brandon Grotesque Light" panose="020B0303020203060202"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Contact info/Further information</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0000" y="5652000"/>
            <a:ext cx="745200" cy="901119"/>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12000" y="3319200"/>
            <a:ext cx="2653200" cy="3217669"/>
          </a:xfrm>
          <a:prstGeom prst="rect">
            <a:avLst/>
          </a:prstGeom>
        </p:spPr>
      </p:pic>
    </p:spTree>
    <p:extLst>
      <p:ext uri="{BB962C8B-B14F-4D97-AF65-F5344CB8AC3E}">
        <p14:creationId xmlns:p14="http://schemas.microsoft.com/office/powerpoint/2010/main" val="3707035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491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3482CB2-4FA4-40D1-B531-C5374FCF025E}" type="datetimeFigureOut">
              <a:rPr lang="en-GB" smtClean="0"/>
              <a:t>18/01/2024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18288599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482CB2-4FA4-40D1-B531-C5374FCF025E}" type="datetimeFigureOut">
              <a:rPr lang="en-GB" smtClean="0"/>
              <a:t>18/01/2024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4143803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82CB2-4FA4-40D1-B531-C5374FCF025E}" type="datetimeFigureOut">
              <a:rPr lang="en-GB" smtClean="0"/>
              <a:t>18/01/2024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4266014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3482CB2-4FA4-40D1-B531-C5374FCF025E}" type="datetimeFigureOut">
              <a:rPr lang="en-GB" smtClean="0"/>
              <a:t>18/01/2024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182553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turquoise">
    <p:bg bwMode="gray">
      <p:bgPr>
        <a:solidFill>
          <a:srgbClr val="26CBC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709613"/>
            <a:ext cx="4212040" cy="773587"/>
          </a:xfrm>
        </p:spPr>
        <p:txBody>
          <a:bodyPr/>
          <a:lstStyle>
            <a:lvl1pPr>
              <a:lnSpc>
                <a:spcPct val="80000"/>
              </a:lnSpc>
              <a:defRPr sz="2800" b="0" cap="all" baseline="0">
                <a:solidFill>
                  <a:srgbClr val="522A6B"/>
                </a:solidFill>
                <a:latin typeface="+mj-lt"/>
              </a:defRPr>
            </a:lvl1pPr>
          </a:lstStyle>
          <a:p>
            <a:r>
              <a:rPr lang="en-US"/>
              <a:t>Click to edit Master title style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4000" y="1440000"/>
            <a:ext cx="4201200" cy="5095006"/>
          </a:xfrm>
          <a:prstGeom prst="rect">
            <a:avLst/>
          </a:prstGeom>
        </p:spPr>
      </p:pic>
    </p:spTree>
    <p:extLst>
      <p:ext uri="{BB962C8B-B14F-4D97-AF65-F5344CB8AC3E}">
        <p14:creationId xmlns:p14="http://schemas.microsoft.com/office/powerpoint/2010/main" val="207302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3482CB2-4FA4-40D1-B531-C5374FCF025E}" type="datetimeFigureOut">
              <a:rPr lang="en-GB" smtClean="0"/>
              <a:t>18/01/2024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16971851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3482CB2-4FA4-40D1-B531-C5374FCF025E}" type="datetimeFigureOut">
              <a:rPr lang="en-GB" smtClean="0"/>
              <a:t>18/01/2024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2169689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82CB2-4FA4-40D1-B531-C5374FCF025E}" type="datetimeFigureOut">
              <a:rPr lang="en-GB" smtClean="0"/>
              <a:t>18/01/2024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555823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482CB2-4FA4-40D1-B531-C5374FCF025E}" type="datetimeFigureOut">
              <a:rPr lang="en-GB" smtClean="0"/>
              <a:t>18/01/2024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582946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482CB2-4FA4-40D1-B531-C5374FCF025E}" type="datetimeFigureOut">
              <a:rPr lang="en-GB" smtClean="0"/>
              <a:t>18/01/2024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8802659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482CB2-4FA4-40D1-B531-C5374FCF025E}" type="datetimeFigureOut">
              <a:rPr lang="en-GB" smtClean="0"/>
              <a:t>18/01/2024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38456149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482CB2-4FA4-40D1-B531-C5374FCF025E}" type="datetimeFigureOut">
              <a:rPr lang="en-GB" smtClean="0"/>
              <a:t>18/01/2024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C5A83-008E-473B-80CF-F6395E2C8B2D}" type="slidenum">
              <a:rPr lang="en-GB" smtClean="0"/>
              <a:t>‹#›</a:t>
            </a:fld>
            <a:endParaRPr lang="en-GB"/>
          </a:p>
        </p:txBody>
      </p:sp>
    </p:spTree>
    <p:extLst>
      <p:ext uri="{BB962C8B-B14F-4D97-AF65-F5344CB8AC3E}">
        <p14:creationId xmlns:p14="http://schemas.microsoft.com/office/powerpoint/2010/main" val="350253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yellow">
    <p:bg bwMode="gray">
      <p:bgPr>
        <a:solidFill>
          <a:srgbClr val="FFF04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709613"/>
            <a:ext cx="4212040" cy="773587"/>
          </a:xfrm>
        </p:spPr>
        <p:txBody>
          <a:bodyPr/>
          <a:lstStyle>
            <a:lvl1pPr>
              <a:lnSpc>
                <a:spcPct val="80000"/>
              </a:lnSpc>
              <a:defRPr sz="2800" b="0" cap="all" baseline="0">
                <a:solidFill>
                  <a:srgbClr val="522A6B"/>
                </a:solidFill>
                <a:latin typeface="+mj-lt"/>
              </a:defRPr>
            </a:lvl1pPr>
          </a:lstStyle>
          <a:p>
            <a:r>
              <a:rPr lang="en-US"/>
              <a:t>Click to edit Master title style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4000" y="1440000"/>
            <a:ext cx="4201200" cy="5095006"/>
          </a:xfrm>
          <a:prstGeom prst="rect">
            <a:avLst/>
          </a:prstGeom>
        </p:spPr>
      </p:pic>
    </p:spTree>
    <p:extLst>
      <p:ext uri="{BB962C8B-B14F-4D97-AF65-F5344CB8AC3E}">
        <p14:creationId xmlns:p14="http://schemas.microsoft.com/office/powerpoint/2010/main" val="3202504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rey">
    <p:bg bwMode="gray">
      <p:bgPr>
        <a:solidFill>
          <a:srgbClr val="BCBEB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709613"/>
            <a:ext cx="4212040" cy="773587"/>
          </a:xfrm>
        </p:spPr>
        <p:txBody>
          <a:bodyPr/>
          <a:lstStyle>
            <a:lvl1pPr>
              <a:lnSpc>
                <a:spcPct val="80000"/>
              </a:lnSpc>
              <a:defRPr sz="2800" b="0" cap="all" baseline="0">
                <a:solidFill>
                  <a:srgbClr val="522A6B"/>
                </a:solidFill>
                <a:latin typeface="+mj-lt"/>
              </a:defRPr>
            </a:lvl1pPr>
          </a:lstStyle>
          <a:p>
            <a:r>
              <a:rPr lang="en-US"/>
              <a:t>Click to edit Master title style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4000" y="1440000"/>
            <a:ext cx="4201200" cy="5095006"/>
          </a:xfrm>
          <a:prstGeom prst="rect">
            <a:avLst/>
          </a:prstGeom>
        </p:spPr>
      </p:pic>
    </p:spTree>
    <p:extLst>
      <p:ext uri="{BB962C8B-B14F-4D97-AF65-F5344CB8AC3E}">
        <p14:creationId xmlns:p14="http://schemas.microsoft.com/office/powerpoint/2010/main" val="2460870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709613"/>
            <a:ext cx="4212040" cy="773587"/>
          </a:xfrm>
        </p:spPr>
        <p:txBody>
          <a:bodyPr/>
          <a:lstStyle>
            <a:lvl1pPr>
              <a:lnSpc>
                <a:spcPct val="80000"/>
              </a:lnSpc>
              <a:defRPr sz="2800" b="0" cap="all" baseline="0">
                <a:solidFill>
                  <a:srgbClr val="522A6B"/>
                </a:solidFill>
                <a:latin typeface="+mj-lt"/>
              </a:defRPr>
            </a:lvl1pPr>
          </a:lstStyle>
          <a:p>
            <a:r>
              <a:rPr lang="en-US"/>
              <a:t>Click to edit Master title style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4000" y="1440000"/>
            <a:ext cx="4201200" cy="5095006"/>
          </a:xfrm>
          <a:prstGeom prst="rect">
            <a:avLst/>
          </a:prstGeom>
        </p:spPr>
      </p:pic>
    </p:spTree>
    <p:extLst>
      <p:ext uri="{BB962C8B-B14F-4D97-AF65-F5344CB8AC3E}">
        <p14:creationId xmlns:p14="http://schemas.microsoft.com/office/powerpoint/2010/main" val="24287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divider - purple">
    <p:spTree>
      <p:nvGrpSpPr>
        <p:cNvPr id="1" name=""/>
        <p:cNvGrpSpPr/>
        <p:nvPr/>
      </p:nvGrpSpPr>
      <p:grpSpPr>
        <a:xfrm>
          <a:off x="0" y="0"/>
          <a:ext cx="0" cy="0"/>
          <a:chOff x="0" y="0"/>
          <a:chExt cx="0" cy="0"/>
        </a:xfrm>
      </p:grpSpPr>
      <p:sp>
        <p:nvSpPr>
          <p:cNvPr id="7" name="Rectangle 6"/>
          <p:cNvSpPr/>
          <p:nvPr userDrawn="1"/>
        </p:nvSpPr>
        <p:spPr>
          <a:xfrm>
            <a:off x="0" y="0"/>
            <a:ext cx="8532440" cy="6861976"/>
          </a:xfrm>
          <a:custGeom>
            <a:avLst/>
            <a:gdLst>
              <a:gd name="connsiteX0" fmla="*/ 0 w 8532440"/>
              <a:gd name="connsiteY0" fmla="*/ 0 h 6858000"/>
              <a:gd name="connsiteX1" fmla="*/ 8532440 w 8532440"/>
              <a:gd name="connsiteY1" fmla="*/ 0 h 6858000"/>
              <a:gd name="connsiteX2" fmla="*/ 8532440 w 8532440"/>
              <a:gd name="connsiteY2" fmla="*/ 6858000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54025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30171 h 6858000"/>
              <a:gd name="connsiteX3" fmla="*/ 0 w 8532440"/>
              <a:gd name="connsiteY3" fmla="*/ 6858000 h 6858000"/>
              <a:gd name="connsiteX4" fmla="*/ 0 w 8532440"/>
              <a:gd name="connsiteY4" fmla="*/ 0 h 6858000"/>
              <a:gd name="connsiteX0" fmla="*/ 0 w 8532440"/>
              <a:gd name="connsiteY0" fmla="*/ 0 h 6861976"/>
              <a:gd name="connsiteX1" fmla="*/ 8532440 w 8532440"/>
              <a:gd name="connsiteY1" fmla="*/ 0 h 6861976"/>
              <a:gd name="connsiteX2" fmla="*/ 5145184 w 8532440"/>
              <a:gd name="connsiteY2" fmla="*/ 6861976 h 6861976"/>
              <a:gd name="connsiteX3" fmla="*/ 0 w 8532440"/>
              <a:gd name="connsiteY3" fmla="*/ 6858000 h 6861976"/>
              <a:gd name="connsiteX4" fmla="*/ 0 w 8532440"/>
              <a:gd name="connsiteY4" fmla="*/ 0 h 6861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2440" h="6861976">
                <a:moveTo>
                  <a:pt x="0" y="0"/>
                </a:moveTo>
                <a:lnTo>
                  <a:pt x="8532440" y="0"/>
                </a:lnTo>
                <a:lnTo>
                  <a:pt x="5145184" y="6861976"/>
                </a:lnTo>
                <a:lnTo>
                  <a:pt x="0" y="6858000"/>
                </a:lnTo>
                <a:lnTo>
                  <a:pt x="0" y="0"/>
                </a:lnTo>
                <a:close/>
              </a:path>
            </a:pathLst>
          </a:custGeom>
          <a:solidFill>
            <a:srgbClr val="522A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720000" y="709613"/>
            <a:ext cx="5076136" cy="487139"/>
          </a:xfrm>
        </p:spPr>
        <p:txBody>
          <a:bodyPr anchor="t"/>
          <a:lstStyle>
            <a:lvl1pPr algn="l">
              <a:lnSpc>
                <a:spcPct val="90000"/>
              </a:lnSpc>
              <a:defRPr sz="3400" b="0" cap="all">
                <a:solidFill>
                  <a:schemeClr val="bg1"/>
                </a:solidFill>
                <a:latin typeface="+mj-lt"/>
              </a:defRPr>
            </a:lvl1pPr>
          </a:lstStyle>
          <a:p>
            <a:r>
              <a:rPr lang="en-US" dirty="0"/>
              <a:t>Add part number</a:t>
            </a:r>
            <a:endParaRPr lang="en-GB" dirty="0"/>
          </a:p>
        </p:txBody>
      </p:sp>
      <p:sp>
        <p:nvSpPr>
          <p:cNvPr id="3" name="Text Placeholder 2"/>
          <p:cNvSpPr>
            <a:spLocks noGrp="1"/>
          </p:cNvSpPr>
          <p:nvPr>
            <p:ph type="body" idx="1" hasCustomPrompt="1"/>
          </p:nvPr>
        </p:nvSpPr>
        <p:spPr>
          <a:xfrm>
            <a:off x="720000" y="1196752"/>
            <a:ext cx="5076136" cy="1224136"/>
          </a:xfrm>
        </p:spPr>
        <p:txBody>
          <a:bodyPr anchor="t"/>
          <a:lstStyle>
            <a:lvl1pPr marL="0" indent="0">
              <a:lnSpc>
                <a:spcPct val="90000"/>
              </a:lnSpc>
              <a:buNone/>
              <a:defRPr sz="3400" b="0" cap="all" baseline="0">
                <a:solidFill>
                  <a:schemeClr val="bg1"/>
                </a:solidFill>
                <a:latin typeface="Verlag Ligh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section 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20139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divider - turquoise">
    <p:spTree>
      <p:nvGrpSpPr>
        <p:cNvPr id="1" name=""/>
        <p:cNvGrpSpPr/>
        <p:nvPr/>
      </p:nvGrpSpPr>
      <p:grpSpPr>
        <a:xfrm>
          <a:off x="0" y="0"/>
          <a:ext cx="0" cy="0"/>
          <a:chOff x="0" y="0"/>
          <a:chExt cx="0" cy="0"/>
        </a:xfrm>
      </p:grpSpPr>
      <p:sp>
        <p:nvSpPr>
          <p:cNvPr id="7" name="Rectangle 6"/>
          <p:cNvSpPr/>
          <p:nvPr userDrawn="1"/>
        </p:nvSpPr>
        <p:spPr>
          <a:xfrm>
            <a:off x="0" y="0"/>
            <a:ext cx="8388424" cy="6861976"/>
          </a:xfrm>
          <a:custGeom>
            <a:avLst/>
            <a:gdLst>
              <a:gd name="connsiteX0" fmla="*/ 0 w 8532440"/>
              <a:gd name="connsiteY0" fmla="*/ 0 h 6858000"/>
              <a:gd name="connsiteX1" fmla="*/ 8532440 w 8532440"/>
              <a:gd name="connsiteY1" fmla="*/ 0 h 6858000"/>
              <a:gd name="connsiteX2" fmla="*/ 8532440 w 8532440"/>
              <a:gd name="connsiteY2" fmla="*/ 6858000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54025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30171 h 6858000"/>
              <a:gd name="connsiteX3" fmla="*/ 0 w 8532440"/>
              <a:gd name="connsiteY3" fmla="*/ 6858000 h 6858000"/>
              <a:gd name="connsiteX4" fmla="*/ 0 w 8532440"/>
              <a:gd name="connsiteY4" fmla="*/ 0 h 6858000"/>
              <a:gd name="connsiteX0" fmla="*/ 0 w 8532440"/>
              <a:gd name="connsiteY0" fmla="*/ 0 h 6861976"/>
              <a:gd name="connsiteX1" fmla="*/ 8532440 w 8532440"/>
              <a:gd name="connsiteY1" fmla="*/ 0 h 6861976"/>
              <a:gd name="connsiteX2" fmla="*/ 5145184 w 8532440"/>
              <a:gd name="connsiteY2" fmla="*/ 6861976 h 6861976"/>
              <a:gd name="connsiteX3" fmla="*/ 0 w 8532440"/>
              <a:gd name="connsiteY3" fmla="*/ 6858000 h 6861976"/>
              <a:gd name="connsiteX4" fmla="*/ 0 w 8532440"/>
              <a:gd name="connsiteY4" fmla="*/ 0 h 6861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2440" h="6861976">
                <a:moveTo>
                  <a:pt x="0" y="0"/>
                </a:moveTo>
                <a:lnTo>
                  <a:pt x="8532440" y="0"/>
                </a:lnTo>
                <a:lnTo>
                  <a:pt x="5145184" y="6861976"/>
                </a:lnTo>
                <a:lnTo>
                  <a:pt x="0" y="6858000"/>
                </a:lnTo>
                <a:lnTo>
                  <a:pt x="0" y="0"/>
                </a:lnTo>
                <a:close/>
              </a:path>
            </a:pathLst>
          </a:custGeom>
          <a:solidFill>
            <a:srgbClr val="26CB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720000" y="709613"/>
            <a:ext cx="5076136" cy="487139"/>
          </a:xfrm>
        </p:spPr>
        <p:txBody>
          <a:bodyPr anchor="t"/>
          <a:lstStyle>
            <a:lvl1pPr algn="l">
              <a:lnSpc>
                <a:spcPct val="90000"/>
              </a:lnSpc>
              <a:defRPr sz="3400" b="0" cap="all">
                <a:latin typeface="+mj-lt"/>
              </a:defRPr>
            </a:lvl1pPr>
          </a:lstStyle>
          <a:p>
            <a:r>
              <a:rPr lang="en-US" dirty="0"/>
              <a:t>Add part number</a:t>
            </a:r>
            <a:endParaRPr lang="en-GB" dirty="0"/>
          </a:p>
        </p:txBody>
      </p:sp>
      <p:sp>
        <p:nvSpPr>
          <p:cNvPr id="3" name="Text Placeholder 2"/>
          <p:cNvSpPr>
            <a:spLocks noGrp="1"/>
          </p:cNvSpPr>
          <p:nvPr>
            <p:ph type="body" idx="1" hasCustomPrompt="1"/>
          </p:nvPr>
        </p:nvSpPr>
        <p:spPr>
          <a:xfrm>
            <a:off x="720000" y="1196752"/>
            <a:ext cx="5076136" cy="1224136"/>
          </a:xfrm>
        </p:spPr>
        <p:txBody>
          <a:bodyPr anchor="t"/>
          <a:lstStyle>
            <a:lvl1pPr marL="0" indent="0">
              <a:lnSpc>
                <a:spcPct val="90000"/>
              </a:lnSpc>
              <a:buNone/>
              <a:defRPr sz="3400" b="0" cap="all" baseline="0">
                <a:solidFill>
                  <a:schemeClr val="bg2"/>
                </a:solidFill>
                <a:latin typeface="Verlag Ligh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section 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3778757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divider - yellow">
    <p:spTree>
      <p:nvGrpSpPr>
        <p:cNvPr id="1" name=""/>
        <p:cNvGrpSpPr/>
        <p:nvPr/>
      </p:nvGrpSpPr>
      <p:grpSpPr>
        <a:xfrm>
          <a:off x="0" y="0"/>
          <a:ext cx="0" cy="0"/>
          <a:chOff x="0" y="0"/>
          <a:chExt cx="0" cy="0"/>
        </a:xfrm>
      </p:grpSpPr>
      <p:sp>
        <p:nvSpPr>
          <p:cNvPr id="7" name="Rectangle 6"/>
          <p:cNvSpPr/>
          <p:nvPr userDrawn="1"/>
        </p:nvSpPr>
        <p:spPr>
          <a:xfrm>
            <a:off x="0" y="0"/>
            <a:ext cx="8388424" cy="6861976"/>
          </a:xfrm>
          <a:custGeom>
            <a:avLst/>
            <a:gdLst>
              <a:gd name="connsiteX0" fmla="*/ 0 w 8532440"/>
              <a:gd name="connsiteY0" fmla="*/ 0 h 6858000"/>
              <a:gd name="connsiteX1" fmla="*/ 8532440 w 8532440"/>
              <a:gd name="connsiteY1" fmla="*/ 0 h 6858000"/>
              <a:gd name="connsiteX2" fmla="*/ 8532440 w 8532440"/>
              <a:gd name="connsiteY2" fmla="*/ 6858000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54025 h 6858000"/>
              <a:gd name="connsiteX3" fmla="*/ 0 w 8532440"/>
              <a:gd name="connsiteY3" fmla="*/ 6858000 h 6858000"/>
              <a:gd name="connsiteX4" fmla="*/ 0 w 8532440"/>
              <a:gd name="connsiteY4" fmla="*/ 0 h 6858000"/>
              <a:gd name="connsiteX0" fmla="*/ 0 w 8532440"/>
              <a:gd name="connsiteY0" fmla="*/ 0 h 6858000"/>
              <a:gd name="connsiteX1" fmla="*/ 8532440 w 8532440"/>
              <a:gd name="connsiteY1" fmla="*/ 0 h 6858000"/>
              <a:gd name="connsiteX2" fmla="*/ 5145184 w 8532440"/>
              <a:gd name="connsiteY2" fmla="*/ 6830171 h 6858000"/>
              <a:gd name="connsiteX3" fmla="*/ 0 w 8532440"/>
              <a:gd name="connsiteY3" fmla="*/ 6858000 h 6858000"/>
              <a:gd name="connsiteX4" fmla="*/ 0 w 8532440"/>
              <a:gd name="connsiteY4" fmla="*/ 0 h 6858000"/>
              <a:gd name="connsiteX0" fmla="*/ 0 w 8532440"/>
              <a:gd name="connsiteY0" fmla="*/ 0 h 6861976"/>
              <a:gd name="connsiteX1" fmla="*/ 8532440 w 8532440"/>
              <a:gd name="connsiteY1" fmla="*/ 0 h 6861976"/>
              <a:gd name="connsiteX2" fmla="*/ 5145184 w 8532440"/>
              <a:gd name="connsiteY2" fmla="*/ 6861976 h 6861976"/>
              <a:gd name="connsiteX3" fmla="*/ 0 w 8532440"/>
              <a:gd name="connsiteY3" fmla="*/ 6858000 h 6861976"/>
              <a:gd name="connsiteX4" fmla="*/ 0 w 8532440"/>
              <a:gd name="connsiteY4" fmla="*/ 0 h 6861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2440" h="6861976">
                <a:moveTo>
                  <a:pt x="0" y="0"/>
                </a:moveTo>
                <a:lnTo>
                  <a:pt x="8532440" y="0"/>
                </a:lnTo>
                <a:lnTo>
                  <a:pt x="5145184" y="6861976"/>
                </a:lnTo>
                <a:lnTo>
                  <a:pt x="0" y="6858000"/>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720000" y="709613"/>
            <a:ext cx="5076136" cy="487139"/>
          </a:xfrm>
        </p:spPr>
        <p:txBody>
          <a:bodyPr anchor="t"/>
          <a:lstStyle>
            <a:lvl1pPr algn="l">
              <a:lnSpc>
                <a:spcPct val="90000"/>
              </a:lnSpc>
              <a:defRPr sz="3400" b="0" cap="all">
                <a:latin typeface="+mj-lt"/>
              </a:defRPr>
            </a:lvl1pPr>
          </a:lstStyle>
          <a:p>
            <a:r>
              <a:rPr lang="en-US" dirty="0"/>
              <a:t>Add part number</a:t>
            </a:r>
            <a:endParaRPr lang="en-GB" dirty="0"/>
          </a:p>
        </p:txBody>
      </p:sp>
      <p:sp>
        <p:nvSpPr>
          <p:cNvPr id="3" name="Text Placeholder 2"/>
          <p:cNvSpPr>
            <a:spLocks noGrp="1"/>
          </p:cNvSpPr>
          <p:nvPr>
            <p:ph type="body" idx="1" hasCustomPrompt="1"/>
          </p:nvPr>
        </p:nvSpPr>
        <p:spPr>
          <a:xfrm>
            <a:off x="720000" y="1196752"/>
            <a:ext cx="5076136" cy="1224136"/>
          </a:xfrm>
        </p:spPr>
        <p:txBody>
          <a:bodyPr anchor="t"/>
          <a:lstStyle>
            <a:lvl1pPr marL="0" indent="0">
              <a:lnSpc>
                <a:spcPct val="90000"/>
              </a:lnSpc>
              <a:buNone/>
              <a:defRPr sz="3400" b="0" cap="all" baseline="0">
                <a:solidFill>
                  <a:schemeClr val="bg2"/>
                </a:solidFill>
                <a:latin typeface="Verlag Ligh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section 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000" y="5652000"/>
            <a:ext cx="744025" cy="906131"/>
          </a:xfrm>
          <a:prstGeom prst="rect">
            <a:avLst/>
          </a:prstGeom>
        </p:spPr>
      </p:pic>
    </p:spTree>
    <p:extLst>
      <p:ext uri="{BB962C8B-B14F-4D97-AF65-F5344CB8AC3E}">
        <p14:creationId xmlns:p14="http://schemas.microsoft.com/office/powerpoint/2010/main" val="126621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725" y="709613"/>
            <a:ext cx="7270750" cy="1098549"/>
          </a:xfrm>
          <a:prstGeom prst="rect">
            <a:avLst/>
          </a:prstGeom>
        </p:spPr>
        <p:txBody>
          <a:bodyPr vert="horz" lIns="0" tIns="0" rIns="0" bIns="0" rtlCol="0" anchor="t" anchorCtr="0">
            <a:noAutofit/>
          </a:bodyPr>
          <a:lstStyle/>
          <a:p>
            <a:r>
              <a:rPr lang="en-US" dirty="0"/>
              <a:t>Main title</a:t>
            </a:r>
            <a:endParaRPr lang="en-GB" dirty="0"/>
          </a:p>
        </p:txBody>
      </p:sp>
      <p:sp>
        <p:nvSpPr>
          <p:cNvPr id="3" name="Text Placeholder 2"/>
          <p:cNvSpPr>
            <a:spLocks noGrp="1"/>
          </p:cNvSpPr>
          <p:nvPr>
            <p:ph type="body" idx="1"/>
          </p:nvPr>
        </p:nvSpPr>
        <p:spPr>
          <a:xfrm>
            <a:off x="719137" y="1988840"/>
            <a:ext cx="7272337" cy="424844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705373654"/>
      </p:ext>
    </p:extLst>
  </p:cSld>
  <p:clrMap bg1="lt1" tx1="dk1" bg2="lt2" tx2="dk2" accent1="accent1" accent2="accent2" accent3="accent3" accent4="accent4" accent5="accent5" accent6="accent6" hlink="hlink" folHlink="folHlink"/>
  <p:sldLayoutIdLst>
    <p:sldLayoutId id="2147483693" r:id="rId1"/>
    <p:sldLayoutId id="2147483660" r:id="rId2"/>
    <p:sldLayoutId id="2147483666" r:id="rId3"/>
    <p:sldLayoutId id="2147483673" r:id="rId4"/>
    <p:sldLayoutId id="2147483667" r:id="rId5"/>
    <p:sldLayoutId id="2147483669" r:id="rId6"/>
    <p:sldLayoutId id="2147483668" r:id="rId7"/>
    <p:sldLayoutId id="2147483672" r:id="rId8"/>
    <p:sldLayoutId id="2147483651" r:id="rId9"/>
    <p:sldLayoutId id="2147483671" r:id="rId10"/>
    <p:sldLayoutId id="2147483670" r:id="rId11"/>
    <p:sldLayoutId id="2147483650" r:id="rId12"/>
    <p:sldLayoutId id="2147483675" r:id="rId13"/>
    <p:sldLayoutId id="2147483676" r:id="rId14"/>
    <p:sldLayoutId id="2147483652" r:id="rId15"/>
    <p:sldLayoutId id="2147483663" r:id="rId16"/>
    <p:sldLayoutId id="2147483677" r:id="rId17"/>
    <p:sldLayoutId id="2147483661" r:id="rId18"/>
    <p:sldLayoutId id="2147483678" r:id="rId19"/>
    <p:sldLayoutId id="2147483679" r:id="rId20"/>
    <p:sldLayoutId id="2147483680" r:id="rId21"/>
    <p:sldLayoutId id="2147483662" r:id="rId22"/>
    <p:sldLayoutId id="2147483665" r:id="rId23"/>
    <p:sldLayoutId id="2147483674" r:id="rId24"/>
    <p:sldLayoutId id="2147483694"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105000"/>
        </a:lnSpc>
        <a:spcBef>
          <a:spcPct val="0"/>
        </a:spcBef>
        <a:buNone/>
        <a:defRPr sz="2800" b="0" kern="1200" cap="all" baseline="0">
          <a:solidFill>
            <a:schemeClr val="bg2"/>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Clr>
          <a:schemeClr val="bg2"/>
        </a:buClr>
        <a:buSzPct val="55000"/>
        <a:buFont typeface="Calibri" panose="020F0502020204030204" pitchFamily="34" charset="0"/>
        <a:buNone/>
        <a:defRPr sz="2800" kern="1200">
          <a:solidFill>
            <a:schemeClr val="bg2"/>
          </a:solidFill>
          <a:latin typeface="Brandon Grotesque Light" panose="020B0303020203060202" pitchFamily="34" charset="0"/>
          <a:ea typeface="+mn-ea"/>
          <a:cs typeface="+mn-cs"/>
        </a:defRPr>
      </a:lvl1pPr>
      <a:lvl2pPr marL="0" indent="0" algn="l" defTabSz="914400" rtl="0" eaLnBrk="1" latinLnBrk="0" hangingPunct="1">
        <a:lnSpc>
          <a:spcPct val="90000"/>
        </a:lnSpc>
        <a:spcBef>
          <a:spcPts val="0"/>
        </a:spcBef>
        <a:buClr>
          <a:schemeClr val="bg2"/>
        </a:buClr>
        <a:buSzPct val="55000"/>
        <a:buFont typeface="Calibri" panose="020F0502020204030204" pitchFamily="34" charset="0"/>
        <a:buNone/>
        <a:defRPr sz="2800" b="0" kern="1200">
          <a:solidFill>
            <a:schemeClr val="bg2"/>
          </a:solidFill>
          <a:latin typeface="Brandon Grotesque Bold" panose="020B0803020203060202" pitchFamily="34" charset="0"/>
          <a:ea typeface="+mn-ea"/>
          <a:cs typeface="+mn-cs"/>
        </a:defRPr>
      </a:lvl2pPr>
      <a:lvl3pPr marL="541338" indent="-180975" algn="l" defTabSz="914400" rtl="0" eaLnBrk="1" latinLnBrk="0" hangingPunct="1">
        <a:lnSpc>
          <a:spcPct val="90000"/>
        </a:lnSpc>
        <a:spcBef>
          <a:spcPts val="0"/>
        </a:spcBef>
        <a:buClr>
          <a:schemeClr val="bg2"/>
        </a:buClr>
        <a:buSzPct val="55000"/>
        <a:buFont typeface="Calibri" panose="020F0502020204030204" pitchFamily="34" charset="0"/>
        <a:buChar char="•"/>
        <a:defRPr sz="2800" kern="1200">
          <a:solidFill>
            <a:schemeClr val="bg2"/>
          </a:solidFill>
          <a:latin typeface="Brandon Grotesque Light" panose="020B0303020203060202" pitchFamily="34" charset="0"/>
          <a:ea typeface="+mn-ea"/>
          <a:cs typeface="+mn-cs"/>
        </a:defRPr>
      </a:lvl3pPr>
      <a:lvl4pPr marL="1071563" indent="-169863" algn="l" defTabSz="914400" rtl="0" eaLnBrk="1" latinLnBrk="0" hangingPunct="1">
        <a:lnSpc>
          <a:spcPct val="90000"/>
        </a:lnSpc>
        <a:spcBef>
          <a:spcPts val="0"/>
        </a:spcBef>
        <a:buClr>
          <a:schemeClr val="bg2"/>
        </a:buClr>
        <a:buSzPct val="55000"/>
        <a:buFont typeface="Calibri" panose="020F0502020204030204" pitchFamily="34" charset="0"/>
        <a:buChar char="•"/>
        <a:defRPr sz="2100" kern="1200">
          <a:solidFill>
            <a:schemeClr val="bg2"/>
          </a:solidFill>
          <a:latin typeface="Brandon Grotesque Light" panose="020B0303020203060202" pitchFamily="34" charset="0"/>
          <a:ea typeface="+mn-ea"/>
          <a:cs typeface="+mn-cs"/>
        </a:defRPr>
      </a:lvl4pPr>
      <a:lvl5pPr marL="1612900" indent="-180975" algn="l" defTabSz="914400" rtl="0" eaLnBrk="1" latinLnBrk="0" hangingPunct="1">
        <a:lnSpc>
          <a:spcPct val="90000"/>
        </a:lnSpc>
        <a:spcBef>
          <a:spcPts val="0"/>
        </a:spcBef>
        <a:buClr>
          <a:schemeClr val="bg2"/>
        </a:buClr>
        <a:buSzPct val="55000"/>
        <a:buFont typeface="Calibri" panose="020F0502020204030204" pitchFamily="34" charset="0"/>
        <a:buChar char="•"/>
        <a:defRPr sz="2000" kern="1200">
          <a:solidFill>
            <a:schemeClr val="bg2"/>
          </a:solidFill>
          <a:latin typeface="Brandon Grotesque Light" panose="020B0303020203060202"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82CB2-4FA4-40D1-B531-C5374FCF025E}" type="datetimeFigureOut">
              <a:rPr lang="en-GB" smtClean="0"/>
              <a:t>18/01/2024</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C5A83-008E-473B-80CF-F6395E2C8B2D}" type="slidenum">
              <a:rPr lang="en-GB" smtClean="0"/>
              <a:t>‹#›</a:t>
            </a:fld>
            <a:endParaRPr lang="en-GB"/>
          </a:p>
        </p:txBody>
      </p:sp>
    </p:spTree>
    <p:extLst>
      <p:ext uri="{BB962C8B-B14F-4D97-AF65-F5344CB8AC3E}">
        <p14:creationId xmlns:p14="http://schemas.microsoft.com/office/powerpoint/2010/main" val="229114852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720000" y="709613"/>
            <a:ext cx="5940232" cy="773587"/>
          </a:xfrm>
        </p:spPr>
        <p:txBody>
          <a:bodyPr/>
          <a:lstStyle/>
          <a:p>
            <a:r>
              <a:rPr lang="en-GB" dirty="0"/>
              <a:t>Voluntary sector trends </a:t>
            </a:r>
            <a:br>
              <a:rPr lang="en-GB" dirty="0"/>
            </a:br>
            <a:br>
              <a:rPr lang="en-GB" dirty="0"/>
            </a:br>
            <a:r>
              <a:rPr lang="en-GB" dirty="0"/>
              <a:t>Sarah Vibert</a:t>
            </a:r>
            <a:br>
              <a:rPr lang="en-GB" dirty="0"/>
            </a:br>
            <a:r>
              <a:rPr lang="en-GB" dirty="0"/>
              <a:t>CEO</a:t>
            </a:r>
            <a:br>
              <a:rPr lang="en-GB" dirty="0">
                <a:latin typeface="Verlag Light" pitchFamily="50" charset="0"/>
              </a:rPr>
            </a:br>
            <a:endParaRPr lang="en-GB" dirty="0">
              <a:latin typeface="Verlag Light" pitchFamily="50" charset="0"/>
            </a:endParaRPr>
          </a:p>
        </p:txBody>
      </p:sp>
    </p:spTree>
    <p:extLst>
      <p:ext uri="{BB962C8B-B14F-4D97-AF65-F5344CB8AC3E}">
        <p14:creationId xmlns:p14="http://schemas.microsoft.com/office/powerpoint/2010/main" val="8888965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Views of charities: Government</a:t>
            </a:r>
          </a:p>
        </p:txBody>
      </p:sp>
      <p:sp>
        <p:nvSpPr>
          <p:cNvPr id="5" name="Content Placeholder 4"/>
          <p:cNvSpPr>
            <a:spLocks noGrp="1"/>
          </p:cNvSpPr>
          <p:nvPr>
            <p:ph idx="1"/>
          </p:nvPr>
        </p:nvSpPr>
        <p:spPr/>
        <p:txBody>
          <a:bodyPr/>
          <a:lstStyle/>
          <a:p>
            <a:r>
              <a:rPr lang="en-GB" dirty="0"/>
              <a:t>The long road to the election</a:t>
            </a:r>
          </a:p>
          <a:p>
            <a:r>
              <a:rPr lang="en-GB" dirty="0"/>
              <a:t>The dual role of charities – campaigning and service delivery</a:t>
            </a:r>
          </a:p>
          <a:p>
            <a:r>
              <a:rPr lang="en-GB" dirty="0"/>
              <a:t>Conservative views of charities</a:t>
            </a:r>
          </a:p>
          <a:p>
            <a:r>
              <a:rPr lang="en-GB" dirty="0"/>
              <a:t>The Charity Commission view of </a:t>
            </a:r>
            <a:r>
              <a:rPr lang="en-GB" dirty="0" err="1"/>
              <a:t>campaiging</a:t>
            </a:r>
            <a:endParaRPr lang="en-GB" dirty="0"/>
          </a:p>
          <a:p>
            <a:r>
              <a:rPr lang="en-GB" dirty="0"/>
              <a:t>Labour views of charities</a:t>
            </a:r>
          </a:p>
          <a:p>
            <a:r>
              <a:rPr lang="en-GB" dirty="0"/>
              <a:t>A compact for the 2020s?</a:t>
            </a:r>
          </a:p>
        </p:txBody>
      </p:sp>
    </p:spTree>
    <p:extLst>
      <p:ext uri="{BB962C8B-B14F-4D97-AF65-F5344CB8AC3E}">
        <p14:creationId xmlns:p14="http://schemas.microsoft.com/office/powerpoint/2010/main" val="2669539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views of charities: The public</a:t>
            </a:r>
          </a:p>
        </p:txBody>
      </p:sp>
      <p:sp>
        <p:nvSpPr>
          <p:cNvPr id="5" name="Content Placeholder 4"/>
          <p:cNvSpPr>
            <a:spLocks noGrp="1"/>
          </p:cNvSpPr>
          <p:nvPr>
            <p:ph idx="1"/>
          </p:nvPr>
        </p:nvSpPr>
        <p:spPr/>
        <p:txBody>
          <a:bodyPr/>
          <a:lstStyle/>
          <a:p>
            <a:r>
              <a:rPr lang="en-GB" dirty="0"/>
              <a:t>Trust is rising</a:t>
            </a:r>
          </a:p>
          <a:p>
            <a:r>
              <a:rPr lang="en-GB" dirty="0"/>
              <a:t>A country not as divided as culture wars would suggest</a:t>
            </a:r>
          </a:p>
          <a:p>
            <a:r>
              <a:rPr lang="en-GB" dirty="0"/>
              <a:t>View on respective responsibilities of government and charities</a:t>
            </a:r>
          </a:p>
        </p:txBody>
      </p:sp>
      <p:sp>
        <p:nvSpPr>
          <p:cNvPr id="6" name="Text Placeholder 5"/>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2301451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732BD-DF43-9B8E-2B67-8BD9F8580527}"/>
              </a:ext>
            </a:extLst>
          </p:cNvPr>
          <p:cNvSpPr>
            <a:spLocks noGrp="1"/>
          </p:cNvSpPr>
          <p:nvPr>
            <p:ph type="title"/>
          </p:nvPr>
        </p:nvSpPr>
        <p:spPr/>
        <p:txBody>
          <a:bodyPr/>
          <a:lstStyle/>
          <a:p>
            <a:r>
              <a:rPr lang="en-GB" dirty="0"/>
              <a:t>How we operate</a:t>
            </a:r>
          </a:p>
        </p:txBody>
      </p:sp>
    </p:spTree>
    <p:extLst>
      <p:ext uri="{BB962C8B-B14F-4D97-AF65-F5344CB8AC3E}">
        <p14:creationId xmlns:p14="http://schemas.microsoft.com/office/powerpoint/2010/main" val="2455294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People, workforce and volunteers</a:t>
            </a:r>
          </a:p>
        </p:txBody>
      </p:sp>
      <p:sp>
        <p:nvSpPr>
          <p:cNvPr id="5" name="Content Placeholder 4"/>
          <p:cNvSpPr>
            <a:spLocks noGrp="1"/>
          </p:cNvSpPr>
          <p:nvPr>
            <p:ph idx="1"/>
          </p:nvPr>
        </p:nvSpPr>
        <p:spPr/>
        <p:txBody>
          <a:bodyPr/>
          <a:lstStyle/>
          <a:p>
            <a:r>
              <a:rPr lang="en-GB" dirty="0"/>
              <a:t>A more hybrid workforce</a:t>
            </a:r>
          </a:p>
          <a:p>
            <a:r>
              <a:rPr lang="en-GB" dirty="0"/>
              <a:t>Motivations of staff are changing</a:t>
            </a:r>
          </a:p>
          <a:p>
            <a:r>
              <a:rPr lang="en-GB" dirty="0"/>
              <a:t>Low pay is a persistent challenge</a:t>
            </a:r>
          </a:p>
          <a:p>
            <a:r>
              <a:rPr lang="en-GB" dirty="0"/>
              <a:t>Formal volunteering numbers are falling</a:t>
            </a:r>
          </a:p>
          <a:p>
            <a:r>
              <a:rPr lang="en-GB" dirty="0"/>
              <a:t>Expectations of volunteers are changing</a:t>
            </a:r>
          </a:p>
          <a:p>
            <a:r>
              <a:rPr lang="en-GB" dirty="0"/>
              <a:t>The need to upskill – digital, AI, net zero</a:t>
            </a:r>
          </a:p>
          <a:p>
            <a:r>
              <a:rPr lang="en-GB" dirty="0"/>
              <a:t>Towards a more diverse and inclusive sector</a:t>
            </a:r>
          </a:p>
          <a:p>
            <a:endParaRPr lang="en-GB" dirty="0"/>
          </a:p>
        </p:txBody>
      </p:sp>
      <p:sp>
        <p:nvSpPr>
          <p:cNvPr id="6" name="Text Placeholder 5"/>
          <p:cNvSpPr>
            <a:spLocks noGrp="1"/>
          </p:cNvSpPr>
          <p:nvPr>
            <p:ph type="body" sz="quarter" idx="14"/>
          </p:nvPr>
        </p:nvSpPr>
        <p:spPr/>
        <p:txBody>
          <a:bodyPr/>
          <a:lstStyle/>
          <a:p>
            <a:endParaRPr lang="en-GB" dirty="0"/>
          </a:p>
        </p:txBody>
      </p:sp>
    </p:spTree>
    <p:extLst>
      <p:ext uri="{BB962C8B-B14F-4D97-AF65-F5344CB8AC3E}">
        <p14:creationId xmlns:p14="http://schemas.microsoft.com/office/powerpoint/2010/main" val="332779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1560" y="476672"/>
            <a:ext cx="7207200" cy="2952328"/>
          </a:xfrm>
        </p:spPr>
        <p:txBody>
          <a:bodyPr/>
          <a:lstStyle/>
          <a:p>
            <a:r>
              <a:rPr lang="en-GB" sz="2200" dirty="0">
                <a:latin typeface="Brandon Grotesque Bold" panose="020B0803020203060202" pitchFamily="34" charset="0"/>
              </a:rPr>
              <a:t>We’re the membership community for charities, voluntary organisations and community groups in England. Together we champion voluntary action.</a:t>
            </a:r>
          </a:p>
          <a:p>
            <a:r>
              <a:rPr lang="en-GB" sz="2200" dirty="0">
                <a:latin typeface="Brandon Grotesque Bold" panose="020B0803020203060202" pitchFamily="34" charset="0"/>
              </a:rPr>
              <a:t>We’ve been here for over 100 years. We have over 17,000 members, made up of all causes, shapes and sizes. From big charities to local sports clubs.</a:t>
            </a:r>
          </a:p>
          <a:p>
            <a:r>
              <a:rPr lang="en-GB" sz="2200" dirty="0">
                <a:latin typeface="Brandon Grotesque Bold" panose="020B0803020203060202" pitchFamily="34" charset="0"/>
              </a:rPr>
              <a:t>Our members are at the heart of everything we do. We exist to make your life easier – so you can focus on changing people’s lives and making our communities stronger and more resilient.</a:t>
            </a:r>
          </a:p>
          <a:p>
            <a:endParaRPr lang="en-GB" sz="2200" dirty="0"/>
          </a:p>
          <a:p>
            <a:r>
              <a:rPr lang="en-GB" sz="2200" dirty="0"/>
              <a:t>Search for </a:t>
            </a:r>
            <a:r>
              <a:rPr lang="en-GB" sz="2200" dirty="0">
                <a:latin typeface="Brandon Grotesque Bold" panose="020B0803020203060202" pitchFamily="34" charset="0"/>
              </a:rPr>
              <a:t>NCVO membership</a:t>
            </a:r>
          </a:p>
          <a:p>
            <a:pPr marL="457200" indent="-457200">
              <a:buClr>
                <a:schemeClr val="bg1"/>
              </a:buClr>
              <a:buFont typeface="Arial" panose="020B0604020202020204" pitchFamily="34" charset="0"/>
              <a:buChar char="•"/>
            </a:pPr>
            <a:r>
              <a:rPr lang="en-GB" sz="2200" dirty="0"/>
              <a:t>Visit</a:t>
            </a:r>
            <a:r>
              <a:rPr lang="en-GB" sz="2200" b="1" dirty="0"/>
              <a:t> </a:t>
            </a:r>
            <a:r>
              <a:rPr lang="en-GB" sz="2200" dirty="0">
                <a:latin typeface="Brandon Grotesque Bold" panose="020B0803020203060202" pitchFamily="34" charset="0"/>
              </a:rPr>
              <a:t>www.ncvo.org.uk/join</a:t>
            </a:r>
          </a:p>
          <a:p>
            <a:pPr marL="457200" indent="-457200">
              <a:buClr>
                <a:schemeClr val="bg1"/>
              </a:buClr>
              <a:buFont typeface="Arial" panose="020B0604020202020204" pitchFamily="34" charset="0"/>
              <a:buChar char="•"/>
            </a:pPr>
            <a:r>
              <a:rPr lang="en-GB" sz="2200" dirty="0"/>
              <a:t>Email</a:t>
            </a:r>
            <a:r>
              <a:rPr lang="en-GB" sz="2200" b="1" dirty="0"/>
              <a:t> </a:t>
            </a:r>
            <a:r>
              <a:rPr lang="en-GB" sz="2200" dirty="0">
                <a:latin typeface="Brandon Grotesque Bold" panose="020B0803020203060202" pitchFamily="34" charset="0"/>
              </a:rPr>
              <a:t>membership@ncvo.org.uk</a:t>
            </a:r>
          </a:p>
          <a:p>
            <a:endParaRPr lang="en-GB" sz="2200" dirty="0"/>
          </a:p>
        </p:txBody>
      </p:sp>
      <p:sp>
        <p:nvSpPr>
          <p:cNvPr id="4" name="Slide Number Placeholder 3"/>
          <p:cNvSpPr>
            <a:spLocks noGrp="1"/>
          </p:cNvSpPr>
          <p:nvPr>
            <p:ph type="sldNum" sz="quarter" idx="4294967295"/>
          </p:nvPr>
        </p:nvSpPr>
        <p:spPr>
          <a:xfrm>
            <a:off x="0" y="6480175"/>
            <a:ext cx="287338" cy="252413"/>
          </a:xfrm>
          <a:prstGeom prst="rect">
            <a:avLst/>
          </a:prstGeom>
        </p:spPr>
        <p:txBody>
          <a:bodyPr/>
          <a:lstStyle/>
          <a:p>
            <a:fld id="{76442A74-4793-40DF-B6F6-533CEE4800B8}" type="slidenum">
              <a:rPr lang="en-GB" smtClean="0"/>
              <a:t>14</a:t>
            </a:fld>
            <a:endParaRPr lang="en-GB"/>
          </a:p>
        </p:txBody>
      </p:sp>
      <p:pic>
        <p:nvPicPr>
          <p:cNvPr id="5" name="Picture 4" descr="A close up of a sign&#10;&#10;Description automatically generated">
            <a:extLst>
              <a:ext uri="{FF2B5EF4-FFF2-40B4-BE49-F238E27FC236}">
                <a16:creationId xmlns:a16="http://schemas.microsoft.com/office/drawing/2014/main" id="{A87D6A9E-A056-4347-AF52-72FC35C56D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619372"/>
            <a:ext cx="905656" cy="905656"/>
          </a:xfrm>
          <a:prstGeom prst="rect">
            <a:avLst/>
          </a:prstGeom>
        </p:spPr>
      </p:pic>
    </p:spTree>
    <p:extLst>
      <p:ext uri="{BB962C8B-B14F-4D97-AF65-F5344CB8AC3E}">
        <p14:creationId xmlns:p14="http://schemas.microsoft.com/office/powerpoint/2010/main" val="136707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B9FC-1A65-EB4B-8BDB-65628909FA25}"/>
              </a:ext>
            </a:extLst>
          </p:cNvPr>
          <p:cNvSpPr>
            <a:spLocks noGrp="1"/>
          </p:cNvSpPr>
          <p:nvPr>
            <p:ph type="title"/>
          </p:nvPr>
        </p:nvSpPr>
        <p:spPr>
          <a:xfrm>
            <a:off x="1115616" y="1052736"/>
            <a:ext cx="6420158" cy="2719387"/>
          </a:xfrm>
        </p:spPr>
        <p:txBody>
          <a:bodyPr/>
          <a:lstStyle/>
          <a:p>
            <a:r>
              <a:rPr lang="en-GB" dirty="0"/>
              <a:t>3 roles of charities:</a:t>
            </a:r>
            <a:br>
              <a:rPr lang="en-GB" dirty="0"/>
            </a:br>
            <a:r>
              <a:rPr lang="en-GB" dirty="0"/>
              <a:t>- campaigning / raising voice</a:t>
            </a:r>
            <a:br>
              <a:rPr lang="en-GB" dirty="0"/>
            </a:br>
            <a:r>
              <a:rPr lang="en-GB" dirty="0"/>
              <a:t>- service delivery</a:t>
            </a:r>
            <a:br>
              <a:rPr lang="en-GB" dirty="0"/>
            </a:br>
            <a:r>
              <a:rPr lang="en-GB" dirty="0"/>
              <a:t>- community building</a:t>
            </a:r>
          </a:p>
        </p:txBody>
      </p:sp>
    </p:spTree>
    <p:extLst>
      <p:ext uri="{BB962C8B-B14F-4D97-AF65-F5344CB8AC3E}">
        <p14:creationId xmlns:p14="http://schemas.microsoft.com/office/powerpoint/2010/main" val="314973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7785-4FB8-30BE-ACE8-6D526BBD68D3}"/>
              </a:ext>
            </a:extLst>
          </p:cNvPr>
          <p:cNvSpPr>
            <a:spLocks noGrp="1"/>
          </p:cNvSpPr>
          <p:nvPr>
            <p:ph type="title"/>
          </p:nvPr>
        </p:nvSpPr>
        <p:spPr>
          <a:xfrm>
            <a:off x="1043608" y="908720"/>
            <a:ext cx="6984776" cy="2719387"/>
          </a:xfrm>
        </p:spPr>
        <p:txBody>
          <a:bodyPr/>
          <a:lstStyle/>
          <a:p>
            <a:r>
              <a:rPr lang="en-GB" dirty="0"/>
              <a:t>3 parts:</a:t>
            </a:r>
            <a:br>
              <a:rPr lang="en-GB" dirty="0"/>
            </a:br>
            <a:r>
              <a:rPr lang="en-GB" dirty="0"/>
              <a:t>- Financial climate and shape of the sector</a:t>
            </a:r>
            <a:br>
              <a:rPr lang="en-GB" dirty="0"/>
            </a:br>
            <a:r>
              <a:rPr lang="en-GB" dirty="0"/>
              <a:t>- Views of charities – government and the public</a:t>
            </a:r>
            <a:br>
              <a:rPr lang="en-GB" dirty="0"/>
            </a:br>
            <a:r>
              <a:rPr lang="en-GB" dirty="0"/>
              <a:t>- How we operate</a:t>
            </a:r>
          </a:p>
        </p:txBody>
      </p:sp>
    </p:spTree>
    <p:extLst>
      <p:ext uri="{BB962C8B-B14F-4D97-AF65-F5344CB8AC3E}">
        <p14:creationId xmlns:p14="http://schemas.microsoft.com/office/powerpoint/2010/main" val="301044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Financial climate and shape of the sector</a:t>
            </a:r>
          </a:p>
        </p:txBody>
      </p:sp>
    </p:spTree>
    <p:extLst>
      <p:ext uri="{BB962C8B-B14F-4D97-AF65-F5344CB8AC3E}">
        <p14:creationId xmlns:p14="http://schemas.microsoft.com/office/powerpoint/2010/main" val="2499753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Financial climate and shape of the sector</a:t>
            </a:r>
          </a:p>
        </p:txBody>
      </p:sp>
      <p:sp>
        <p:nvSpPr>
          <p:cNvPr id="5" name="Content Placeholder 4"/>
          <p:cNvSpPr>
            <a:spLocks noGrp="1"/>
          </p:cNvSpPr>
          <p:nvPr>
            <p:ph idx="1"/>
          </p:nvPr>
        </p:nvSpPr>
        <p:spPr/>
        <p:txBody>
          <a:bodyPr/>
          <a:lstStyle/>
          <a:p>
            <a:r>
              <a:rPr lang="en-GB" dirty="0"/>
              <a:t>Costs are rising</a:t>
            </a:r>
          </a:p>
          <a:p>
            <a:r>
              <a:rPr lang="en-GB" dirty="0"/>
              <a:t>	energy</a:t>
            </a:r>
          </a:p>
          <a:p>
            <a:r>
              <a:rPr lang="en-GB" dirty="0"/>
              <a:t>	property</a:t>
            </a:r>
          </a:p>
          <a:p>
            <a:r>
              <a:rPr lang="en-GB" dirty="0"/>
              <a:t>	 staff</a:t>
            </a:r>
          </a:p>
          <a:p>
            <a:r>
              <a:rPr lang="en-GB" dirty="0"/>
              <a:t>Income is falling</a:t>
            </a:r>
          </a:p>
          <a:p>
            <a:r>
              <a:rPr lang="en-GB" dirty="0"/>
              <a:t>	donations</a:t>
            </a:r>
          </a:p>
          <a:p>
            <a:r>
              <a:rPr lang="en-GB" dirty="0"/>
              <a:t>	government</a:t>
            </a:r>
          </a:p>
          <a:p>
            <a:r>
              <a:rPr lang="en-GB" dirty="0"/>
              <a:t>The shape of the sector is changing</a:t>
            </a:r>
          </a:p>
        </p:txBody>
      </p:sp>
      <p:sp>
        <p:nvSpPr>
          <p:cNvPr id="6" name="Text Placeholder 5"/>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4189891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350">
            <a:extLst>
              <a:ext uri="{FF2B5EF4-FFF2-40B4-BE49-F238E27FC236}">
                <a16:creationId xmlns:a16="http://schemas.microsoft.com/office/drawing/2014/main" id="{4237E25B-8E3C-192D-A38A-5C4E014978B8}"/>
              </a:ext>
            </a:extLst>
          </p:cNvPr>
          <p:cNvSpPr txBox="1"/>
          <p:nvPr/>
        </p:nvSpPr>
        <p:spPr>
          <a:xfrm>
            <a:off x="251196" y="262653"/>
            <a:ext cx="8641608" cy="1477712"/>
          </a:xfrm>
          <a:prstGeom prst="rect">
            <a:avLst/>
          </a:prstGeom>
          <a:noFill/>
        </p:spPr>
        <p:txBody>
          <a:bodyPr wrap="square" rtlCol="0">
            <a:spAutoFit/>
          </a:bodyPr>
          <a:lstStyle/>
          <a:p>
            <a:pPr algn="ctr" defTabSz="685846"/>
            <a:r>
              <a:rPr lang="en-GB" sz="3001" b="1" dirty="0">
                <a:solidFill>
                  <a:srgbClr val="3C1659"/>
                </a:solidFill>
                <a:latin typeface="Poppins" pitchFamily="2" charset="77"/>
                <a:ea typeface="Lato Heavy" charset="0"/>
                <a:cs typeface="Poppins" pitchFamily="2" charset="77"/>
              </a:rPr>
              <a:t>Income from the public and investment have fallen, while income from the government has risen.</a:t>
            </a:r>
            <a:endParaRPr lang="en-US" sz="3001" b="1" dirty="0">
              <a:solidFill>
                <a:srgbClr val="3C1659"/>
              </a:solidFill>
              <a:latin typeface="Poppins" pitchFamily="2" charset="77"/>
              <a:ea typeface="Lato Heavy" charset="0"/>
              <a:cs typeface="Poppins" pitchFamily="2" charset="77"/>
            </a:endParaRPr>
          </a:p>
        </p:txBody>
      </p:sp>
      <p:pic>
        <p:nvPicPr>
          <p:cNvPr id="4" name="Picture 3" descr="A graph of a graph showing the growth of the government&#10;&#10;Description automatically generated with medium confidence">
            <a:extLst>
              <a:ext uri="{FF2B5EF4-FFF2-40B4-BE49-F238E27FC236}">
                <a16:creationId xmlns:a16="http://schemas.microsoft.com/office/drawing/2014/main" id="{3A65123E-1D61-4707-3818-B285C6784E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235" y="1693171"/>
            <a:ext cx="7240137" cy="4902176"/>
          </a:xfrm>
          <a:prstGeom prst="rect">
            <a:avLst/>
          </a:prstGeom>
        </p:spPr>
      </p:pic>
    </p:spTree>
    <p:extLst>
      <p:ext uri="{BB962C8B-B14F-4D97-AF65-F5344CB8AC3E}">
        <p14:creationId xmlns:p14="http://schemas.microsoft.com/office/powerpoint/2010/main" val="161878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350">
            <a:extLst>
              <a:ext uri="{FF2B5EF4-FFF2-40B4-BE49-F238E27FC236}">
                <a16:creationId xmlns:a16="http://schemas.microsoft.com/office/drawing/2014/main" id="{4237E25B-8E3C-192D-A38A-5C4E014978B8}"/>
              </a:ext>
            </a:extLst>
          </p:cNvPr>
          <p:cNvSpPr txBox="1"/>
          <p:nvPr/>
        </p:nvSpPr>
        <p:spPr>
          <a:xfrm>
            <a:off x="326557" y="437878"/>
            <a:ext cx="8490885" cy="1015919"/>
          </a:xfrm>
          <a:prstGeom prst="rect">
            <a:avLst/>
          </a:prstGeom>
          <a:noFill/>
        </p:spPr>
        <p:txBody>
          <a:bodyPr wrap="square" rtlCol="0">
            <a:spAutoFit/>
          </a:bodyPr>
          <a:lstStyle/>
          <a:p>
            <a:pPr marL="0" marR="0" lvl="0" indent="0" algn="ctr" defTabSz="685846" rtl="0" eaLnBrk="1" fontAlgn="auto" latinLnBrk="0" hangingPunct="1">
              <a:lnSpc>
                <a:spcPct val="100000"/>
              </a:lnSpc>
              <a:spcBef>
                <a:spcPts val="0"/>
              </a:spcBef>
              <a:spcAft>
                <a:spcPts val="0"/>
              </a:spcAft>
              <a:buClrTx/>
              <a:buSzTx/>
              <a:buFontTx/>
              <a:buNone/>
              <a:tabLst/>
              <a:defRPr/>
            </a:pPr>
            <a:r>
              <a:rPr kumimoji="0" lang="en-GB" sz="3001" b="1" i="0" u="none" strike="noStrike" kern="1200" cap="none" spc="0" normalizeH="0" baseline="0" noProof="0" dirty="0">
                <a:ln>
                  <a:noFill/>
                </a:ln>
                <a:solidFill>
                  <a:srgbClr val="3C1659"/>
                </a:solidFill>
                <a:effectLst/>
                <a:uLnTx/>
                <a:uFillTx/>
                <a:latin typeface="Poppins" pitchFamily="2" charset="77"/>
                <a:ea typeface="Lato Heavy" charset="0"/>
                <a:cs typeface="Poppins" pitchFamily="2" charset="77"/>
              </a:rPr>
              <a:t>Smaller organisations get a greater share of their income from the public</a:t>
            </a:r>
            <a:endParaRPr kumimoji="0" lang="en-US" sz="3001" b="1" i="0" u="none" strike="noStrike" kern="1200" cap="none" spc="0" normalizeH="0" baseline="0" noProof="0" dirty="0">
              <a:ln>
                <a:noFill/>
              </a:ln>
              <a:solidFill>
                <a:srgbClr val="3C1659"/>
              </a:solidFill>
              <a:effectLst/>
              <a:uLnTx/>
              <a:uFillTx/>
              <a:latin typeface="Poppins" pitchFamily="2" charset="77"/>
              <a:ea typeface="Lato Heavy" charset="0"/>
              <a:cs typeface="Poppins" pitchFamily="2" charset="77"/>
            </a:endParaRPr>
          </a:p>
        </p:txBody>
      </p:sp>
      <p:pic>
        <p:nvPicPr>
          <p:cNvPr id="6" name="Picture 5" descr="A graph of a number of people&#10;&#10;Description automatically generated with medium confidence">
            <a:extLst>
              <a:ext uri="{FF2B5EF4-FFF2-40B4-BE49-F238E27FC236}">
                <a16:creationId xmlns:a16="http://schemas.microsoft.com/office/drawing/2014/main" id="{E4532684-E6DD-133F-9F07-040BABF60E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078" y="2557130"/>
            <a:ext cx="7815842" cy="2849526"/>
          </a:xfrm>
          <a:prstGeom prst="rect">
            <a:avLst/>
          </a:prstGeom>
        </p:spPr>
      </p:pic>
    </p:spTree>
    <p:extLst>
      <p:ext uri="{BB962C8B-B14F-4D97-AF65-F5344CB8AC3E}">
        <p14:creationId xmlns:p14="http://schemas.microsoft.com/office/powerpoint/2010/main" val="230168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Financial climate and shape of the sector</a:t>
            </a:r>
          </a:p>
        </p:txBody>
      </p:sp>
      <p:sp>
        <p:nvSpPr>
          <p:cNvPr id="5" name="Content Placeholder 4"/>
          <p:cNvSpPr>
            <a:spLocks noGrp="1"/>
          </p:cNvSpPr>
          <p:nvPr>
            <p:ph idx="1"/>
          </p:nvPr>
        </p:nvSpPr>
        <p:spPr/>
        <p:txBody>
          <a:bodyPr/>
          <a:lstStyle/>
          <a:p>
            <a:r>
              <a:rPr lang="en-GB" dirty="0"/>
              <a:t>Costs are rising</a:t>
            </a:r>
          </a:p>
          <a:p>
            <a:r>
              <a:rPr lang="en-GB" dirty="0"/>
              <a:t>	energy</a:t>
            </a:r>
          </a:p>
          <a:p>
            <a:r>
              <a:rPr lang="en-GB" dirty="0"/>
              <a:t>	property</a:t>
            </a:r>
          </a:p>
          <a:p>
            <a:r>
              <a:rPr lang="en-GB" dirty="0"/>
              <a:t>	 staff</a:t>
            </a:r>
          </a:p>
          <a:p>
            <a:r>
              <a:rPr lang="en-GB" dirty="0"/>
              <a:t>Income is falling</a:t>
            </a:r>
          </a:p>
          <a:p>
            <a:r>
              <a:rPr lang="en-GB" dirty="0"/>
              <a:t>	donations</a:t>
            </a:r>
          </a:p>
          <a:p>
            <a:r>
              <a:rPr lang="en-GB" dirty="0"/>
              <a:t>	government</a:t>
            </a:r>
          </a:p>
          <a:p>
            <a:r>
              <a:rPr lang="en-GB" dirty="0"/>
              <a:t>The shape of the sector is changing</a:t>
            </a:r>
          </a:p>
        </p:txBody>
      </p:sp>
      <p:sp>
        <p:nvSpPr>
          <p:cNvPr id="6" name="Text Placeholder 5"/>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2288946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View of charities – government and the public</a:t>
            </a:r>
          </a:p>
        </p:txBody>
      </p:sp>
    </p:spTree>
    <p:extLst>
      <p:ext uri="{BB962C8B-B14F-4D97-AF65-F5344CB8AC3E}">
        <p14:creationId xmlns:p14="http://schemas.microsoft.com/office/powerpoint/2010/main" val="4208321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CVO_PowerPoint Template">
  <a:themeElements>
    <a:clrScheme name="NCVO Colours">
      <a:dk1>
        <a:sysClr val="windowText" lastClr="000000"/>
      </a:dk1>
      <a:lt1>
        <a:sysClr val="window" lastClr="FFFFFF"/>
      </a:lt1>
      <a:dk2>
        <a:srgbClr val="05283A"/>
      </a:dk2>
      <a:lt2>
        <a:srgbClr val="522A6B"/>
      </a:lt2>
      <a:accent1>
        <a:srgbClr val="BCBEB5"/>
      </a:accent1>
      <a:accent2>
        <a:srgbClr val="4F276D"/>
      </a:accent2>
      <a:accent3>
        <a:srgbClr val="FFF9B3"/>
      </a:accent3>
      <a:accent4>
        <a:srgbClr val="FFF03C"/>
      </a:accent4>
      <a:accent5>
        <a:srgbClr val="E4E5E1"/>
      </a:accent5>
      <a:accent6>
        <a:srgbClr val="F1F2F0"/>
      </a:accent6>
      <a:hlink>
        <a:srgbClr val="0000FF"/>
      </a:hlink>
      <a:folHlink>
        <a:srgbClr val="800080"/>
      </a:folHlink>
    </a:clrScheme>
    <a:fontScheme name="NCVO Fonts">
      <a:majorFont>
        <a:latin typeface="Verlag Black"/>
        <a:ea typeface=""/>
        <a:cs typeface=""/>
      </a:majorFont>
      <a:minorFont>
        <a:latin typeface="Brandon Grotesqu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t" anchorCtr="0"/>
      <a:lstStyle>
        <a:defPPr>
          <a:defRPr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sz="2100" dirty="0" smtClean="0"/>
        </a:defPPr>
      </a:lstStyle>
    </a:txDef>
  </a:objectDefaults>
  <a:extraClrSchemeLst/>
  <a:extLst>
    <a:ext uri="{05A4C25C-085E-4340-85A3-A5531E510DB2}">
      <thm15:themeFamily xmlns:thm15="http://schemas.microsoft.com/office/thememl/2012/main" name="Road ahead for fundraising regulator" id="{6706805C-F62C-4319-9C9C-24025CCE81D4}" vid="{66830895-5147-41F1-AE22-8E701033685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ad ahead for fundraising regulator" id="{6706805C-F62C-4319-9C9C-24025CCE81D4}" vid="{652F03A7-DD1C-48E7-9C18-9EF7ACDE84E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Road ahead for fundraising regulator</Template>
  <TotalTime>86</TotalTime>
  <Words>916</Words>
  <Application>Microsoft Office PowerPoint</Application>
  <PresentationFormat>On-screen Show (4:3)</PresentationFormat>
  <Paragraphs>83</Paragraphs>
  <Slides>14</Slides>
  <Notes>3</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Arial</vt:lpstr>
      <vt:lpstr>Brandon Grotesque Bold</vt:lpstr>
      <vt:lpstr>Brandon Grotesque Light</vt:lpstr>
      <vt:lpstr>Brandon Grotesque Medium</vt:lpstr>
      <vt:lpstr>Brandon Grotesque Regular</vt:lpstr>
      <vt:lpstr>Calibri</vt:lpstr>
      <vt:lpstr>Calibri Light</vt:lpstr>
      <vt:lpstr>Lato Light</vt:lpstr>
      <vt:lpstr>Poppins</vt:lpstr>
      <vt:lpstr>Segoe UI</vt:lpstr>
      <vt:lpstr>Symbol</vt:lpstr>
      <vt:lpstr>Verlag Black</vt:lpstr>
      <vt:lpstr>Verlag Light</vt:lpstr>
      <vt:lpstr>NCVO_PowerPoint Template</vt:lpstr>
      <vt:lpstr>Custom Design</vt:lpstr>
      <vt:lpstr>Voluntary sector trends   Sarah Vibert CEO </vt:lpstr>
      <vt:lpstr>3 roles of charities: - campaigning / raising voice - service delivery - community building</vt:lpstr>
      <vt:lpstr>3 parts: - Financial climate and shape of the sector - Views of charities – government and the public - How we operate</vt:lpstr>
      <vt:lpstr>Financial climate and shape of the sector</vt:lpstr>
      <vt:lpstr>Financial climate and shape of the sector</vt:lpstr>
      <vt:lpstr>PowerPoint Presentation</vt:lpstr>
      <vt:lpstr>PowerPoint Presentation</vt:lpstr>
      <vt:lpstr>Financial climate and shape of the sector</vt:lpstr>
      <vt:lpstr>View of charities – government and the public</vt:lpstr>
      <vt:lpstr>Views of charities: Government</vt:lpstr>
      <vt:lpstr>views of charities: The public</vt:lpstr>
      <vt:lpstr>How we operate</vt:lpstr>
      <vt:lpstr>People, workforce and volunteers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Ahead 2023 +  Sarah Vibert CEO </dc:title>
  <dc:creator>Sarah Vibert</dc:creator>
  <cp:lastModifiedBy>Sarah Vibert</cp:lastModifiedBy>
  <cp:revision>3</cp:revision>
  <dcterms:created xsi:type="dcterms:W3CDTF">2023-10-16T13:49:15Z</dcterms:created>
  <dcterms:modified xsi:type="dcterms:W3CDTF">2024-01-18T10:44:08Z</dcterms:modified>
</cp:coreProperties>
</file>