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sldIdLst>
    <p:sldId id="256" r:id="rId5"/>
    <p:sldId id="258" r:id="rId6"/>
    <p:sldId id="257" r:id="rId7"/>
    <p:sldId id="260" r:id="rId8"/>
    <p:sldId id="261" r:id="rId9"/>
    <p:sldId id="259" r:id="rId10"/>
    <p:sldId id="262" r:id="rId11"/>
    <p:sldId id="269" r:id="rId12"/>
    <p:sldId id="264" r:id="rId13"/>
    <p:sldId id="268" r:id="rId14"/>
    <p:sldId id="265"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3A6CA9"/>
    <a:srgbClr val="558ED5"/>
    <a:srgbClr val="3072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F937CF-3A80-4B6A-A061-637EA64C5105}" v="608" dt="2024-01-17T09:12:56.7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7071" autoAdjust="0"/>
  </p:normalViewPr>
  <p:slideViewPr>
    <p:cSldViewPr snapToGrid="0">
      <p:cViewPr varScale="1">
        <p:scale>
          <a:sx n="61" d="100"/>
          <a:sy n="61" d="100"/>
        </p:scale>
        <p:origin x="24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k Larkham" userId="aabbe710-8424-4bda-9ad6-bd5b3c1c044b" providerId="ADAL" clId="{65F937CF-3A80-4B6A-A061-637EA64C5105}"/>
    <pc:docChg chg="undo custSel addSld delSld modSld sldOrd">
      <pc:chgData name="Jack Larkham" userId="aabbe710-8424-4bda-9ad6-bd5b3c1c044b" providerId="ADAL" clId="{65F937CF-3A80-4B6A-A061-637EA64C5105}" dt="2024-01-17T09:18:16.625" v="21487" actId="20577"/>
      <pc:docMkLst>
        <pc:docMk/>
      </pc:docMkLst>
      <pc:sldChg chg="delSp modSp mod">
        <pc:chgData name="Jack Larkham" userId="aabbe710-8424-4bda-9ad6-bd5b3c1c044b" providerId="ADAL" clId="{65F937CF-3A80-4B6A-A061-637EA64C5105}" dt="2024-01-17T09:03:16.911" v="21056" actId="207"/>
        <pc:sldMkLst>
          <pc:docMk/>
          <pc:sldMk cId="1179789267" sldId="256"/>
        </pc:sldMkLst>
        <pc:spChg chg="mod">
          <ac:chgData name="Jack Larkham" userId="aabbe710-8424-4bda-9ad6-bd5b3c1c044b" providerId="ADAL" clId="{65F937CF-3A80-4B6A-A061-637EA64C5105}" dt="2024-01-17T09:03:16.911" v="21056" actId="207"/>
          <ac:spMkLst>
            <pc:docMk/>
            <pc:sldMk cId="1179789267" sldId="256"/>
            <ac:spMk id="2" creationId="{BC959533-9F39-4BC1-98DC-FEB7EF976DFA}"/>
          </ac:spMkLst>
        </pc:spChg>
        <pc:picChg chg="del">
          <ac:chgData name="Jack Larkham" userId="aabbe710-8424-4bda-9ad6-bd5b3c1c044b" providerId="ADAL" clId="{65F937CF-3A80-4B6A-A061-637EA64C5105}" dt="2024-01-12T16:33:04.696" v="995" actId="478"/>
          <ac:picMkLst>
            <pc:docMk/>
            <pc:sldMk cId="1179789267" sldId="256"/>
            <ac:picMk id="7" creationId="{1AEACCF7-73BA-460A-A1D4-2FC14C19E900}"/>
          </ac:picMkLst>
        </pc:picChg>
      </pc:sldChg>
      <pc:sldChg chg="addSp delSp modSp mod ord modClrScheme chgLayout modNotesTx">
        <pc:chgData name="Jack Larkham" userId="aabbe710-8424-4bda-9ad6-bd5b3c1c044b" providerId="ADAL" clId="{65F937CF-3A80-4B6A-A061-637EA64C5105}" dt="2024-01-16T13:23:20.904" v="11405" actId="20577"/>
        <pc:sldMkLst>
          <pc:docMk/>
          <pc:sldMk cId="2035980394" sldId="257"/>
        </pc:sldMkLst>
        <pc:spChg chg="add del mod ord">
          <ac:chgData name="Jack Larkham" userId="aabbe710-8424-4bda-9ad6-bd5b3c1c044b" providerId="ADAL" clId="{65F937CF-3A80-4B6A-A061-637EA64C5105}" dt="2024-01-12T14:43:21.262" v="162" actId="700"/>
          <ac:spMkLst>
            <pc:docMk/>
            <pc:sldMk cId="2035980394" sldId="257"/>
            <ac:spMk id="3" creationId="{CE74C729-924D-020D-F14E-B1C37CB50E29}"/>
          </ac:spMkLst>
        </pc:spChg>
        <pc:spChg chg="mod ord">
          <ac:chgData name="Jack Larkham" userId="aabbe710-8424-4bda-9ad6-bd5b3c1c044b" providerId="ADAL" clId="{65F937CF-3A80-4B6A-A061-637EA64C5105}" dt="2024-01-16T09:56:10.221" v="9799" actId="20577"/>
          <ac:spMkLst>
            <pc:docMk/>
            <pc:sldMk cId="2035980394" sldId="257"/>
            <ac:spMk id="4" creationId="{8BE3465D-C3A5-A91F-B195-201A364A83FD}"/>
          </ac:spMkLst>
        </pc:spChg>
        <pc:spChg chg="add del mod ord">
          <ac:chgData name="Jack Larkham" userId="aabbe710-8424-4bda-9ad6-bd5b3c1c044b" providerId="ADAL" clId="{65F937CF-3A80-4B6A-A061-637EA64C5105}" dt="2024-01-12T14:43:23.749" v="163" actId="478"/>
          <ac:spMkLst>
            <pc:docMk/>
            <pc:sldMk cId="2035980394" sldId="257"/>
            <ac:spMk id="5" creationId="{4A800C48-6559-E73B-074D-A633A713EFC6}"/>
          </ac:spMkLst>
        </pc:spChg>
        <pc:spChg chg="mod">
          <ac:chgData name="Jack Larkham" userId="aabbe710-8424-4bda-9ad6-bd5b3c1c044b" providerId="ADAL" clId="{65F937CF-3A80-4B6A-A061-637EA64C5105}" dt="2024-01-12T14:44:02.440" v="169" actId="1076"/>
          <ac:spMkLst>
            <pc:docMk/>
            <pc:sldMk cId="2035980394" sldId="257"/>
            <ac:spMk id="23" creationId="{0CB07934-1FF4-CABC-2BE7-92ED7F37D33E}"/>
          </ac:spMkLst>
        </pc:spChg>
        <pc:spChg chg="del mod">
          <ac:chgData name="Jack Larkham" userId="aabbe710-8424-4bda-9ad6-bd5b3c1c044b" providerId="ADAL" clId="{65F937CF-3A80-4B6A-A061-637EA64C5105}" dt="2024-01-12T14:43:26.508" v="164" actId="478"/>
          <ac:spMkLst>
            <pc:docMk/>
            <pc:sldMk cId="2035980394" sldId="257"/>
            <ac:spMk id="24" creationId="{77A3035E-5E34-ADE3-8EC6-167E5683D273}"/>
          </ac:spMkLst>
        </pc:spChg>
        <pc:picChg chg="del mod">
          <ac:chgData name="Jack Larkham" userId="aabbe710-8424-4bda-9ad6-bd5b3c1c044b" providerId="ADAL" clId="{65F937CF-3A80-4B6A-A061-637EA64C5105}" dt="2024-01-12T14:43:09.123" v="158" actId="21"/>
          <ac:picMkLst>
            <pc:docMk/>
            <pc:sldMk cId="2035980394" sldId="257"/>
            <ac:picMk id="18" creationId="{1EA6FD8D-420C-DB48-9936-BB9786D78DED}"/>
          </ac:picMkLst>
        </pc:picChg>
        <pc:picChg chg="mod">
          <ac:chgData name="Jack Larkham" userId="aabbe710-8424-4bda-9ad6-bd5b3c1c044b" providerId="ADAL" clId="{65F937CF-3A80-4B6A-A061-637EA64C5105}" dt="2024-01-12T14:43:36.279" v="166" actId="1076"/>
          <ac:picMkLst>
            <pc:docMk/>
            <pc:sldMk cId="2035980394" sldId="257"/>
            <ac:picMk id="22" creationId="{CBCB46F9-1523-EAF2-1AF4-1D8F668E1EAE}"/>
          </ac:picMkLst>
        </pc:picChg>
      </pc:sldChg>
      <pc:sldChg chg="addSp modSp mod ord modNotesTx">
        <pc:chgData name="Jack Larkham" userId="aabbe710-8424-4bda-9ad6-bd5b3c1c044b" providerId="ADAL" clId="{65F937CF-3A80-4B6A-A061-637EA64C5105}" dt="2024-01-16T09:55:18.660" v="9776" actId="20577"/>
        <pc:sldMkLst>
          <pc:docMk/>
          <pc:sldMk cId="2273037636" sldId="258"/>
        </pc:sldMkLst>
        <pc:spChg chg="mod">
          <ac:chgData name="Jack Larkham" userId="aabbe710-8424-4bda-9ad6-bd5b3c1c044b" providerId="ADAL" clId="{65F937CF-3A80-4B6A-A061-637EA64C5105}" dt="2024-01-15T15:37:48.072" v="4355" actId="14100"/>
          <ac:spMkLst>
            <pc:docMk/>
            <pc:sldMk cId="2273037636" sldId="258"/>
            <ac:spMk id="2" creationId="{8293818F-0FD7-C54D-F18F-BAB5A77C19B0}"/>
          </ac:spMkLst>
        </pc:spChg>
        <pc:spChg chg="add mod">
          <ac:chgData name="Jack Larkham" userId="aabbe710-8424-4bda-9ad6-bd5b3c1c044b" providerId="ADAL" clId="{65F937CF-3A80-4B6A-A061-637EA64C5105}" dt="2024-01-12T14:46:01.964" v="328" actId="20577"/>
          <ac:spMkLst>
            <pc:docMk/>
            <pc:sldMk cId="2273037636" sldId="258"/>
            <ac:spMk id="3" creationId="{C6DF2408-2973-B066-B16D-4C8FC1EE170F}"/>
          </ac:spMkLst>
        </pc:spChg>
        <pc:picChg chg="mod">
          <ac:chgData name="Jack Larkham" userId="aabbe710-8424-4bda-9ad6-bd5b3c1c044b" providerId="ADAL" clId="{65F937CF-3A80-4B6A-A061-637EA64C5105}" dt="2024-01-12T14:45:31.549" v="280" actId="1076"/>
          <ac:picMkLst>
            <pc:docMk/>
            <pc:sldMk cId="2273037636" sldId="258"/>
            <ac:picMk id="9" creationId="{37EA23E8-198D-C910-EB3B-573E6D65EC46}"/>
          </ac:picMkLst>
        </pc:picChg>
      </pc:sldChg>
      <pc:sldChg chg="addSp modSp mod modNotesTx">
        <pc:chgData name="Jack Larkham" userId="aabbe710-8424-4bda-9ad6-bd5b3c1c044b" providerId="ADAL" clId="{65F937CF-3A80-4B6A-A061-637EA64C5105}" dt="2024-01-16T13:45:23.204" v="12523" actId="20577"/>
        <pc:sldMkLst>
          <pc:docMk/>
          <pc:sldMk cId="1529620591" sldId="259"/>
        </pc:sldMkLst>
        <pc:spChg chg="mod">
          <ac:chgData name="Jack Larkham" userId="aabbe710-8424-4bda-9ad6-bd5b3c1c044b" providerId="ADAL" clId="{65F937CF-3A80-4B6A-A061-637EA64C5105}" dt="2024-01-15T15:42:21.457" v="4575" actId="1035"/>
          <ac:spMkLst>
            <pc:docMk/>
            <pc:sldMk cId="1529620591" sldId="259"/>
            <ac:spMk id="2" creationId="{98BFDBE5-076C-07CA-979E-D5BC04580E5E}"/>
          </ac:spMkLst>
        </pc:spChg>
        <pc:spChg chg="add mod">
          <ac:chgData name="Jack Larkham" userId="aabbe710-8424-4bda-9ad6-bd5b3c1c044b" providerId="ADAL" clId="{65F937CF-3A80-4B6A-A061-637EA64C5105}" dt="2024-01-15T15:42:46.601" v="4638" actId="20577"/>
          <ac:spMkLst>
            <pc:docMk/>
            <pc:sldMk cId="1529620591" sldId="259"/>
            <ac:spMk id="3" creationId="{507B10B9-D750-8B6E-C7D5-C96E6E371FA3}"/>
          </ac:spMkLst>
        </pc:spChg>
        <pc:picChg chg="mod">
          <ac:chgData name="Jack Larkham" userId="aabbe710-8424-4bda-9ad6-bd5b3c1c044b" providerId="ADAL" clId="{65F937CF-3A80-4B6A-A061-637EA64C5105}" dt="2024-01-15T15:42:10.410" v="4567" actId="1076"/>
          <ac:picMkLst>
            <pc:docMk/>
            <pc:sldMk cId="1529620591" sldId="259"/>
            <ac:picMk id="5" creationId="{D50E273F-1065-5228-A54B-8B30C27607E5}"/>
          </ac:picMkLst>
        </pc:picChg>
      </pc:sldChg>
      <pc:sldChg chg="addSp delSp modSp new mod modNotesTx">
        <pc:chgData name="Jack Larkham" userId="aabbe710-8424-4bda-9ad6-bd5b3c1c044b" providerId="ADAL" clId="{65F937CF-3A80-4B6A-A061-637EA64C5105}" dt="2024-01-16T13:24:09.186" v="11406" actId="20577"/>
        <pc:sldMkLst>
          <pc:docMk/>
          <pc:sldMk cId="2942833239" sldId="260"/>
        </pc:sldMkLst>
        <pc:spChg chg="mod">
          <ac:chgData name="Jack Larkham" userId="aabbe710-8424-4bda-9ad6-bd5b3c1c044b" providerId="ADAL" clId="{65F937CF-3A80-4B6A-A061-637EA64C5105}" dt="2024-01-15T17:25:35.519" v="7012" actId="20577"/>
          <ac:spMkLst>
            <pc:docMk/>
            <pc:sldMk cId="2942833239" sldId="260"/>
            <ac:spMk id="2" creationId="{CDC3F7E0-4C28-1BD5-F6FC-C4BC1B6AC1E1}"/>
          </ac:spMkLst>
        </pc:spChg>
        <pc:spChg chg="del">
          <ac:chgData name="Jack Larkham" userId="aabbe710-8424-4bda-9ad6-bd5b3c1c044b" providerId="ADAL" clId="{65F937CF-3A80-4B6A-A061-637EA64C5105}" dt="2024-01-12T14:43:12.156" v="159" actId="478"/>
          <ac:spMkLst>
            <pc:docMk/>
            <pc:sldMk cId="2942833239" sldId="260"/>
            <ac:spMk id="3" creationId="{71524D94-72B4-3AC2-EEB5-807BCF1C009C}"/>
          </ac:spMkLst>
        </pc:spChg>
        <pc:spChg chg="add mod">
          <ac:chgData name="Jack Larkham" userId="aabbe710-8424-4bda-9ad6-bd5b3c1c044b" providerId="ADAL" clId="{65F937CF-3A80-4B6A-A061-637EA64C5105}" dt="2024-01-15T15:38:40.408" v="4393" actId="1036"/>
          <ac:spMkLst>
            <pc:docMk/>
            <pc:sldMk cId="2942833239" sldId="260"/>
            <ac:spMk id="4" creationId="{E86E0EEA-53DB-8072-80ED-3FFCF39C608B}"/>
          </ac:spMkLst>
        </pc:spChg>
        <pc:picChg chg="add mod">
          <ac:chgData name="Jack Larkham" userId="aabbe710-8424-4bda-9ad6-bd5b3c1c044b" providerId="ADAL" clId="{65F937CF-3A80-4B6A-A061-637EA64C5105}" dt="2024-01-12T14:49:27.517" v="694" actId="1076"/>
          <ac:picMkLst>
            <pc:docMk/>
            <pc:sldMk cId="2942833239" sldId="260"/>
            <ac:picMk id="18" creationId="{1EA6FD8D-420C-DB48-9936-BB9786D78DED}"/>
          </ac:picMkLst>
        </pc:picChg>
      </pc:sldChg>
      <pc:sldChg chg="addSp delSp modSp new mod ord modNotesTx">
        <pc:chgData name="Jack Larkham" userId="aabbe710-8424-4bda-9ad6-bd5b3c1c044b" providerId="ADAL" clId="{65F937CF-3A80-4B6A-A061-637EA64C5105}" dt="2024-01-16T13:28:35.909" v="11549" actId="20577"/>
        <pc:sldMkLst>
          <pc:docMk/>
          <pc:sldMk cId="1523463150" sldId="261"/>
        </pc:sldMkLst>
        <pc:spChg chg="mod">
          <ac:chgData name="Jack Larkham" userId="aabbe710-8424-4bda-9ad6-bd5b3c1c044b" providerId="ADAL" clId="{65F937CF-3A80-4B6A-A061-637EA64C5105}" dt="2024-01-16T13:16:42.809" v="11043" actId="20577"/>
          <ac:spMkLst>
            <pc:docMk/>
            <pc:sldMk cId="1523463150" sldId="261"/>
            <ac:spMk id="2" creationId="{B9935918-6016-72BD-254D-7080C96A1AA7}"/>
          </ac:spMkLst>
        </pc:spChg>
        <pc:spChg chg="del">
          <ac:chgData name="Jack Larkham" userId="aabbe710-8424-4bda-9ad6-bd5b3c1c044b" providerId="ADAL" clId="{65F937CF-3A80-4B6A-A061-637EA64C5105}" dt="2024-01-12T16:28:58.688" v="735" actId="478"/>
          <ac:spMkLst>
            <pc:docMk/>
            <pc:sldMk cId="1523463150" sldId="261"/>
            <ac:spMk id="3" creationId="{76C4448E-EF0A-7E28-8153-CE1B56D2FA25}"/>
          </ac:spMkLst>
        </pc:spChg>
        <pc:spChg chg="add mod">
          <ac:chgData name="Jack Larkham" userId="aabbe710-8424-4bda-9ad6-bd5b3c1c044b" providerId="ADAL" clId="{65F937CF-3A80-4B6A-A061-637EA64C5105}" dt="2024-01-15T13:32:37.104" v="3810" actId="14100"/>
          <ac:spMkLst>
            <pc:docMk/>
            <pc:sldMk cId="1523463150" sldId="261"/>
            <ac:spMk id="5" creationId="{BC7F04FB-2EC5-480D-2AA0-FF391C4B40D6}"/>
          </ac:spMkLst>
        </pc:spChg>
        <pc:graphicFrameChg chg="add mod">
          <ac:chgData name="Jack Larkham" userId="aabbe710-8424-4bda-9ad6-bd5b3c1c044b" providerId="ADAL" clId="{65F937CF-3A80-4B6A-A061-637EA64C5105}" dt="2024-01-12T16:31:56.687" v="910" actId="1076"/>
          <ac:graphicFrameMkLst>
            <pc:docMk/>
            <pc:sldMk cId="1523463150" sldId="261"/>
            <ac:graphicFrameMk id="4" creationId="{CE7C669D-88E1-7797-15C5-BC45513C79FD}"/>
          </ac:graphicFrameMkLst>
        </pc:graphicFrameChg>
      </pc:sldChg>
      <pc:sldChg chg="addSp delSp modSp new mod modClrScheme chgLayout modNotesTx">
        <pc:chgData name="Jack Larkham" userId="aabbe710-8424-4bda-9ad6-bd5b3c1c044b" providerId="ADAL" clId="{65F937CF-3A80-4B6A-A061-637EA64C5105}" dt="2024-01-16T14:10:06.414" v="14594" actId="20577"/>
        <pc:sldMkLst>
          <pc:docMk/>
          <pc:sldMk cId="387785933" sldId="262"/>
        </pc:sldMkLst>
        <pc:spChg chg="mod ord">
          <ac:chgData name="Jack Larkham" userId="aabbe710-8424-4bda-9ad6-bd5b3c1c044b" providerId="ADAL" clId="{65F937CF-3A80-4B6A-A061-637EA64C5105}" dt="2024-01-16T13:59:29.545" v="13701" actId="20577"/>
          <ac:spMkLst>
            <pc:docMk/>
            <pc:sldMk cId="387785933" sldId="262"/>
            <ac:spMk id="2" creationId="{20B35697-CBD0-ADD4-B46E-A724C250662A}"/>
          </ac:spMkLst>
        </pc:spChg>
        <pc:spChg chg="del mod ord">
          <ac:chgData name="Jack Larkham" userId="aabbe710-8424-4bda-9ad6-bd5b3c1c044b" providerId="ADAL" clId="{65F937CF-3A80-4B6A-A061-637EA64C5105}" dt="2024-01-15T10:51:53.159" v="1802" actId="700"/>
          <ac:spMkLst>
            <pc:docMk/>
            <pc:sldMk cId="387785933" sldId="262"/>
            <ac:spMk id="3" creationId="{2A27D8C3-8326-50D7-DC58-81C53BBB47AE}"/>
          </ac:spMkLst>
        </pc:spChg>
        <pc:spChg chg="add mod">
          <ac:chgData name="Jack Larkham" userId="aabbe710-8424-4bda-9ad6-bd5b3c1c044b" providerId="ADAL" clId="{65F937CF-3A80-4B6A-A061-637EA64C5105}" dt="2024-01-16T13:47:57.562" v="12750" actId="20577"/>
          <ac:spMkLst>
            <pc:docMk/>
            <pc:sldMk cId="387785933" sldId="262"/>
            <ac:spMk id="3" creationId="{9606466B-6809-EEE8-7B1F-8B54A6BA52C6}"/>
          </ac:spMkLst>
        </pc:spChg>
        <pc:spChg chg="add del mod ord">
          <ac:chgData name="Jack Larkham" userId="aabbe710-8424-4bda-9ad6-bd5b3c1c044b" providerId="ADAL" clId="{65F937CF-3A80-4B6A-A061-637EA64C5105}" dt="2024-01-15T11:26:52.318" v="2228"/>
          <ac:spMkLst>
            <pc:docMk/>
            <pc:sldMk cId="387785933" sldId="262"/>
            <ac:spMk id="5" creationId="{B260F02E-B4D9-B690-609C-8A7BC4C5AC08}"/>
          </ac:spMkLst>
        </pc:spChg>
        <pc:spChg chg="add del mod ord">
          <ac:chgData name="Jack Larkham" userId="aabbe710-8424-4bda-9ad6-bd5b3c1c044b" providerId="ADAL" clId="{65F937CF-3A80-4B6A-A061-637EA64C5105}" dt="2024-01-15T10:52:01.911" v="1806"/>
          <ac:spMkLst>
            <pc:docMk/>
            <pc:sldMk cId="387785933" sldId="262"/>
            <ac:spMk id="6" creationId="{68471CDA-2BC2-FDCA-02EF-64C2F8DC7DE5}"/>
          </ac:spMkLst>
        </pc:spChg>
        <pc:spChg chg="add del mod">
          <ac:chgData name="Jack Larkham" userId="aabbe710-8424-4bda-9ad6-bd5b3c1c044b" providerId="ADAL" clId="{65F937CF-3A80-4B6A-A061-637EA64C5105}" dt="2024-01-15T15:00:02.402" v="4184"/>
          <ac:spMkLst>
            <pc:docMk/>
            <pc:sldMk cId="387785933" sldId="262"/>
            <ac:spMk id="11" creationId="{142286AB-22B9-756A-C56D-70430A3DAD2C}"/>
          </ac:spMkLst>
        </pc:spChg>
        <pc:spChg chg="add del mod">
          <ac:chgData name="Jack Larkham" userId="aabbe710-8424-4bda-9ad6-bd5b3c1c044b" providerId="ADAL" clId="{65F937CF-3A80-4B6A-A061-637EA64C5105}" dt="2024-01-15T15:01:20.536" v="4188"/>
          <ac:spMkLst>
            <pc:docMk/>
            <pc:sldMk cId="387785933" sldId="262"/>
            <ac:spMk id="15" creationId="{412388B7-7895-95B6-01AC-8ED839F7CF0C}"/>
          </ac:spMkLst>
        </pc:spChg>
        <pc:spChg chg="add del mod">
          <ac:chgData name="Jack Larkham" userId="aabbe710-8424-4bda-9ad6-bd5b3c1c044b" providerId="ADAL" clId="{65F937CF-3A80-4B6A-A061-637EA64C5105}" dt="2024-01-15T16:13:50.499" v="5211" actId="700"/>
          <ac:spMkLst>
            <pc:docMk/>
            <pc:sldMk cId="387785933" sldId="262"/>
            <ac:spMk id="18" creationId="{4AA36575-0C64-A67E-1F18-1BFA254FB6EC}"/>
          </ac:spMkLst>
        </pc:spChg>
        <pc:graphicFrameChg chg="add del mod">
          <ac:chgData name="Jack Larkham" userId="aabbe710-8424-4bda-9ad6-bd5b3c1c044b" providerId="ADAL" clId="{65F937CF-3A80-4B6A-A061-637EA64C5105}" dt="2024-01-15T10:51:39.384" v="1800" actId="478"/>
          <ac:graphicFrameMkLst>
            <pc:docMk/>
            <pc:sldMk cId="387785933" sldId="262"/>
            <ac:graphicFrameMk id="4" creationId="{48784CBD-74D8-4A3B-9474-7974461C7F77}"/>
          </ac:graphicFrameMkLst>
        </pc:graphicFrameChg>
        <pc:graphicFrameChg chg="add mod">
          <ac:chgData name="Jack Larkham" userId="aabbe710-8424-4bda-9ad6-bd5b3c1c044b" providerId="ADAL" clId="{65F937CF-3A80-4B6A-A061-637EA64C5105}" dt="2024-01-15T10:51:59.307" v="1805"/>
          <ac:graphicFrameMkLst>
            <pc:docMk/>
            <pc:sldMk cId="387785933" sldId="262"/>
            <ac:graphicFrameMk id="7" creationId="{48784CBD-74D8-4A3B-9474-7974461C7F77}"/>
          </ac:graphicFrameMkLst>
        </pc:graphicFrameChg>
        <pc:picChg chg="add del mod">
          <ac:chgData name="Jack Larkham" userId="aabbe710-8424-4bda-9ad6-bd5b3c1c044b" providerId="ADAL" clId="{65F937CF-3A80-4B6A-A061-637EA64C5105}" dt="2024-01-15T14:58:57.713" v="4183" actId="478"/>
          <ac:picMkLst>
            <pc:docMk/>
            <pc:sldMk cId="387785933" sldId="262"/>
            <ac:picMk id="8" creationId="{7FAC3AD9-4E1E-E8CC-E5B2-2DF1FCA7B57F}"/>
          </ac:picMkLst>
        </pc:picChg>
        <pc:picChg chg="add mod ord">
          <ac:chgData name="Jack Larkham" userId="aabbe710-8424-4bda-9ad6-bd5b3c1c044b" providerId="ADAL" clId="{65F937CF-3A80-4B6A-A061-637EA64C5105}" dt="2024-01-15T16:14:09.902" v="5218" actId="1076"/>
          <ac:picMkLst>
            <pc:docMk/>
            <pc:sldMk cId="387785933" sldId="262"/>
            <ac:picMk id="9" creationId="{EF407B14-439B-03F3-EC32-B694E8F8B186}"/>
          </ac:picMkLst>
        </pc:picChg>
        <pc:picChg chg="add del mod">
          <ac:chgData name="Jack Larkham" userId="aabbe710-8424-4bda-9ad6-bd5b3c1c044b" providerId="ADAL" clId="{65F937CF-3A80-4B6A-A061-637EA64C5105}" dt="2024-01-15T15:01:18.657" v="4187" actId="478"/>
          <ac:picMkLst>
            <pc:docMk/>
            <pc:sldMk cId="387785933" sldId="262"/>
            <ac:picMk id="13" creationId="{50A6154E-C916-0F18-259B-0F611FD07A34}"/>
          </ac:picMkLst>
        </pc:picChg>
        <pc:picChg chg="add del mod">
          <ac:chgData name="Jack Larkham" userId="aabbe710-8424-4bda-9ad6-bd5b3c1c044b" providerId="ADAL" clId="{65F937CF-3A80-4B6A-A061-637EA64C5105}" dt="2024-01-15T16:08:02.123" v="4845" actId="21"/>
          <ac:picMkLst>
            <pc:docMk/>
            <pc:sldMk cId="387785933" sldId="262"/>
            <ac:picMk id="16" creationId="{54E1878E-3EF3-10D6-685C-263347D9FD57}"/>
          </ac:picMkLst>
        </pc:picChg>
      </pc:sldChg>
      <pc:sldChg chg="modSp new del mod">
        <pc:chgData name="Jack Larkham" userId="aabbe710-8424-4bda-9ad6-bd5b3c1c044b" providerId="ADAL" clId="{65F937CF-3A80-4B6A-A061-637EA64C5105}" dt="2024-01-15T11:44:52.226" v="2238" actId="47"/>
        <pc:sldMkLst>
          <pc:docMk/>
          <pc:sldMk cId="1731295513" sldId="263"/>
        </pc:sldMkLst>
        <pc:spChg chg="mod">
          <ac:chgData name="Jack Larkham" userId="aabbe710-8424-4bda-9ad6-bd5b3c1c044b" providerId="ADAL" clId="{65F937CF-3A80-4B6A-A061-637EA64C5105}" dt="2024-01-12T16:39:01.889" v="1338" actId="20577"/>
          <ac:spMkLst>
            <pc:docMk/>
            <pc:sldMk cId="1731295513" sldId="263"/>
            <ac:spMk id="2" creationId="{35487CAF-D7E2-DEE3-CA6C-F875281A5617}"/>
          </ac:spMkLst>
        </pc:spChg>
        <pc:spChg chg="mod">
          <ac:chgData name="Jack Larkham" userId="aabbe710-8424-4bda-9ad6-bd5b3c1c044b" providerId="ADAL" clId="{65F937CF-3A80-4B6A-A061-637EA64C5105}" dt="2024-01-12T16:56:30.641" v="1350" actId="20577"/>
          <ac:spMkLst>
            <pc:docMk/>
            <pc:sldMk cId="1731295513" sldId="263"/>
            <ac:spMk id="3" creationId="{4AFCE29A-FA0F-844F-9DE4-45A623FFC84D}"/>
          </ac:spMkLst>
        </pc:spChg>
      </pc:sldChg>
      <pc:sldChg chg="addSp delSp modSp new mod ord modNotesTx">
        <pc:chgData name="Jack Larkham" userId="aabbe710-8424-4bda-9ad6-bd5b3c1c044b" providerId="ADAL" clId="{65F937CF-3A80-4B6A-A061-637EA64C5105}" dt="2024-01-17T09:06:19.555" v="21305" actId="6549"/>
        <pc:sldMkLst>
          <pc:docMk/>
          <pc:sldMk cId="192431994" sldId="264"/>
        </pc:sldMkLst>
        <pc:spChg chg="mod">
          <ac:chgData name="Jack Larkham" userId="aabbe710-8424-4bda-9ad6-bd5b3c1c044b" providerId="ADAL" clId="{65F937CF-3A80-4B6A-A061-637EA64C5105}" dt="2024-01-16T15:15:39.978" v="17553" actId="20577"/>
          <ac:spMkLst>
            <pc:docMk/>
            <pc:sldMk cId="192431994" sldId="264"/>
            <ac:spMk id="2" creationId="{40AECF20-76F8-ECA1-E6D6-A46FEEE24807}"/>
          </ac:spMkLst>
        </pc:spChg>
        <pc:spChg chg="add mod">
          <ac:chgData name="Jack Larkham" userId="aabbe710-8424-4bda-9ad6-bd5b3c1c044b" providerId="ADAL" clId="{65F937CF-3A80-4B6A-A061-637EA64C5105}" dt="2024-01-16T15:20:34.296" v="17633" actId="20577"/>
          <ac:spMkLst>
            <pc:docMk/>
            <pc:sldMk cId="192431994" sldId="264"/>
            <ac:spMk id="3" creationId="{27F742EF-00E3-945E-E6B4-7A4F40204C33}"/>
          </ac:spMkLst>
        </pc:spChg>
        <pc:spChg chg="add del">
          <ac:chgData name="Jack Larkham" userId="aabbe710-8424-4bda-9ad6-bd5b3c1c044b" providerId="ADAL" clId="{65F937CF-3A80-4B6A-A061-637EA64C5105}" dt="2024-01-15T12:01:06.287" v="2245" actId="478"/>
          <ac:spMkLst>
            <pc:docMk/>
            <pc:sldMk cId="192431994" sldId="264"/>
            <ac:spMk id="3" creationId="{9C920040-2DD1-CC00-8CCC-CBD9F4FC9C8E}"/>
          </ac:spMkLst>
        </pc:spChg>
        <pc:picChg chg="add mod">
          <ac:chgData name="Jack Larkham" userId="aabbe710-8424-4bda-9ad6-bd5b3c1c044b" providerId="ADAL" clId="{65F937CF-3A80-4B6A-A061-637EA64C5105}" dt="2024-01-15T12:01:03.361" v="2244"/>
          <ac:picMkLst>
            <pc:docMk/>
            <pc:sldMk cId="192431994" sldId="264"/>
            <ac:picMk id="4" creationId="{28779A69-CBBD-3F8A-8927-68778A6FED4A}"/>
          </ac:picMkLst>
        </pc:picChg>
        <pc:picChg chg="add mod">
          <ac:chgData name="Jack Larkham" userId="aabbe710-8424-4bda-9ad6-bd5b3c1c044b" providerId="ADAL" clId="{65F937CF-3A80-4B6A-A061-637EA64C5105}" dt="2024-01-16T15:19:51.848" v="17567" actId="1036"/>
          <ac:picMkLst>
            <pc:docMk/>
            <pc:sldMk cId="192431994" sldId="264"/>
            <ac:picMk id="5" creationId="{35007FD2-2183-CF20-1846-05DEFD1A2301}"/>
          </ac:picMkLst>
        </pc:picChg>
      </pc:sldChg>
      <pc:sldChg chg="addSp delSp modSp new mod modNotesTx">
        <pc:chgData name="Jack Larkham" userId="aabbe710-8424-4bda-9ad6-bd5b3c1c044b" providerId="ADAL" clId="{65F937CF-3A80-4B6A-A061-637EA64C5105}" dt="2024-01-17T09:13:17.529" v="21410" actId="1036"/>
        <pc:sldMkLst>
          <pc:docMk/>
          <pc:sldMk cId="3516088010" sldId="265"/>
        </pc:sldMkLst>
        <pc:spChg chg="mod">
          <ac:chgData name="Jack Larkham" userId="aabbe710-8424-4bda-9ad6-bd5b3c1c044b" providerId="ADAL" clId="{65F937CF-3A80-4B6A-A061-637EA64C5105}" dt="2024-01-16T16:50:08.592" v="20928" actId="20577"/>
          <ac:spMkLst>
            <pc:docMk/>
            <pc:sldMk cId="3516088010" sldId="265"/>
            <ac:spMk id="2" creationId="{52CF07F6-E1AE-DC63-37E7-5BB304FA6D87}"/>
          </ac:spMkLst>
        </pc:spChg>
        <pc:spChg chg="del">
          <ac:chgData name="Jack Larkham" userId="aabbe710-8424-4bda-9ad6-bd5b3c1c044b" providerId="ADAL" clId="{65F937CF-3A80-4B6A-A061-637EA64C5105}" dt="2024-01-16T16:25:03.635" v="19858" actId="12084"/>
          <ac:spMkLst>
            <pc:docMk/>
            <pc:sldMk cId="3516088010" sldId="265"/>
            <ac:spMk id="3" creationId="{7EF097EE-6DFF-0EA9-E206-5FBA7F0A7D9D}"/>
          </ac:spMkLst>
        </pc:spChg>
        <pc:spChg chg="add del mod">
          <ac:chgData name="Jack Larkham" userId="aabbe710-8424-4bda-9ad6-bd5b3c1c044b" providerId="ADAL" clId="{65F937CF-3A80-4B6A-A061-637EA64C5105}" dt="2024-01-16T16:29:51.635" v="19878" actId="478"/>
          <ac:spMkLst>
            <pc:docMk/>
            <pc:sldMk cId="3516088010" sldId="265"/>
            <ac:spMk id="8" creationId="{6E4F6B83-C0CC-F847-1BB4-2CB2E1034B8D}"/>
          </ac:spMkLst>
        </pc:spChg>
        <pc:spChg chg="add del mod">
          <ac:chgData name="Jack Larkham" userId="aabbe710-8424-4bda-9ad6-bd5b3c1c044b" providerId="ADAL" clId="{65F937CF-3A80-4B6A-A061-637EA64C5105}" dt="2024-01-17T09:06:27.129" v="21306" actId="478"/>
          <ac:spMkLst>
            <pc:docMk/>
            <pc:sldMk cId="3516088010" sldId="265"/>
            <ac:spMk id="9" creationId="{D7BA373A-64D9-ABF5-995E-D7EA65820A9D}"/>
          </ac:spMkLst>
        </pc:spChg>
        <pc:spChg chg="add del mod">
          <ac:chgData name="Jack Larkham" userId="aabbe710-8424-4bda-9ad6-bd5b3c1c044b" providerId="ADAL" clId="{65F937CF-3A80-4B6A-A061-637EA64C5105}" dt="2024-01-17T09:06:28.985" v="21307" actId="478"/>
          <ac:spMkLst>
            <pc:docMk/>
            <pc:sldMk cId="3516088010" sldId="265"/>
            <ac:spMk id="12" creationId="{166D4F91-790B-BFF5-CB71-0D6DA2A5DFE3}"/>
          </ac:spMkLst>
        </pc:spChg>
        <pc:spChg chg="add del mod topLvl">
          <ac:chgData name="Jack Larkham" userId="aabbe710-8424-4bda-9ad6-bd5b3c1c044b" providerId="ADAL" clId="{65F937CF-3A80-4B6A-A061-637EA64C5105}" dt="2024-01-17T09:06:37.370" v="21309" actId="478"/>
          <ac:spMkLst>
            <pc:docMk/>
            <pc:sldMk cId="3516088010" sldId="265"/>
            <ac:spMk id="15" creationId="{4E71CDF3-905F-03C6-4C72-59143D5C2B5A}"/>
          </ac:spMkLst>
        </pc:spChg>
        <pc:grpChg chg="add mod">
          <ac:chgData name="Jack Larkham" userId="aabbe710-8424-4bda-9ad6-bd5b3c1c044b" providerId="ADAL" clId="{65F937CF-3A80-4B6A-A061-637EA64C5105}" dt="2024-01-17T09:13:17.529" v="21410" actId="1036"/>
          <ac:grpSpMkLst>
            <pc:docMk/>
            <pc:sldMk cId="3516088010" sldId="265"/>
            <ac:grpSpMk id="5" creationId="{30F389EC-859C-008A-20B2-641CE46A936B}"/>
          </ac:grpSpMkLst>
        </pc:grpChg>
        <pc:grpChg chg="add del mod">
          <ac:chgData name="Jack Larkham" userId="aabbe710-8424-4bda-9ad6-bd5b3c1c044b" providerId="ADAL" clId="{65F937CF-3A80-4B6A-A061-637EA64C5105}" dt="2024-01-17T09:06:32.052" v="21308" actId="165"/>
          <ac:grpSpMkLst>
            <pc:docMk/>
            <pc:sldMk cId="3516088010" sldId="265"/>
            <ac:grpSpMk id="16" creationId="{126FCDF7-56FA-8F66-86AC-658F81E0A42A}"/>
          </ac:grpSpMkLst>
        </pc:grpChg>
        <pc:grpChg chg="add mod">
          <ac:chgData name="Jack Larkham" userId="aabbe710-8424-4bda-9ad6-bd5b3c1c044b" providerId="ADAL" clId="{65F937CF-3A80-4B6A-A061-637EA64C5105}" dt="2024-01-17T09:12:52.312" v="21400" actId="1035"/>
          <ac:grpSpMkLst>
            <pc:docMk/>
            <pc:sldMk cId="3516088010" sldId="265"/>
            <ac:grpSpMk id="17" creationId="{20F2FEDA-ECAF-E9AB-F10E-19A1F55FC3B9}"/>
          </ac:grpSpMkLst>
        </pc:grpChg>
        <pc:grpChg chg="add mod">
          <ac:chgData name="Jack Larkham" userId="aabbe710-8424-4bda-9ad6-bd5b3c1c044b" providerId="ADAL" clId="{65F937CF-3A80-4B6A-A061-637EA64C5105}" dt="2024-01-17T09:13:14.321" v="21408" actId="1076"/>
          <ac:grpSpMkLst>
            <pc:docMk/>
            <pc:sldMk cId="3516088010" sldId="265"/>
            <ac:grpSpMk id="18" creationId="{FC81B007-F5F3-BA98-F0C9-1D80EE3F8D97}"/>
          </ac:grpSpMkLst>
        </pc:grpChg>
        <pc:graphicFrameChg chg="add del mod">
          <ac:chgData name="Jack Larkham" userId="aabbe710-8424-4bda-9ad6-bd5b3c1c044b" providerId="ADAL" clId="{65F937CF-3A80-4B6A-A061-637EA64C5105}" dt="2024-01-16T16:29:17.318" v="19877" actId="478"/>
          <ac:graphicFrameMkLst>
            <pc:docMk/>
            <pc:sldMk cId="3516088010" sldId="265"/>
            <ac:graphicFrameMk id="4" creationId="{2024F699-B51F-7CF4-E444-980EAD2A2DD2}"/>
          </ac:graphicFrameMkLst>
        </pc:graphicFrameChg>
        <pc:picChg chg="add mod">
          <ac:chgData name="Jack Larkham" userId="aabbe710-8424-4bda-9ad6-bd5b3c1c044b" providerId="ADAL" clId="{65F937CF-3A80-4B6A-A061-637EA64C5105}" dt="2024-01-17T09:07:38.916" v="21315" actId="164"/>
          <ac:picMkLst>
            <pc:docMk/>
            <pc:sldMk cId="3516088010" sldId="265"/>
            <ac:picMk id="4" creationId="{7E4AEF8A-A145-784E-72E5-E6897833C8A4}"/>
          </ac:picMkLst>
        </pc:picChg>
        <pc:picChg chg="add mod">
          <ac:chgData name="Jack Larkham" userId="aabbe710-8424-4bda-9ad6-bd5b3c1c044b" providerId="ADAL" clId="{65F937CF-3A80-4B6A-A061-637EA64C5105}" dt="2024-01-17T09:07:38.916" v="21315" actId="164"/>
          <ac:picMkLst>
            <pc:docMk/>
            <pc:sldMk cId="3516088010" sldId="265"/>
            <ac:picMk id="6" creationId="{78DB5F16-5BB6-5231-857B-AE9AC68033D5}"/>
          </ac:picMkLst>
        </pc:picChg>
        <pc:picChg chg="add mod">
          <ac:chgData name="Jack Larkham" userId="aabbe710-8424-4bda-9ad6-bd5b3c1c044b" providerId="ADAL" clId="{65F937CF-3A80-4B6A-A061-637EA64C5105}" dt="2024-01-17T09:12:48.815" v="21387" actId="164"/>
          <ac:picMkLst>
            <pc:docMk/>
            <pc:sldMk cId="3516088010" sldId="265"/>
            <ac:picMk id="8" creationId="{FAD6782B-1067-3A22-C5A8-17A93717B990}"/>
          </ac:picMkLst>
        </pc:picChg>
        <pc:picChg chg="add mod">
          <ac:chgData name="Jack Larkham" userId="aabbe710-8424-4bda-9ad6-bd5b3c1c044b" providerId="ADAL" clId="{65F937CF-3A80-4B6A-A061-637EA64C5105}" dt="2024-01-17T09:12:48.815" v="21387" actId="164"/>
          <ac:picMkLst>
            <pc:docMk/>
            <pc:sldMk cId="3516088010" sldId="265"/>
            <ac:picMk id="11" creationId="{CABA2ACD-F75D-0660-4D5A-AD9B775DD12E}"/>
          </ac:picMkLst>
        </pc:picChg>
        <pc:picChg chg="add mod">
          <ac:chgData name="Jack Larkham" userId="aabbe710-8424-4bda-9ad6-bd5b3c1c044b" providerId="ADAL" clId="{65F937CF-3A80-4B6A-A061-637EA64C5105}" dt="2024-01-17T09:12:56.713" v="21401" actId="164"/>
          <ac:picMkLst>
            <pc:docMk/>
            <pc:sldMk cId="3516088010" sldId="265"/>
            <ac:picMk id="13" creationId="{8901DF85-524D-236D-217B-DA388AA0C20D}"/>
          </ac:picMkLst>
        </pc:picChg>
        <pc:picChg chg="add mod topLvl">
          <ac:chgData name="Jack Larkham" userId="aabbe710-8424-4bda-9ad6-bd5b3c1c044b" providerId="ADAL" clId="{65F937CF-3A80-4B6A-A061-637EA64C5105}" dt="2024-01-17T09:12:56.713" v="21401" actId="164"/>
          <ac:picMkLst>
            <pc:docMk/>
            <pc:sldMk cId="3516088010" sldId="265"/>
            <ac:picMk id="14" creationId="{BB761515-E39B-3F5B-752B-092DCC52A5DE}"/>
          </ac:picMkLst>
        </pc:picChg>
      </pc:sldChg>
      <pc:sldChg chg="modSp new del mod">
        <pc:chgData name="Jack Larkham" userId="aabbe710-8424-4bda-9ad6-bd5b3c1c044b" providerId="ADAL" clId="{65F937CF-3A80-4B6A-A061-637EA64C5105}" dt="2024-01-15T09:19:43.275" v="1754" actId="47"/>
        <pc:sldMkLst>
          <pc:docMk/>
          <pc:sldMk cId="3393790718" sldId="266"/>
        </pc:sldMkLst>
        <pc:spChg chg="mod">
          <ac:chgData name="Jack Larkham" userId="aabbe710-8424-4bda-9ad6-bd5b3c1c044b" providerId="ADAL" clId="{65F937CF-3A80-4B6A-A061-637EA64C5105}" dt="2024-01-12T16:58:25.657" v="1531" actId="20577"/>
          <ac:spMkLst>
            <pc:docMk/>
            <pc:sldMk cId="3393790718" sldId="266"/>
            <ac:spMk id="2" creationId="{DBF20296-A4A7-0544-E925-3B3DDBEBA53B}"/>
          </ac:spMkLst>
        </pc:spChg>
      </pc:sldChg>
      <pc:sldChg chg="addSp delSp modSp new mod">
        <pc:chgData name="Jack Larkham" userId="aabbe710-8424-4bda-9ad6-bd5b3c1c044b" providerId="ADAL" clId="{65F937CF-3A80-4B6A-A061-637EA64C5105}" dt="2024-01-17T09:18:16.625" v="21487" actId="20577"/>
        <pc:sldMkLst>
          <pc:docMk/>
          <pc:sldMk cId="3875887757" sldId="267"/>
        </pc:sldMkLst>
        <pc:spChg chg="mod">
          <ac:chgData name="Jack Larkham" userId="aabbe710-8424-4bda-9ad6-bd5b3c1c044b" providerId="ADAL" clId="{65F937CF-3A80-4B6A-A061-637EA64C5105}" dt="2024-01-12T16:59:46.064" v="1611" actId="20577"/>
          <ac:spMkLst>
            <pc:docMk/>
            <pc:sldMk cId="3875887757" sldId="267"/>
            <ac:spMk id="2" creationId="{37B704B0-5260-9ACB-75FE-96C7088F83D8}"/>
          </ac:spMkLst>
        </pc:spChg>
        <pc:spChg chg="add del mod">
          <ac:chgData name="Jack Larkham" userId="aabbe710-8424-4bda-9ad6-bd5b3c1c044b" providerId="ADAL" clId="{65F937CF-3A80-4B6A-A061-637EA64C5105}" dt="2024-01-17T09:18:16.625" v="21487" actId="20577"/>
          <ac:spMkLst>
            <pc:docMk/>
            <pc:sldMk cId="3875887757" sldId="267"/>
            <ac:spMk id="3" creationId="{50753D41-0A82-9E81-D191-D76D4CA7E609}"/>
          </ac:spMkLst>
        </pc:spChg>
        <pc:graphicFrameChg chg="add mod">
          <ac:chgData name="Jack Larkham" userId="aabbe710-8424-4bda-9ad6-bd5b3c1c044b" providerId="ADAL" clId="{65F937CF-3A80-4B6A-A061-637EA64C5105}" dt="2024-01-15T12:16:24.737" v="3405" actId="12084"/>
          <ac:graphicFrameMkLst>
            <pc:docMk/>
            <pc:sldMk cId="3875887757" sldId="267"/>
            <ac:graphicFrameMk id="4" creationId="{BB4D90E6-D933-2706-51AB-ECDC481E3CFB}"/>
          </ac:graphicFrameMkLst>
        </pc:graphicFrameChg>
      </pc:sldChg>
      <pc:sldChg chg="addSp delSp modSp new mod modNotesTx">
        <pc:chgData name="Jack Larkham" userId="aabbe710-8424-4bda-9ad6-bd5b3c1c044b" providerId="ADAL" clId="{65F937CF-3A80-4B6A-A061-637EA64C5105}" dt="2024-01-16T15:43:13.010" v="19115" actId="20577"/>
        <pc:sldMkLst>
          <pc:docMk/>
          <pc:sldMk cId="589890908" sldId="268"/>
        </pc:sldMkLst>
        <pc:spChg chg="mod">
          <ac:chgData name="Jack Larkham" userId="aabbe710-8424-4bda-9ad6-bd5b3c1c044b" providerId="ADAL" clId="{65F937CF-3A80-4B6A-A061-637EA64C5105}" dt="2024-01-15T16:45:28.662" v="5310" actId="6549"/>
          <ac:spMkLst>
            <pc:docMk/>
            <pc:sldMk cId="589890908" sldId="268"/>
            <ac:spMk id="2" creationId="{06338A59-7300-7F20-DC11-C9D54BF315F8}"/>
          </ac:spMkLst>
        </pc:spChg>
        <pc:spChg chg="del mod">
          <ac:chgData name="Jack Larkham" userId="aabbe710-8424-4bda-9ad6-bd5b3c1c044b" providerId="ADAL" clId="{65F937CF-3A80-4B6A-A061-637EA64C5105}" dt="2024-01-15T16:50:16.752" v="5311" actId="12084"/>
          <ac:spMkLst>
            <pc:docMk/>
            <pc:sldMk cId="589890908" sldId="268"/>
            <ac:spMk id="3" creationId="{B3A65CC9-6AF8-3B03-8F32-3FC4FFF85488}"/>
          </ac:spMkLst>
        </pc:spChg>
        <pc:graphicFrameChg chg="add mod">
          <ac:chgData name="Jack Larkham" userId="aabbe710-8424-4bda-9ad6-bd5b3c1c044b" providerId="ADAL" clId="{65F937CF-3A80-4B6A-A061-637EA64C5105}" dt="2024-01-16T15:06:49.564" v="16805" actId="16803"/>
          <ac:graphicFrameMkLst>
            <pc:docMk/>
            <pc:sldMk cId="589890908" sldId="268"/>
            <ac:graphicFrameMk id="4" creationId="{C78AE414-676A-2A5D-A8AD-0EE83CC85C66}"/>
          </ac:graphicFrameMkLst>
        </pc:graphicFrameChg>
      </pc:sldChg>
      <pc:sldChg chg="addSp delSp modSp new mod modNotesTx">
        <pc:chgData name="Jack Larkham" userId="aabbe710-8424-4bda-9ad6-bd5b3c1c044b" providerId="ADAL" clId="{65F937CF-3A80-4B6A-A061-637EA64C5105}" dt="2024-01-16T15:21:12.730" v="17647" actId="14100"/>
        <pc:sldMkLst>
          <pc:docMk/>
          <pc:sldMk cId="1725346402" sldId="269"/>
        </pc:sldMkLst>
        <pc:spChg chg="mod">
          <ac:chgData name="Jack Larkham" userId="aabbe710-8424-4bda-9ad6-bd5b3c1c044b" providerId="ADAL" clId="{65F937CF-3A80-4B6A-A061-637EA64C5105}" dt="2024-01-16T14:00:18.523" v="13735" actId="1035"/>
          <ac:spMkLst>
            <pc:docMk/>
            <pc:sldMk cId="1725346402" sldId="269"/>
            <ac:spMk id="2" creationId="{61CBDF3B-6608-A15E-1D78-17ADA2E8820B}"/>
          </ac:spMkLst>
        </pc:spChg>
        <pc:spChg chg="del">
          <ac:chgData name="Jack Larkham" userId="aabbe710-8424-4bda-9ad6-bd5b3c1c044b" providerId="ADAL" clId="{65F937CF-3A80-4B6A-A061-637EA64C5105}" dt="2024-01-15T16:08:04.871" v="4846" actId="478"/>
          <ac:spMkLst>
            <pc:docMk/>
            <pc:sldMk cId="1725346402" sldId="269"/>
            <ac:spMk id="3" creationId="{B317A604-E3B7-89E0-3B61-4EF4BFC14B09}"/>
          </ac:spMkLst>
        </pc:spChg>
        <pc:spChg chg="add mod">
          <ac:chgData name="Jack Larkham" userId="aabbe710-8424-4bda-9ad6-bd5b3c1c044b" providerId="ADAL" clId="{65F937CF-3A80-4B6A-A061-637EA64C5105}" dt="2024-01-16T15:21:12.730" v="17647" actId="14100"/>
          <ac:spMkLst>
            <pc:docMk/>
            <pc:sldMk cId="1725346402" sldId="269"/>
            <ac:spMk id="3" creationId="{B8DFFF43-C4D3-0D9B-E927-5C9A45D08A40}"/>
          </ac:spMkLst>
        </pc:spChg>
        <pc:picChg chg="add mod">
          <ac:chgData name="Jack Larkham" userId="aabbe710-8424-4bda-9ad6-bd5b3c1c044b" providerId="ADAL" clId="{65F937CF-3A80-4B6A-A061-637EA64C5105}" dt="2024-01-16T14:13:16.976" v="14795" actId="1038"/>
          <ac:picMkLst>
            <pc:docMk/>
            <pc:sldMk cId="1725346402" sldId="269"/>
            <ac:picMk id="16" creationId="{54E1878E-3EF3-10D6-685C-263347D9FD57}"/>
          </ac:picMkLst>
        </pc:picChg>
      </pc:sldChg>
      <pc:sldChg chg="modSp new del mod">
        <pc:chgData name="Jack Larkham" userId="aabbe710-8424-4bda-9ad6-bd5b3c1c044b" providerId="ADAL" clId="{65F937CF-3A80-4B6A-A061-637EA64C5105}" dt="2024-01-15T16:45:13.557" v="5289" actId="47"/>
        <pc:sldMkLst>
          <pc:docMk/>
          <pc:sldMk cId="2759388400" sldId="270"/>
        </pc:sldMkLst>
        <pc:spChg chg="mod">
          <ac:chgData name="Jack Larkham" userId="aabbe710-8424-4bda-9ad6-bd5b3c1c044b" providerId="ADAL" clId="{65F937CF-3A80-4B6A-A061-637EA64C5105}" dt="2024-01-15T16:43:14.478" v="5288" actId="20577"/>
          <ac:spMkLst>
            <pc:docMk/>
            <pc:sldMk cId="2759388400" sldId="270"/>
            <ac:spMk id="2" creationId="{5A69CD12-3246-7F6D-7B6C-272B3DDBB2A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probonoeconomics.sharepoint.com/Research/Jack/Almanac%20bits_v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'[Almanac bits_v2.xlsx]Yorks and humber per capita'!$C$1</c:f>
              <c:strCache>
                <c:ptCount val="1"/>
                <c:pt idx="0">
                  <c:v>England average (exc London)</c:v>
                </c:pt>
              </c:strCache>
            </c:strRef>
          </c:tx>
          <c:spPr>
            <a:noFill/>
            <a:ln w="25400">
              <a:solidFill>
                <a:schemeClr val="accent1"/>
              </a:solid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'[Almanac bits_v2.xlsx]Yorks and humber per capita'!$A$2:$A$6</c:f>
              <c:strCache>
                <c:ptCount val="5"/>
                <c:pt idx="0">
                  <c:v>Total income</c:v>
                </c:pt>
                <c:pt idx="1">
                  <c:v>Public
(inc legacies)</c:v>
                </c:pt>
                <c:pt idx="2">
                  <c:v>Government</c:v>
                </c:pt>
                <c:pt idx="3">
                  <c:v>Voluntary &amp; Lottery</c:v>
                </c:pt>
                <c:pt idx="4">
                  <c:v>Private sector</c:v>
                </c:pt>
              </c:strCache>
            </c:strRef>
          </c:cat>
          <c:val>
            <c:numRef>
              <c:f>'[Almanac bits_v2.xlsx]Yorks and humber per capita'!$C$2:$C$6</c:f>
              <c:numCache>
                <c:formatCode>_-"£"* #,##0_-;\-"£"* #,##0_-;_-"£"* "-"??_-;_-@_-</c:formatCode>
                <c:ptCount val="5"/>
                <c:pt idx="0">
                  <c:v>525.37625167694318</c:v>
                </c:pt>
                <c:pt idx="1">
                  <c:v>257.46016695821743</c:v>
                </c:pt>
                <c:pt idx="2">
                  <c:v>159.24662538080156</c:v>
                </c:pt>
                <c:pt idx="3">
                  <c:v>49.618540381323484</c:v>
                </c:pt>
                <c:pt idx="4">
                  <c:v>24.666763714225265</c:v>
                </c:pt>
              </c:numCache>
            </c:numRef>
          </c:val>
          <c:extLst>
            <c:ext xmlns:c16="http://schemas.microsoft.com/office/drawing/2014/chart" uri="{C3380CC4-5D6E-409C-BE32-E72D297353CC}">
              <c16:uniqueId val="{00000000-0F8B-4CD8-A325-7E040503421A}"/>
            </c:ext>
          </c:extLst>
        </c:ser>
        <c:ser>
          <c:idx val="0"/>
          <c:order val="1"/>
          <c:tx>
            <c:strRef>
              <c:f>'[Almanac bits_v2.xlsx]Yorks and humber per capita'!$B$1</c:f>
              <c:strCache>
                <c:ptCount val="1"/>
                <c:pt idx="0">
                  <c:v>Yorks &amp; Humber</c:v>
                </c:pt>
              </c:strCache>
            </c:strRef>
          </c:tx>
          <c:spPr>
            <a:solidFill>
              <a:schemeClr val="accent1">
                <a:alpha val="50000"/>
              </a:schemeClr>
            </a:solidFill>
            <a:ln>
              <a:noFill/>
            </a:ln>
            <a:effectLst/>
          </c:spPr>
          <c:invertIfNegative val="0"/>
          <c:dLbls>
            <c:dLbl>
              <c:idx val="3"/>
              <c:spPr>
                <a:noFill/>
                <a:ln>
                  <a:noFill/>
                </a:ln>
                <a:effectLst/>
              </c:spPr>
              <c:txPr>
                <a:bodyPr rot="0" spcFirstLastPara="1" vertOverflow="ellipsis" horzOverflow="clip" vert="horz" wrap="square" lIns="38100" tIns="0" rIns="38100" bIns="0" anchor="ctr" anchorCtr="1">
                  <a:spAutoFit/>
                </a:bodyPr>
                <a:lstStyle/>
                <a:p>
                  <a:pPr>
                    <a:defRPr sz="1600"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1-0F8B-4CD8-A325-7E040503421A}"/>
                </c:ext>
              </c:extLst>
            </c:dLbl>
            <c:dLbl>
              <c:idx val="4"/>
              <c:delete val="1"/>
              <c:extLst>
                <c:ext xmlns:c15="http://schemas.microsoft.com/office/drawing/2012/chart" uri="{CE6537A1-D6FC-4f65-9D91-7224C49458BB}"/>
                <c:ext xmlns:c16="http://schemas.microsoft.com/office/drawing/2014/chart" uri="{C3380CC4-5D6E-409C-BE32-E72D297353CC}">
                  <c16:uniqueId val="{00000002-0F8B-4CD8-A325-7E040503421A}"/>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'[Almanac bits_v2.xlsx]Yorks and humber per capita'!$A$2:$A$6</c:f>
              <c:strCache>
                <c:ptCount val="5"/>
                <c:pt idx="0">
                  <c:v>Total income</c:v>
                </c:pt>
                <c:pt idx="1">
                  <c:v>Public
(inc legacies)</c:v>
                </c:pt>
                <c:pt idx="2">
                  <c:v>Government</c:v>
                </c:pt>
                <c:pt idx="3">
                  <c:v>Voluntary &amp; Lottery</c:v>
                </c:pt>
                <c:pt idx="4">
                  <c:v>Private sector</c:v>
                </c:pt>
              </c:strCache>
            </c:strRef>
          </c:cat>
          <c:val>
            <c:numRef>
              <c:f>'[Almanac bits_v2.xlsx]Yorks and humber per capita'!$B$2:$B$6</c:f>
              <c:numCache>
                <c:formatCode>_-"£"* #,##0_-;\-"£"* #,##0_-;_-"£"* "-"??_-;_-@_-</c:formatCode>
                <c:ptCount val="5"/>
                <c:pt idx="0">
                  <c:v>399.11776372076127</c:v>
                </c:pt>
                <c:pt idx="1">
                  <c:v>162.28967654824788</c:v>
                </c:pt>
                <c:pt idx="2">
                  <c:v>147.93834463879588</c:v>
                </c:pt>
                <c:pt idx="3">
                  <c:v>34.861214023834826</c:v>
                </c:pt>
                <c:pt idx="4">
                  <c:v>25.458904935771741</c:v>
                </c:pt>
              </c:numCache>
            </c:numRef>
          </c:val>
          <c:extLst>
            <c:ext xmlns:c16="http://schemas.microsoft.com/office/drawing/2014/chart" uri="{C3380CC4-5D6E-409C-BE32-E72D297353CC}">
              <c16:uniqueId val="{00000003-0F8B-4CD8-A325-7E040503421A}"/>
            </c:ext>
          </c:extLst>
        </c:ser>
        <c:dLbls>
          <c:showLegendKey val="0"/>
          <c:showVal val="0"/>
          <c:showCatName val="0"/>
          <c:showSerName val="0"/>
          <c:showPercent val="0"/>
          <c:showBubbleSize val="0"/>
        </c:dLbls>
        <c:gapWidth val="100"/>
        <c:overlap val="100"/>
        <c:axId val="1786598512"/>
        <c:axId val="1600031168"/>
      </c:barChart>
      <c:catAx>
        <c:axId val="1786598512"/>
        <c:scaling>
          <c:orientation val="minMax"/>
        </c:scaling>
        <c:delete val="0"/>
        <c:axPos val="b"/>
        <c:numFmt formatCode="General" sourceLinked="1"/>
        <c:majorTickMark val="none"/>
        <c:minorTickMark val="none"/>
        <c:tickLblPos val="nextTo"/>
        <c:spPr>
          <a:noFill/>
          <a:ln w="9525" cap="flat" cmpd="sng" algn="ctr">
            <a:solidFill>
              <a:srgbClr val="7F7F7F"/>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ontserrat" panose="00000500000000000000" pitchFamily="2" charset="0"/>
                <a:ea typeface="+mn-ea"/>
                <a:cs typeface="+mn-cs"/>
              </a:defRPr>
            </a:pPr>
            <a:endParaRPr lang="en-US"/>
          </a:p>
        </c:txPr>
        <c:crossAx val="1600031168"/>
        <c:crosses val="autoZero"/>
        <c:auto val="1"/>
        <c:lblAlgn val="ctr"/>
        <c:lblOffset val="100"/>
        <c:noMultiLvlLbl val="0"/>
      </c:catAx>
      <c:valAx>
        <c:axId val="1600031168"/>
        <c:scaling>
          <c:orientation val="minMax"/>
          <c:max val="550"/>
          <c:min val="0"/>
        </c:scaling>
        <c:delete val="0"/>
        <c:axPos val="l"/>
        <c:majorGridlines>
          <c:spPr>
            <a:ln w="9525" cap="flat" cmpd="sng" algn="ctr">
              <a:solidFill>
                <a:srgbClr val="A6A6A6"/>
              </a:solidFill>
              <a:prstDash val="dash"/>
              <a:round/>
            </a:ln>
            <a:effectLst/>
          </c:spPr>
        </c:majorGridlines>
        <c:numFmt formatCode="_-&quot;£&quot;* #,##0_-;\-&quot;£&quot;* #,##0_-;_-&quot;£&quot;* &quot;-&quot;??_-;_-@_-" sourceLinked="1"/>
        <c:majorTickMark val="out"/>
        <c:minorTickMark val="none"/>
        <c:tickLblPos val="nextTo"/>
        <c:spPr>
          <a:noFill/>
          <a:ln>
            <a:solidFill>
              <a:srgbClr val="7F7F7F"/>
            </a:solid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ontserrat" panose="00000500000000000000" pitchFamily="2" charset="0"/>
                <a:ea typeface="+mn-ea"/>
                <a:cs typeface="+mn-cs"/>
              </a:defRPr>
            </a:pPr>
            <a:endParaRPr lang="en-US"/>
          </a:p>
        </c:txPr>
        <c:crossAx val="1786598512"/>
        <c:crosses val="autoZero"/>
        <c:crossBetween val="between"/>
        <c:majorUnit val="50"/>
      </c:valAx>
      <c:spPr>
        <a:noFill/>
        <a:ln>
          <a:noFill/>
        </a:ln>
        <a:effectLst/>
      </c:spPr>
    </c:plotArea>
    <c:legend>
      <c:legendPos val="r"/>
      <c:legendEntry>
        <c:idx val="0"/>
        <c:txPr>
          <a:bodyPr rot="0" spcFirstLastPara="1" vertOverflow="ellipsis" vert="horz" wrap="square" anchor="ctr" anchorCtr="1"/>
          <a:lstStyle/>
          <a:p>
            <a:pPr>
              <a:defRPr sz="1600" b="0" i="0" u="none" strike="noStrike" kern="1200" baseline="0">
                <a:solidFill>
                  <a:schemeClr val="accent1"/>
                </a:solidFill>
                <a:latin typeface="+mn-lt"/>
                <a:ea typeface="+mn-ea"/>
                <a:cs typeface="+mn-cs"/>
              </a:defRPr>
            </a:pPr>
            <a:endParaRPr lang="en-US"/>
          </a:p>
        </c:txPr>
      </c:legendEntry>
      <c:legendEntry>
        <c:idx val="1"/>
        <c:txPr>
          <a:bodyPr rot="0" spcFirstLastPara="1" vertOverflow="ellipsis" vert="horz" wrap="square" anchor="ctr" anchorCtr="1"/>
          <a:lstStyle/>
          <a:p>
            <a:pPr>
              <a:defRPr sz="1600" b="0" i="0" u="none" strike="noStrike" kern="1200" baseline="0">
                <a:solidFill>
                  <a:schemeClr val="accent1"/>
                </a:solidFill>
                <a:latin typeface="+mn-lt"/>
                <a:ea typeface="+mn-ea"/>
                <a:cs typeface="+mn-cs"/>
              </a:defRPr>
            </a:pPr>
            <a:endParaRPr lang="en-US"/>
          </a:p>
        </c:txPr>
      </c:legendEntry>
      <c:layout>
        <c:manualLayout>
          <c:xMode val="edge"/>
          <c:yMode val="edge"/>
          <c:x val="0.67009444444444444"/>
          <c:y val="0.49148666666666668"/>
          <c:w val="0.30991481481481481"/>
          <c:h val="0.15343407407407406"/>
        </c:manualLayout>
      </c:layout>
      <c:overlay val="1"/>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B5956F-E91E-4400-B464-FD86B29FE32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3FC3B73C-26B1-496E-816E-58610747017D}">
      <dgm:prSet/>
      <dgm:spPr/>
      <dgm:t>
        <a:bodyPr/>
        <a:lstStyle/>
        <a:p>
          <a:r>
            <a:rPr lang="en-GB"/>
            <a:t>Benefit uprating</a:t>
          </a:r>
        </a:p>
      </dgm:t>
    </dgm:pt>
    <dgm:pt modelId="{EDA141BA-D446-4F3E-A91D-41A0DBC19442}" type="parTrans" cxnId="{8D60E1C0-8EE6-4D0F-844B-C9EEEE4EECEE}">
      <dgm:prSet/>
      <dgm:spPr/>
      <dgm:t>
        <a:bodyPr/>
        <a:lstStyle/>
        <a:p>
          <a:endParaRPr lang="en-GB"/>
        </a:p>
      </dgm:t>
    </dgm:pt>
    <dgm:pt modelId="{690D87D9-6CDE-4094-A3A7-F518D4AEA110}" type="sibTrans" cxnId="{8D60E1C0-8EE6-4D0F-844B-C9EEEE4EECEE}">
      <dgm:prSet/>
      <dgm:spPr/>
      <dgm:t>
        <a:bodyPr/>
        <a:lstStyle/>
        <a:p>
          <a:endParaRPr lang="en-GB"/>
        </a:p>
      </dgm:t>
    </dgm:pt>
    <dgm:pt modelId="{8D3381E4-8968-4D3F-A7D3-58085A5BD223}">
      <dgm:prSet/>
      <dgm:spPr/>
      <dgm:t>
        <a:bodyPr/>
        <a:lstStyle/>
        <a:p>
          <a:r>
            <a:rPr lang="en-GB"/>
            <a:t>Local Housing Allowance</a:t>
          </a:r>
        </a:p>
      </dgm:t>
    </dgm:pt>
    <dgm:pt modelId="{0062984B-CFB7-47A2-96CF-F54B4DE27F1C}" type="parTrans" cxnId="{46405208-8B10-48E1-B33A-9C68A522F089}">
      <dgm:prSet/>
      <dgm:spPr/>
      <dgm:t>
        <a:bodyPr/>
        <a:lstStyle/>
        <a:p>
          <a:endParaRPr lang="en-GB"/>
        </a:p>
      </dgm:t>
    </dgm:pt>
    <dgm:pt modelId="{A937B5D7-01FA-40FF-B2A9-50624209B2DF}" type="sibTrans" cxnId="{46405208-8B10-48E1-B33A-9C68A522F089}">
      <dgm:prSet/>
      <dgm:spPr/>
      <dgm:t>
        <a:bodyPr/>
        <a:lstStyle/>
        <a:p>
          <a:endParaRPr lang="en-GB"/>
        </a:p>
      </dgm:t>
    </dgm:pt>
    <dgm:pt modelId="{4C0B05E8-8EF0-4C19-9CB8-766EF7D7EFFA}">
      <dgm:prSet/>
      <dgm:spPr/>
      <dgm:t>
        <a:bodyPr/>
        <a:lstStyle/>
        <a:p>
          <a:r>
            <a:rPr lang="en-GB"/>
            <a:t>Work Capability Assessments</a:t>
          </a:r>
        </a:p>
      </dgm:t>
    </dgm:pt>
    <dgm:pt modelId="{58926175-B4E6-4536-80EE-71E945022CC4}" type="parTrans" cxnId="{DF3D1877-608E-4417-BB65-5F13F45AAD7E}">
      <dgm:prSet/>
      <dgm:spPr/>
      <dgm:t>
        <a:bodyPr/>
        <a:lstStyle/>
        <a:p>
          <a:endParaRPr lang="en-GB"/>
        </a:p>
      </dgm:t>
    </dgm:pt>
    <dgm:pt modelId="{B7FC0DBD-EFE5-4F06-96FC-6B16FB701D2C}" type="sibTrans" cxnId="{DF3D1877-608E-4417-BB65-5F13F45AAD7E}">
      <dgm:prSet/>
      <dgm:spPr/>
      <dgm:t>
        <a:bodyPr/>
        <a:lstStyle/>
        <a:p>
          <a:endParaRPr lang="en-GB"/>
        </a:p>
      </dgm:t>
    </dgm:pt>
    <dgm:pt modelId="{78C186CF-F429-4853-B6A3-93C02FA2F146}">
      <dgm:prSet/>
      <dgm:spPr/>
      <dgm:t>
        <a:bodyPr/>
        <a:lstStyle/>
        <a:p>
          <a:r>
            <a:rPr lang="en-GB"/>
            <a:t>In line with September inflation figure of 6.7% </a:t>
          </a:r>
        </a:p>
      </dgm:t>
    </dgm:pt>
    <dgm:pt modelId="{59C733D6-73A0-44DB-AB36-9F807F0AE81D}" type="parTrans" cxnId="{9ED2FEE0-2CF4-44B8-B13A-156A435D14E7}">
      <dgm:prSet/>
      <dgm:spPr/>
      <dgm:t>
        <a:bodyPr/>
        <a:lstStyle/>
        <a:p>
          <a:endParaRPr lang="en-GB"/>
        </a:p>
      </dgm:t>
    </dgm:pt>
    <dgm:pt modelId="{7CF3EC14-7B5A-4A82-8712-CEB1B8496375}" type="sibTrans" cxnId="{9ED2FEE0-2CF4-44B8-B13A-156A435D14E7}">
      <dgm:prSet/>
      <dgm:spPr/>
      <dgm:t>
        <a:bodyPr/>
        <a:lstStyle/>
        <a:p>
          <a:endParaRPr lang="en-GB"/>
        </a:p>
      </dgm:t>
    </dgm:pt>
    <dgm:pt modelId="{F044F13E-2DFA-4EFA-B94A-A9CEDE69586C}">
      <dgm:prSet/>
      <dgm:spPr/>
      <dgm:t>
        <a:bodyPr/>
        <a:lstStyle/>
        <a:p>
          <a:r>
            <a:rPr lang="en-GB"/>
            <a:t>Housing benefit relinked to the price of rents</a:t>
          </a:r>
        </a:p>
      </dgm:t>
    </dgm:pt>
    <dgm:pt modelId="{30882AA8-24B6-4DC0-BB3D-50801CF9B359}" type="parTrans" cxnId="{B3CD7FE5-234C-4D98-8B0B-5A164AB7A557}">
      <dgm:prSet/>
      <dgm:spPr/>
      <dgm:t>
        <a:bodyPr/>
        <a:lstStyle/>
        <a:p>
          <a:endParaRPr lang="en-GB"/>
        </a:p>
      </dgm:t>
    </dgm:pt>
    <dgm:pt modelId="{B25C92CF-A67E-404A-A13F-292459822A33}" type="sibTrans" cxnId="{B3CD7FE5-234C-4D98-8B0B-5A164AB7A557}">
      <dgm:prSet/>
      <dgm:spPr/>
      <dgm:t>
        <a:bodyPr/>
        <a:lstStyle/>
        <a:p>
          <a:endParaRPr lang="en-GB"/>
        </a:p>
      </dgm:t>
    </dgm:pt>
    <dgm:pt modelId="{C8311DA2-5EBE-4582-8CF0-0CCF4CCE65F9}">
      <dgm:prSet/>
      <dgm:spPr/>
      <dgm:t>
        <a:bodyPr/>
        <a:lstStyle/>
        <a:p>
          <a:r>
            <a:rPr lang="en-GB"/>
            <a:t>Reclassification of ~340k people’s needs as ‘less severe’</a:t>
          </a:r>
        </a:p>
      </dgm:t>
    </dgm:pt>
    <dgm:pt modelId="{44773378-4255-4C13-B94C-62B53EAFDABD}" type="parTrans" cxnId="{9A6D0117-AE39-4298-BECD-920DA27DFF22}">
      <dgm:prSet/>
      <dgm:spPr/>
      <dgm:t>
        <a:bodyPr/>
        <a:lstStyle/>
        <a:p>
          <a:endParaRPr lang="en-GB"/>
        </a:p>
      </dgm:t>
    </dgm:pt>
    <dgm:pt modelId="{8C425747-BAA1-41A0-8B41-F7D7015F0C26}" type="sibTrans" cxnId="{9A6D0117-AE39-4298-BECD-920DA27DFF22}">
      <dgm:prSet/>
      <dgm:spPr/>
      <dgm:t>
        <a:bodyPr/>
        <a:lstStyle/>
        <a:p>
          <a:endParaRPr lang="en-GB"/>
        </a:p>
      </dgm:t>
    </dgm:pt>
    <dgm:pt modelId="{94FA4EE7-33A5-403B-AE14-6B263AE5AE2A}">
      <dgm:prSet/>
      <dgm:spPr/>
      <dgm:t>
        <a:bodyPr/>
        <a:lstStyle/>
        <a:p>
          <a:r>
            <a:rPr lang="en-GB"/>
            <a:t>Expected to result in 10k more in employment</a:t>
          </a:r>
        </a:p>
      </dgm:t>
    </dgm:pt>
    <dgm:pt modelId="{2ECAB908-6FF8-4F8D-8DCE-B8FE3709C6C8}" type="parTrans" cxnId="{AED3DBD8-D644-4675-9DD4-1A3B816C2538}">
      <dgm:prSet/>
      <dgm:spPr/>
    </dgm:pt>
    <dgm:pt modelId="{2FC39381-2E13-44C0-B960-7758F23CADB4}" type="sibTrans" cxnId="{AED3DBD8-D644-4675-9DD4-1A3B816C2538}">
      <dgm:prSet/>
      <dgm:spPr/>
    </dgm:pt>
    <dgm:pt modelId="{77B8F44E-73AB-44DC-8DA8-629C0A0BB9D0}">
      <dgm:prSet/>
      <dgm:spPr/>
      <dgm:t>
        <a:bodyPr/>
        <a:lstStyle/>
        <a:p>
          <a:r>
            <a:rPr lang="en-GB"/>
            <a:t>Loss of income of £390 a month</a:t>
          </a:r>
        </a:p>
      </dgm:t>
    </dgm:pt>
    <dgm:pt modelId="{4D10F0E2-CAF4-4E37-8ED4-8694884A20FE}" type="parTrans" cxnId="{DA3550DC-78DB-4548-A1DA-63BBA6823EDA}">
      <dgm:prSet/>
      <dgm:spPr/>
    </dgm:pt>
    <dgm:pt modelId="{8F7222C2-275E-4829-9ED7-C11A2B41DF85}" type="sibTrans" cxnId="{DA3550DC-78DB-4548-A1DA-63BBA6823EDA}">
      <dgm:prSet/>
      <dgm:spPr/>
    </dgm:pt>
    <dgm:pt modelId="{5D758000-A339-44C8-AF21-3234613110D7}">
      <dgm:prSet/>
      <dgm:spPr/>
      <dgm:t>
        <a:bodyPr/>
        <a:lstStyle/>
        <a:p>
          <a:r>
            <a:rPr lang="en-GB"/>
            <a:t>Match the 30</a:t>
          </a:r>
          <a:r>
            <a:rPr lang="en-GB" baseline="30000"/>
            <a:t>th</a:t>
          </a:r>
          <a:r>
            <a:rPr lang="en-GB"/>
            <a:t> percentile in the local area</a:t>
          </a:r>
        </a:p>
      </dgm:t>
    </dgm:pt>
    <dgm:pt modelId="{1E3EF090-B943-4899-BAB7-85529142E295}" type="parTrans" cxnId="{1753A358-9197-48E4-B4D1-175BE59FF64E}">
      <dgm:prSet/>
      <dgm:spPr/>
    </dgm:pt>
    <dgm:pt modelId="{CABDF89D-E768-4F41-869E-4C2D0AACE1CC}" type="sibTrans" cxnId="{1753A358-9197-48E4-B4D1-175BE59FF64E}">
      <dgm:prSet/>
      <dgm:spPr/>
    </dgm:pt>
    <dgm:pt modelId="{214B2108-38F8-46F0-85C2-24E18E3FE554}">
      <dgm:prSet/>
      <dgm:spPr/>
      <dgm:t>
        <a:bodyPr/>
        <a:lstStyle/>
        <a:p>
          <a:r>
            <a:rPr lang="en-GB"/>
            <a:t>Plans to refreeze from 2025-26</a:t>
          </a:r>
        </a:p>
      </dgm:t>
    </dgm:pt>
    <dgm:pt modelId="{AB7CB941-7968-4B87-8026-2D9254A5A9C5}" type="parTrans" cxnId="{16B26E44-051C-46ED-AA3F-DD660CCECFF9}">
      <dgm:prSet/>
      <dgm:spPr/>
    </dgm:pt>
    <dgm:pt modelId="{CB3D43FD-6E22-4681-8FC3-D72FE81559B6}" type="sibTrans" cxnId="{16B26E44-051C-46ED-AA3F-DD660CCECFF9}">
      <dgm:prSet/>
      <dgm:spPr/>
    </dgm:pt>
    <dgm:pt modelId="{80CB765E-7286-4A59-804C-3B65E9BAA7D4}">
      <dgm:prSet/>
      <dgm:spPr/>
      <dgm:t>
        <a:bodyPr/>
        <a:lstStyle/>
        <a:p>
          <a:r>
            <a:rPr lang="en-GB"/>
            <a:t>From April 2024</a:t>
          </a:r>
        </a:p>
      </dgm:t>
    </dgm:pt>
    <dgm:pt modelId="{B15A5C19-7565-41E2-9670-E7D2E75D7D9E}" type="parTrans" cxnId="{D150B97E-F612-4135-98F8-C9C34FFC68D5}">
      <dgm:prSet/>
      <dgm:spPr/>
    </dgm:pt>
    <dgm:pt modelId="{8277C164-FE3E-4DC4-9215-CFD1116AF595}" type="sibTrans" cxnId="{D150B97E-F612-4135-98F8-C9C34FFC68D5}">
      <dgm:prSet/>
      <dgm:spPr/>
    </dgm:pt>
    <dgm:pt modelId="{74795483-EF3F-46E6-8579-69D05FAF7BE6}" type="pres">
      <dgm:prSet presAssocID="{4EB5956F-E91E-4400-B464-FD86B29FE321}" presName="Name0" presStyleCnt="0">
        <dgm:presLayoutVars>
          <dgm:dir/>
          <dgm:animLvl val="lvl"/>
          <dgm:resizeHandles val="exact"/>
        </dgm:presLayoutVars>
      </dgm:prSet>
      <dgm:spPr/>
    </dgm:pt>
    <dgm:pt modelId="{431E7FD0-0A8B-4B99-97FD-F7969DF13493}" type="pres">
      <dgm:prSet presAssocID="{3FC3B73C-26B1-496E-816E-58610747017D}" presName="composite" presStyleCnt="0"/>
      <dgm:spPr/>
    </dgm:pt>
    <dgm:pt modelId="{A5385616-A031-4006-90CD-7B7F570E14E9}" type="pres">
      <dgm:prSet presAssocID="{3FC3B73C-26B1-496E-816E-58610747017D}" presName="parTx" presStyleLbl="alignNode1" presStyleIdx="0" presStyleCnt="3">
        <dgm:presLayoutVars>
          <dgm:chMax val="0"/>
          <dgm:chPref val="0"/>
          <dgm:bulletEnabled val="1"/>
        </dgm:presLayoutVars>
      </dgm:prSet>
      <dgm:spPr/>
    </dgm:pt>
    <dgm:pt modelId="{6570DCC5-4D41-4EB4-8116-C0383CA3A046}" type="pres">
      <dgm:prSet presAssocID="{3FC3B73C-26B1-496E-816E-58610747017D}" presName="desTx" presStyleLbl="alignAccFollowNode1" presStyleIdx="0" presStyleCnt="3">
        <dgm:presLayoutVars>
          <dgm:bulletEnabled val="1"/>
        </dgm:presLayoutVars>
      </dgm:prSet>
      <dgm:spPr/>
    </dgm:pt>
    <dgm:pt modelId="{9430CDF1-9EE9-4BB8-B500-1B38062DE806}" type="pres">
      <dgm:prSet presAssocID="{690D87D9-6CDE-4094-A3A7-F518D4AEA110}" presName="space" presStyleCnt="0"/>
      <dgm:spPr/>
    </dgm:pt>
    <dgm:pt modelId="{EDAA6BC7-71FB-4D9C-B1EA-11CE9BF68F28}" type="pres">
      <dgm:prSet presAssocID="{8D3381E4-8968-4D3F-A7D3-58085A5BD223}" presName="composite" presStyleCnt="0"/>
      <dgm:spPr/>
    </dgm:pt>
    <dgm:pt modelId="{6A9A38EA-E547-44DC-BB1E-43FB87361771}" type="pres">
      <dgm:prSet presAssocID="{8D3381E4-8968-4D3F-A7D3-58085A5BD223}" presName="parTx" presStyleLbl="alignNode1" presStyleIdx="1" presStyleCnt="3">
        <dgm:presLayoutVars>
          <dgm:chMax val="0"/>
          <dgm:chPref val="0"/>
          <dgm:bulletEnabled val="1"/>
        </dgm:presLayoutVars>
      </dgm:prSet>
      <dgm:spPr/>
    </dgm:pt>
    <dgm:pt modelId="{3CEAADC6-3F98-4449-AACE-2AA928DA6C40}" type="pres">
      <dgm:prSet presAssocID="{8D3381E4-8968-4D3F-A7D3-58085A5BD223}" presName="desTx" presStyleLbl="alignAccFollowNode1" presStyleIdx="1" presStyleCnt="3">
        <dgm:presLayoutVars>
          <dgm:bulletEnabled val="1"/>
        </dgm:presLayoutVars>
      </dgm:prSet>
      <dgm:spPr/>
    </dgm:pt>
    <dgm:pt modelId="{50D9CE32-BA34-4CD6-8A89-4C732FE85BA0}" type="pres">
      <dgm:prSet presAssocID="{A937B5D7-01FA-40FF-B2A9-50624209B2DF}" presName="space" presStyleCnt="0"/>
      <dgm:spPr/>
    </dgm:pt>
    <dgm:pt modelId="{947801BE-0C43-46C2-9A7A-95D949D5F1F1}" type="pres">
      <dgm:prSet presAssocID="{4C0B05E8-8EF0-4C19-9CB8-766EF7D7EFFA}" presName="composite" presStyleCnt="0"/>
      <dgm:spPr/>
    </dgm:pt>
    <dgm:pt modelId="{40CF5484-ECB3-4D01-BBAB-82D3230BBAD6}" type="pres">
      <dgm:prSet presAssocID="{4C0B05E8-8EF0-4C19-9CB8-766EF7D7EFFA}" presName="parTx" presStyleLbl="alignNode1" presStyleIdx="2" presStyleCnt="3">
        <dgm:presLayoutVars>
          <dgm:chMax val="0"/>
          <dgm:chPref val="0"/>
          <dgm:bulletEnabled val="1"/>
        </dgm:presLayoutVars>
      </dgm:prSet>
      <dgm:spPr/>
    </dgm:pt>
    <dgm:pt modelId="{B0080FAA-73BD-43E4-BE21-C84EA35E6F55}" type="pres">
      <dgm:prSet presAssocID="{4C0B05E8-8EF0-4C19-9CB8-766EF7D7EFFA}" presName="desTx" presStyleLbl="alignAccFollowNode1" presStyleIdx="2" presStyleCnt="3">
        <dgm:presLayoutVars>
          <dgm:bulletEnabled val="1"/>
        </dgm:presLayoutVars>
      </dgm:prSet>
      <dgm:spPr/>
    </dgm:pt>
  </dgm:ptLst>
  <dgm:cxnLst>
    <dgm:cxn modelId="{92CA8D06-329E-4690-ABDC-6AD4FF5F06DA}" type="presOf" srcId="{94FA4EE7-33A5-403B-AE14-6B263AE5AE2A}" destId="{B0080FAA-73BD-43E4-BE21-C84EA35E6F55}" srcOrd="0" destOrd="2" presId="urn:microsoft.com/office/officeart/2005/8/layout/hList1"/>
    <dgm:cxn modelId="{9D819406-00AD-4F3B-9E68-31E9F7AB2093}" type="presOf" srcId="{80CB765E-7286-4A59-804C-3B65E9BAA7D4}" destId="{6570DCC5-4D41-4EB4-8116-C0383CA3A046}" srcOrd="0" destOrd="1" presId="urn:microsoft.com/office/officeart/2005/8/layout/hList1"/>
    <dgm:cxn modelId="{46405208-8B10-48E1-B33A-9C68A522F089}" srcId="{4EB5956F-E91E-4400-B464-FD86B29FE321}" destId="{8D3381E4-8968-4D3F-A7D3-58085A5BD223}" srcOrd="1" destOrd="0" parTransId="{0062984B-CFB7-47A2-96CF-F54B4DE27F1C}" sibTransId="{A937B5D7-01FA-40FF-B2A9-50624209B2DF}"/>
    <dgm:cxn modelId="{E53ACE13-BBD2-4C42-B28E-53F041FE04C7}" type="presOf" srcId="{214B2108-38F8-46F0-85C2-24E18E3FE554}" destId="{3CEAADC6-3F98-4449-AACE-2AA928DA6C40}" srcOrd="0" destOrd="2" presId="urn:microsoft.com/office/officeart/2005/8/layout/hList1"/>
    <dgm:cxn modelId="{9A6D0117-AE39-4298-BECD-920DA27DFF22}" srcId="{4C0B05E8-8EF0-4C19-9CB8-766EF7D7EFFA}" destId="{C8311DA2-5EBE-4582-8CF0-0CCF4CCE65F9}" srcOrd="0" destOrd="0" parTransId="{44773378-4255-4C13-B94C-62B53EAFDABD}" sibTransId="{8C425747-BAA1-41A0-8B41-F7D7015F0C26}"/>
    <dgm:cxn modelId="{50FCEF18-86DA-4D13-83A8-BC10B88D6EBC}" type="presOf" srcId="{77B8F44E-73AB-44DC-8DA8-629C0A0BB9D0}" destId="{B0080FAA-73BD-43E4-BE21-C84EA35E6F55}" srcOrd="0" destOrd="1" presId="urn:microsoft.com/office/officeart/2005/8/layout/hList1"/>
    <dgm:cxn modelId="{EC82E11E-8598-43FA-859B-0EED925687DE}" type="presOf" srcId="{4C0B05E8-8EF0-4C19-9CB8-766EF7D7EFFA}" destId="{40CF5484-ECB3-4D01-BBAB-82D3230BBAD6}" srcOrd="0" destOrd="0" presId="urn:microsoft.com/office/officeart/2005/8/layout/hList1"/>
    <dgm:cxn modelId="{D955D83D-C550-4DCF-8D90-2B0A8A9F1A61}" type="presOf" srcId="{3FC3B73C-26B1-496E-816E-58610747017D}" destId="{A5385616-A031-4006-90CD-7B7F570E14E9}" srcOrd="0" destOrd="0" presId="urn:microsoft.com/office/officeart/2005/8/layout/hList1"/>
    <dgm:cxn modelId="{16B26E44-051C-46ED-AA3F-DD660CCECFF9}" srcId="{8D3381E4-8968-4D3F-A7D3-58085A5BD223}" destId="{214B2108-38F8-46F0-85C2-24E18E3FE554}" srcOrd="2" destOrd="0" parTransId="{AB7CB941-7968-4B87-8026-2D9254A5A9C5}" sibTransId="{CB3D43FD-6E22-4681-8FC3-D72FE81559B6}"/>
    <dgm:cxn modelId="{97148456-7D14-4CA9-A87B-AD5D64B5F2C2}" type="presOf" srcId="{4EB5956F-E91E-4400-B464-FD86B29FE321}" destId="{74795483-EF3F-46E6-8579-69D05FAF7BE6}" srcOrd="0" destOrd="0" presId="urn:microsoft.com/office/officeart/2005/8/layout/hList1"/>
    <dgm:cxn modelId="{DF3D1877-608E-4417-BB65-5F13F45AAD7E}" srcId="{4EB5956F-E91E-4400-B464-FD86B29FE321}" destId="{4C0B05E8-8EF0-4C19-9CB8-766EF7D7EFFA}" srcOrd="2" destOrd="0" parTransId="{58926175-B4E6-4536-80EE-71E945022CC4}" sibTransId="{B7FC0DBD-EFE5-4F06-96FC-6B16FB701D2C}"/>
    <dgm:cxn modelId="{1753A358-9197-48E4-B4D1-175BE59FF64E}" srcId="{8D3381E4-8968-4D3F-A7D3-58085A5BD223}" destId="{5D758000-A339-44C8-AF21-3234613110D7}" srcOrd="1" destOrd="0" parTransId="{1E3EF090-B943-4899-BAB7-85529142E295}" sibTransId="{CABDF89D-E768-4F41-869E-4C2D0AACE1CC}"/>
    <dgm:cxn modelId="{D150B97E-F612-4135-98F8-C9C34FFC68D5}" srcId="{3FC3B73C-26B1-496E-816E-58610747017D}" destId="{80CB765E-7286-4A59-804C-3B65E9BAA7D4}" srcOrd="1" destOrd="0" parTransId="{B15A5C19-7565-41E2-9670-E7D2E75D7D9E}" sibTransId="{8277C164-FE3E-4DC4-9215-CFD1116AF595}"/>
    <dgm:cxn modelId="{8B413987-44EC-4DE0-956E-9162D3D82E23}" type="presOf" srcId="{C8311DA2-5EBE-4582-8CF0-0CCF4CCE65F9}" destId="{B0080FAA-73BD-43E4-BE21-C84EA35E6F55}" srcOrd="0" destOrd="0" presId="urn:microsoft.com/office/officeart/2005/8/layout/hList1"/>
    <dgm:cxn modelId="{0E293697-4C5E-4ED9-A1F4-A632BA88153C}" type="presOf" srcId="{8D3381E4-8968-4D3F-A7D3-58085A5BD223}" destId="{6A9A38EA-E547-44DC-BB1E-43FB87361771}" srcOrd="0" destOrd="0" presId="urn:microsoft.com/office/officeart/2005/8/layout/hList1"/>
    <dgm:cxn modelId="{8D60E1C0-8EE6-4D0F-844B-C9EEEE4EECEE}" srcId="{4EB5956F-E91E-4400-B464-FD86B29FE321}" destId="{3FC3B73C-26B1-496E-816E-58610747017D}" srcOrd="0" destOrd="0" parTransId="{EDA141BA-D446-4F3E-A91D-41A0DBC19442}" sibTransId="{690D87D9-6CDE-4094-A3A7-F518D4AEA110}"/>
    <dgm:cxn modelId="{2CDB53C6-31BC-43F5-A5E3-6D318F9CBF64}" type="presOf" srcId="{5D758000-A339-44C8-AF21-3234613110D7}" destId="{3CEAADC6-3F98-4449-AACE-2AA928DA6C40}" srcOrd="0" destOrd="1" presId="urn:microsoft.com/office/officeart/2005/8/layout/hList1"/>
    <dgm:cxn modelId="{AED3DBD8-D644-4675-9DD4-1A3B816C2538}" srcId="{4C0B05E8-8EF0-4C19-9CB8-766EF7D7EFFA}" destId="{94FA4EE7-33A5-403B-AE14-6B263AE5AE2A}" srcOrd="2" destOrd="0" parTransId="{2ECAB908-6FF8-4F8D-8DCE-B8FE3709C6C8}" sibTransId="{2FC39381-2E13-44C0-B960-7758F23CADB4}"/>
    <dgm:cxn modelId="{DA3550DC-78DB-4548-A1DA-63BBA6823EDA}" srcId="{4C0B05E8-8EF0-4C19-9CB8-766EF7D7EFFA}" destId="{77B8F44E-73AB-44DC-8DA8-629C0A0BB9D0}" srcOrd="1" destOrd="0" parTransId="{4D10F0E2-CAF4-4E37-8ED4-8694884A20FE}" sibTransId="{8F7222C2-275E-4829-9ED7-C11A2B41DF85}"/>
    <dgm:cxn modelId="{43F891DC-FAAB-411F-A128-7D35F90FDF63}" type="presOf" srcId="{78C186CF-F429-4853-B6A3-93C02FA2F146}" destId="{6570DCC5-4D41-4EB4-8116-C0383CA3A046}" srcOrd="0" destOrd="0" presId="urn:microsoft.com/office/officeart/2005/8/layout/hList1"/>
    <dgm:cxn modelId="{9ED2FEE0-2CF4-44B8-B13A-156A435D14E7}" srcId="{3FC3B73C-26B1-496E-816E-58610747017D}" destId="{78C186CF-F429-4853-B6A3-93C02FA2F146}" srcOrd="0" destOrd="0" parTransId="{59C733D6-73A0-44DB-AB36-9F807F0AE81D}" sibTransId="{7CF3EC14-7B5A-4A82-8712-CEB1B8496375}"/>
    <dgm:cxn modelId="{B3CD7FE5-234C-4D98-8B0B-5A164AB7A557}" srcId="{8D3381E4-8968-4D3F-A7D3-58085A5BD223}" destId="{F044F13E-2DFA-4EFA-B94A-A9CEDE69586C}" srcOrd="0" destOrd="0" parTransId="{30882AA8-24B6-4DC0-BB3D-50801CF9B359}" sibTransId="{B25C92CF-A67E-404A-A13F-292459822A33}"/>
    <dgm:cxn modelId="{2D122AF9-0637-40F9-A311-C0E1032AF794}" type="presOf" srcId="{F044F13E-2DFA-4EFA-B94A-A9CEDE69586C}" destId="{3CEAADC6-3F98-4449-AACE-2AA928DA6C40}" srcOrd="0" destOrd="0" presId="urn:microsoft.com/office/officeart/2005/8/layout/hList1"/>
    <dgm:cxn modelId="{BB613038-1854-405A-A863-56D268C12874}" type="presParOf" srcId="{74795483-EF3F-46E6-8579-69D05FAF7BE6}" destId="{431E7FD0-0A8B-4B99-97FD-F7969DF13493}" srcOrd="0" destOrd="0" presId="urn:microsoft.com/office/officeart/2005/8/layout/hList1"/>
    <dgm:cxn modelId="{F611A3BF-013B-47FD-88A1-F6A0AD65B240}" type="presParOf" srcId="{431E7FD0-0A8B-4B99-97FD-F7969DF13493}" destId="{A5385616-A031-4006-90CD-7B7F570E14E9}" srcOrd="0" destOrd="0" presId="urn:microsoft.com/office/officeart/2005/8/layout/hList1"/>
    <dgm:cxn modelId="{88E0F7AB-8692-4C1A-BFC1-CA32F85D671C}" type="presParOf" srcId="{431E7FD0-0A8B-4B99-97FD-F7969DF13493}" destId="{6570DCC5-4D41-4EB4-8116-C0383CA3A046}" srcOrd="1" destOrd="0" presId="urn:microsoft.com/office/officeart/2005/8/layout/hList1"/>
    <dgm:cxn modelId="{EFD51A75-8401-402E-ADC0-FE143740F614}" type="presParOf" srcId="{74795483-EF3F-46E6-8579-69D05FAF7BE6}" destId="{9430CDF1-9EE9-4BB8-B500-1B38062DE806}" srcOrd="1" destOrd="0" presId="urn:microsoft.com/office/officeart/2005/8/layout/hList1"/>
    <dgm:cxn modelId="{97B814E3-0AAC-4953-87E3-17FBFEDBC13C}" type="presParOf" srcId="{74795483-EF3F-46E6-8579-69D05FAF7BE6}" destId="{EDAA6BC7-71FB-4D9C-B1EA-11CE9BF68F28}" srcOrd="2" destOrd="0" presId="urn:microsoft.com/office/officeart/2005/8/layout/hList1"/>
    <dgm:cxn modelId="{199C433A-BE1B-42BA-880D-90F2594DF039}" type="presParOf" srcId="{EDAA6BC7-71FB-4D9C-B1EA-11CE9BF68F28}" destId="{6A9A38EA-E547-44DC-BB1E-43FB87361771}" srcOrd="0" destOrd="0" presId="urn:microsoft.com/office/officeart/2005/8/layout/hList1"/>
    <dgm:cxn modelId="{E6682F1B-8F68-42AE-AF9C-E7BD7D03BEAC}" type="presParOf" srcId="{EDAA6BC7-71FB-4D9C-B1EA-11CE9BF68F28}" destId="{3CEAADC6-3F98-4449-AACE-2AA928DA6C40}" srcOrd="1" destOrd="0" presId="urn:microsoft.com/office/officeart/2005/8/layout/hList1"/>
    <dgm:cxn modelId="{A9DDE1BA-4221-40E3-B0E9-1E0F618282BC}" type="presParOf" srcId="{74795483-EF3F-46E6-8579-69D05FAF7BE6}" destId="{50D9CE32-BA34-4CD6-8A89-4C732FE85BA0}" srcOrd="3" destOrd="0" presId="urn:microsoft.com/office/officeart/2005/8/layout/hList1"/>
    <dgm:cxn modelId="{11DFBCA8-CF45-4183-8CCF-3AE5604180A7}" type="presParOf" srcId="{74795483-EF3F-46E6-8579-69D05FAF7BE6}" destId="{947801BE-0C43-46C2-9A7A-95D949D5F1F1}" srcOrd="4" destOrd="0" presId="urn:microsoft.com/office/officeart/2005/8/layout/hList1"/>
    <dgm:cxn modelId="{9B3F35F2-E9EA-4DC0-A164-43922A407FA5}" type="presParOf" srcId="{947801BE-0C43-46C2-9A7A-95D949D5F1F1}" destId="{40CF5484-ECB3-4D01-BBAB-82D3230BBAD6}" srcOrd="0" destOrd="0" presId="urn:microsoft.com/office/officeart/2005/8/layout/hList1"/>
    <dgm:cxn modelId="{47035E47-53E9-4071-98EE-694A32ECF358}" type="presParOf" srcId="{947801BE-0C43-46C2-9A7A-95D949D5F1F1}" destId="{B0080FAA-73BD-43E4-BE21-C84EA35E6F5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385616-A031-4006-90CD-7B7F570E14E9}">
      <dsp:nvSpPr>
        <dsp:cNvPr id="0" name=""/>
        <dsp:cNvSpPr/>
      </dsp:nvSpPr>
      <dsp:spPr>
        <a:xfrm>
          <a:off x="3532" y="78716"/>
          <a:ext cx="3444140" cy="84121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GB" sz="2300" kern="1200"/>
            <a:t>Benefit uprating</a:t>
          </a:r>
        </a:p>
      </dsp:txBody>
      <dsp:txXfrm>
        <a:off x="3532" y="78716"/>
        <a:ext cx="3444140" cy="841214"/>
      </dsp:txXfrm>
    </dsp:sp>
    <dsp:sp modelId="{6570DCC5-4D41-4EB4-8116-C0383CA3A046}">
      <dsp:nvSpPr>
        <dsp:cNvPr id="0" name=""/>
        <dsp:cNvSpPr/>
      </dsp:nvSpPr>
      <dsp:spPr>
        <a:xfrm>
          <a:off x="3532" y="919930"/>
          <a:ext cx="3444140" cy="335269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GB" sz="2300" kern="1200"/>
            <a:t>In line with September inflation figure of 6.7% </a:t>
          </a:r>
        </a:p>
        <a:p>
          <a:pPr marL="228600" lvl="1" indent="-228600" algn="l" defTabSz="1022350">
            <a:lnSpc>
              <a:spcPct val="90000"/>
            </a:lnSpc>
            <a:spcBef>
              <a:spcPct val="0"/>
            </a:spcBef>
            <a:spcAft>
              <a:spcPct val="15000"/>
            </a:spcAft>
            <a:buChar char="•"/>
          </a:pPr>
          <a:r>
            <a:rPr lang="en-GB" sz="2300" kern="1200"/>
            <a:t>From April 2024</a:t>
          </a:r>
        </a:p>
      </dsp:txBody>
      <dsp:txXfrm>
        <a:off x="3532" y="919930"/>
        <a:ext cx="3444140" cy="3352690"/>
      </dsp:txXfrm>
    </dsp:sp>
    <dsp:sp modelId="{6A9A38EA-E547-44DC-BB1E-43FB87361771}">
      <dsp:nvSpPr>
        <dsp:cNvPr id="0" name=""/>
        <dsp:cNvSpPr/>
      </dsp:nvSpPr>
      <dsp:spPr>
        <a:xfrm>
          <a:off x="3929852" y="78716"/>
          <a:ext cx="3444140" cy="84121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GB" sz="2300" kern="1200"/>
            <a:t>Local Housing Allowance</a:t>
          </a:r>
        </a:p>
      </dsp:txBody>
      <dsp:txXfrm>
        <a:off x="3929852" y="78716"/>
        <a:ext cx="3444140" cy="841214"/>
      </dsp:txXfrm>
    </dsp:sp>
    <dsp:sp modelId="{3CEAADC6-3F98-4449-AACE-2AA928DA6C40}">
      <dsp:nvSpPr>
        <dsp:cNvPr id="0" name=""/>
        <dsp:cNvSpPr/>
      </dsp:nvSpPr>
      <dsp:spPr>
        <a:xfrm>
          <a:off x="3929852" y="919930"/>
          <a:ext cx="3444140" cy="335269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GB" sz="2300" kern="1200"/>
            <a:t>Housing benefit relinked to the price of rents</a:t>
          </a:r>
        </a:p>
        <a:p>
          <a:pPr marL="228600" lvl="1" indent="-228600" algn="l" defTabSz="1022350">
            <a:lnSpc>
              <a:spcPct val="90000"/>
            </a:lnSpc>
            <a:spcBef>
              <a:spcPct val="0"/>
            </a:spcBef>
            <a:spcAft>
              <a:spcPct val="15000"/>
            </a:spcAft>
            <a:buChar char="•"/>
          </a:pPr>
          <a:r>
            <a:rPr lang="en-GB" sz="2300" kern="1200"/>
            <a:t>Match the 30</a:t>
          </a:r>
          <a:r>
            <a:rPr lang="en-GB" sz="2300" kern="1200" baseline="30000"/>
            <a:t>th</a:t>
          </a:r>
          <a:r>
            <a:rPr lang="en-GB" sz="2300" kern="1200"/>
            <a:t> percentile in the local area</a:t>
          </a:r>
        </a:p>
        <a:p>
          <a:pPr marL="228600" lvl="1" indent="-228600" algn="l" defTabSz="1022350">
            <a:lnSpc>
              <a:spcPct val="90000"/>
            </a:lnSpc>
            <a:spcBef>
              <a:spcPct val="0"/>
            </a:spcBef>
            <a:spcAft>
              <a:spcPct val="15000"/>
            </a:spcAft>
            <a:buChar char="•"/>
          </a:pPr>
          <a:r>
            <a:rPr lang="en-GB" sz="2300" kern="1200"/>
            <a:t>Plans to refreeze from 2025-26</a:t>
          </a:r>
        </a:p>
      </dsp:txBody>
      <dsp:txXfrm>
        <a:off x="3929852" y="919930"/>
        <a:ext cx="3444140" cy="3352690"/>
      </dsp:txXfrm>
    </dsp:sp>
    <dsp:sp modelId="{40CF5484-ECB3-4D01-BBAB-82D3230BBAD6}">
      <dsp:nvSpPr>
        <dsp:cNvPr id="0" name=""/>
        <dsp:cNvSpPr/>
      </dsp:nvSpPr>
      <dsp:spPr>
        <a:xfrm>
          <a:off x="7856172" y="78716"/>
          <a:ext cx="3444140" cy="84121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GB" sz="2300" kern="1200"/>
            <a:t>Work Capability Assessments</a:t>
          </a:r>
        </a:p>
      </dsp:txBody>
      <dsp:txXfrm>
        <a:off x="7856172" y="78716"/>
        <a:ext cx="3444140" cy="841214"/>
      </dsp:txXfrm>
    </dsp:sp>
    <dsp:sp modelId="{B0080FAA-73BD-43E4-BE21-C84EA35E6F55}">
      <dsp:nvSpPr>
        <dsp:cNvPr id="0" name=""/>
        <dsp:cNvSpPr/>
      </dsp:nvSpPr>
      <dsp:spPr>
        <a:xfrm>
          <a:off x="7856172" y="919930"/>
          <a:ext cx="3444140" cy="335269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GB" sz="2300" kern="1200"/>
            <a:t>Reclassification of ~340k people’s needs as ‘less severe’</a:t>
          </a:r>
        </a:p>
        <a:p>
          <a:pPr marL="228600" lvl="1" indent="-228600" algn="l" defTabSz="1022350">
            <a:lnSpc>
              <a:spcPct val="90000"/>
            </a:lnSpc>
            <a:spcBef>
              <a:spcPct val="0"/>
            </a:spcBef>
            <a:spcAft>
              <a:spcPct val="15000"/>
            </a:spcAft>
            <a:buChar char="•"/>
          </a:pPr>
          <a:r>
            <a:rPr lang="en-GB" sz="2300" kern="1200"/>
            <a:t>Loss of income of £390 a month</a:t>
          </a:r>
        </a:p>
        <a:p>
          <a:pPr marL="228600" lvl="1" indent="-228600" algn="l" defTabSz="1022350">
            <a:lnSpc>
              <a:spcPct val="90000"/>
            </a:lnSpc>
            <a:spcBef>
              <a:spcPct val="0"/>
            </a:spcBef>
            <a:spcAft>
              <a:spcPct val="15000"/>
            </a:spcAft>
            <a:buChar char="•"/>
          </a:pPr>
          <a:r>
            <a:rPr lang="en-GB" sz="2300" kern="1200"/>
            <a:t>Expected to result in 10k more in employment</a:t>
          </a:r>
        </a:p>
      </dsp:txBody>
      <dsp:txXfrm>
        <a:off x="7856172" y="919930"/>
        <a:ext cx="3444140" cy="335269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92CBDB-C497-4047-A04C-ED67573A769F}" type="datetimeFigureOut">
              <a:rPr lang="en-GB" smtClean="0"/>
              <a:t>17/01/2024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0CE2F4-43C2-4044-BB8D-14869EF14120}" type="slidenum">
              <a:rPr lang="en-GB" smtClean="0"/>
              <a:t>‹#›</a:t>
            </a:fld>
            <a:endParaRPr lang="en-GB"/>
          </a:p>
        </p:txBody>
      </p:sp>
    </p:spTree>
    <p:extLst>
      <p:ext uri="{BB962C8B-B14F-4D97-AF65-F5344CB8AC3E}">
        <p14:creationId xmlns:p14="http://schemas.microsoft.com/office/powerpoint/2010/main" val="1682089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t>The shape of the charity sector in Yorkshire and the Humber looks much like many of the other regions of England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t>Just over 8 in 10 charities have an income of less than £100,000 – with medium sized charities making up the majority of the remaining 20% of organisations – with very few organisations in that £1mn+ category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t>London is the clear outlier here - which generally gets put down to the ‘headquarters effect’ – i.e. that London tends to be the place where many of the largest charities are based – in fact 40% of charities with an income of £1millon + - the large, major and super major charities in England are based in London</a:t>
            </a:r>
          </a:p>
          <a:p>
            <a:endParaRPr lang="en-GB"/>
          </a:p>
        </p:txBody>
      </p:sp>
      <p:sp>
        <p:nvSpPr>
          <p:cNvPr id="4" name="Slide Number Placeholder 3"/>
          <p:cNvSpPr>
            <a:spLocks noGrp="1"/>
          </p:cNvSpPr>
          <p:nvPr>
            <p:ph type="sldNum" sz="quarter" idx="5"/>
          </p:nvPr>
        </p:nvSpPr>
        <p:spPr/>
        <p:txBody>
          <a:bodyPr/>
          <a:lstStyle/>
          <a:p>
            <a:fld id="{DC0CE2F4-43C2-4044-BB8D-14869EF14120}" type="slidenum">
              <a:rPr lang="en-GB" smtClean="0"/>
              <a:t>2</a:t>
            </a:fld>
            <a:endParaRPr lang="en-GB"/>
          </a:p>
        </p:txBody>
      </p:sp>
    </p:spTree>
    <p:extLst>
      <p:ext uri="{BB962C8B-B14F-4D97-AF65-F5344CB8AC3E}">
        <p14:creationId xmlns:p14="http://schemas.microsoft.com/office/powerpoint/2010/main" val="46488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major non-announcement was the Chancellor saying nothing about additional funding for public services. Elevated levels of inflation since the last Spending Review in 2021 have eroded the real terms value of the budgets of many government departments. With the OBR now projecting inflation staying higher for longer – the outlook for those budgets new look even worse.</a:t>
            </a:r>
          </a:p>
          <a:p>
            <a:endParaRPr lang="en-GB"/>
          </a:p>
          <a:p>
            <a:r>
              <a:rPr lang="en-GB"/>
              <a:t>As you can see from the reaction of some of these think tanks – this has significant consequences for public services</a:t>
            </a:r>
          </a:p>
          <a:p>
            <a:endParaRPr lang="en-GB"/>
          </a:p>
          <a:p>
            <a:r>
              <a:rPr lang="en-GB"/>
              <a:t>According to the Resolution Foundation departments such as DLUHC – responsible for funding local government, the home office and Department for Justice </a:t>
            </a:r>
            <a:r>
              <a:rPr lang="en-GB" b="0" i="0">
                <a:solidFill>
                  <a:srgbClr val="1B1B1B"/>
                </a:solidFill>
                <a:effectLst/>
                <a:latin typeface="adelle"/>
              </a:rPr>
              <a:t>are set to see their per capita day-to-day budgets fall by 14 per cent – equivalent to a real-terms cut of £17 billion – between 2022-23 and 2027-28</a:t>
            </a:r>
          </a:p>
          <a:p>
            <a:endParaRPr lang="en-GB" b="0" i="0">
              <a:solidFill>
                <a:srgbClr val="1B1B1B"/>
              </a:solidFill>
              <a:effectLst/>
              <a:latin typeface="adelle"/>
            </a:endParaRPr>
          </a:p>
          <a:p>
            <a:pPr lvl="0"/>
            <a:r>
              <a:rPr lang="en-GB"/>
              <a:t>“The scale of these cuts would be similar in scale to the peak years of austerity: for example, between 2009-10 and 2014-15, unprotected departmental budgets were cuts in real terms by 15 per cent per person. But the idea that there is as much scope to cut spending today as there was in 2010, given the deterioration of public services, is far-fetched”</a:t>
            </a:r>
          </a:p>
          <a:p>
            <a:endParaRPr lang="en-GB"/>
          </a:p>
          <a:p>
            <a:r>
              <a:rPr lang="en-GB"/>
              <a:t>But many have been sceptical that this or the next government would actually follow through with these plans – with a Spending Review due next year following the election its likely that the picture will change – the extent to which that happens will depend on who wins the election – but neither party is likely to be promising big increases in public spending</a:t>
            </a:r>
          </a:p>
        </p:txBody>
      </p:sp>
      <p:sp>
        <p:nvSpPr>
          <p:cNvPr id="4" name="Slide Number Placeholder 3"/>
          <p:cNvSpPr>
            <a:spLocks noGrp="1"/>
          </p:cNvSpPr>
          <p:nvPr>
            <p:ph type="sldNum" sz="quarter" idx="5"/>
          </p:nvPr>
        </p:nvSpPr>
        <p:spPr/>
        <p:txBody>
          <a:bodyPr/>
          <a:lstStyle/>
          <a:p>
            <a:fld id="{DC0CE2F4-43C2-4044-BB8D-14869EF14120}" type="slidenum">
              <a:rPr lang="en-GB" smtClean="0"/>
              <a:t>11</a:t>
            </a:fld>
            <a:endParaRPr lang="en-GB"/>
          </a:p>
        </p:txBody>
      </p:sp>
    </p:spTree>
    <p:extLst>
      <p:ext uri="{BB962C8B-B14F-4D97-AF65-F5344CB8AC3E}">
        <p14:creationId xmlns:p14="http://schemas.microsoft.com/office/powerpoint/2010/main" val="1985964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This slide gives us a breakdown of the total number of charities in each region of England – as you can see Yorkshire and the Humber is one of the smallest in terms of the number of charities – around 10,000, of which just over 8000 are classified as micro or small, with 1500 medium charities, 300 large and 37 major charities</a:t>
            </a:r>
          </a:p>
          <a:p>
            <a:endParaRPr lang="en-GB"/>
          </a:p>
          <a:p>
            <a:r>
              <a:rPr lang="en-GB"/>
              <a:t>Size-wise then, this puts it on a similar level to the East Midlands – with only the North East having fewer charities</a:t>
            </a:r>
          </a:p>
          <a:p>
            <a:endParaRPr lang="en-GB"/>
          </a:p>
        </p:txBody>
      </p:sp>
      <p:sp>
        <p:nvSpPr>
          <p:cNvPr id="4" name="Slide Number Placeholder 3"/>
          <p:cNvSpPr>
            <a:spLocks noGrp="1"/>
          </p:cNvSpPr>
          <p:nvPr>
            <p:ph type="sldNum" sz="quarter" idx="5"/>
          </p:nvPr>
        </p:nvSpPr>
        <p:spPr/>
        <p:txBody>
          <a:bodyPr/>
          <a:lstStyle/>
          <a:p>
            <a:fld id="{DC0CE2F4-43C2-4044-BB8D-14869EF14120}" type="slidenum">
              <a:rPr lang="en-GB" smtClean="0"/>
              <a:t>3</a:t>
            </a:fld>
            <a:endParaRPr lang="en-GB"/>
          </a:p>
        </p:txBody>
      </p:sp>
    </p:spTree>
    <p:extLst>
      <p:ext uri="{BB962C8B-B14F-4D97-AF65-F5344CB8AC3E}">
        <p14:creationId xmlns:p14="http://schemas.microsoft.com/office/powerpoint/2010/main" val="1452619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Just to give another perspective – this time thinking about size in terms of income rather than the number of organisations, we can see that while the region moves above the East Midlands in the league table, it is still one of the smallest in England</a:t>
            </a:r>
          </a:p>
          <a:p>
            <a:endParaRPr lang="en-GB"/>
          </a:p>
          <a:p>
            <a:r>
              <a:rPr lang="en-GB"/>
              <a:t>As can be seen in the chart, charities in Yorkshire and the Humber have a combined income of £2.2bn – this equates to just over 4% of total charity income in England</a:t>
            </a:r>
          </a:p>
          <a:p>
            <a:endParaRPr lang="en-GB"/>
          </a:p>
          <a:p>
            <a:r>
              <a:rPr lang="en-GB"/>
              <a:t>And you can see the London HQ effect here, skewing the distribution of income, almost half of charity income going to charities based in London</a:t>
            </a:r>
          </a:p>
          <a:p>
            <a:endParaRPr lang="en-GB"/>
          </a:p>
          <a:p>
            <a:r>
              <a:rPr lang="en-GB"/>
              <a:t>Interestingly the three most north-easternly regions – Yorkshire and the Humber, East Midlands and the North East sitting at the bottom of the income table</a:t>
            </a:r>
          </a:p>
        </p:txBody>
      </p:sp>
      <p:sp>
        <p:nvSpPr>
          <p:cNvPr id="4" name="Slide Number Placeholder 3"/>
          <p:cNvSpPr>
            <a:spLocks noGrp="1"/>
          </p:cNvSpPr>
          <p:nvPr>
            <p:ph type="sldNum" sz="quarter" idx="5"/>
          </p:nvPr>
        </p:nvSpPr>
        <p:spPr/>
        <p:txBody>
          <a:bodyPr/>
          <a:lstStyle/>
          <a:p>
            <a:fld id="{DC0CE2F4-43C2-4044-BB8D-14869EF14120}" type="slidenum">
              <a:rPr lang="en-GB" smtClean="0"/>
              <a:t>4</a:t>
            </a:fld>
            <a:endParaRPr lang="en-GB"/>
          </a:p>
        </p:txBody>
      </p:sp>
    </p:spTree>
    <p:extLst>
      <p:ext uri="{BB962C8B-B14F-4D97-AF65-F5344CB8AC3E}">
        <p14:creationId xmlns:p14="http://schemas.microsoft.com/office/powerpoint/2010/main" val="2968376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Digging a little into the sector’s income in the region highlights even further the extent to which it struggles in relation to the rest of the country. And to provide perhaps a slightly more accurate picture I’ve done the analysis on a per capita basis so as to take into account population size.</a:t>
            </a:r>
          </a:p>
          <a:p>
            <a:endParaRPr lang="en-GB"/>
          </a:p>
          <a:p>
            <a:r>
              <a:rPr lang="en-GB"/>
              <a:t>This chart shows various sources of charity income per head of population in Yorkshire and the Humber and compares that to the average in England – however because of the fact that London is such an outlier I’ve excluded it from the calculation.</a:t>
            </a:r>
          </a:p>
          <a:p>
            <a:endParaRPr lang="en-GB"/>
          </a:p>
          <a:p>
            <a:r>
              <a:rPr lang="en-GB"/>
              <a:t>So starting with the column on left – the dark blue outline shows the charity income per head in England – excluding London is £525. The light blue column inside shows the figure for Yorkshire and the Humber as you can see it is considerably lower – just shy of £400 </a:t>
            </a:r>
          </a:p>
          <a:p>
            <a:endParaRPr lang="en-GB"/>
          </a:p>
          <a:p>
            <a:r>
              <a:rPr lang="en-GB"/>
              <a:t>And this pattern repeats across the various sources of income – most noticeably income from the public – we can see in that middle and right hand columns  - income from government per head and income from the private sector per head - the region is much closer to the norm</a:t>
            </a:r>
          </a:p>
        </p:txBody>
      </p:sp>
      <p:sp>
        <p:nvSpPr>
          <p:cNvPr id="4" name="Slide Number Placeholder 3"/>
          <p:cNvSpPr>
            <a:spLocks noGrp="1"/>
          </p:cNvSpPr>
          <p:nvPr>
            <p:ph type="sldNum" sz="quarter" idx="5"/>
          </p:nvPr>
        </p:nvSpPr>
        <p:spPr/>
        <p:txBody>
          <a:bodyPr/>
          <a:lstStyle/>
          <a:p>
            <a:fld id="{DC0CE2F4-43C2-4044-BB8D-14869EF14120}" type="slidenum">
              <a:rPr lang="en-GB" smtClean="0"/>
              <a:t>5</a:t>
            </a:fld>
            <a:endParaRPr lang="en-GB"/>
          </a:p>
        </p:txBody>
      </p:sp>
    </p:spTree>
    <p:extLst>
      <p:ext uri="{BB962C8B-B14F-4D97-AF65-F5344CB8AC3E}">
        <p14:creationId xmlns:p14="http://schemas.microsoft.com/office/powerpoint/2010/main" val="341645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And this is reflected when we look at how different sources of income contribute to total income across each of the regions – as you can see Yorkshire and the Humber is at once both fairly typical and a bit of an outlier.</a:t>
            </a:r>
          </a:p>
          <a:p>
            <a:endParaRPr lang="en-GB"/>
          </a:p>
          <a:p>
            <a:r>
              <a:rPr lang="en-GB"/>
              <a:t>Its typical in the fact that income from the public and income from the government combined make up around 80% of income – which is pretty similar to the general picture.</a:t>
            </a:r>
          </a:p>
          <a:p>
            <a:endParaRPr lang="en-GB"/>
          </a:p>
          <a:p>
            <a:r>
              <a:rPr lang="en-GB"/>
              <a:t>But it is a bit of an outlier in the split between public and government income – with income from the public accounting for 41% of total income – the smallest across all regions of England – and income from government accounting for 37% of income – the largest across the regions – and meaning that the sector in Yorkshire and the Humber is more reliant on government income than in any other region</a:t>
            </a:r>
          </a:p>
          <a:p>
            <a:endParaRPr lang="en-GB"/>
          </a:p>
        </p:txBody>
      </p:sp>
      <p:sp>
        <p:nvSpPr>
          <p:cNvPr id="4" name="Slide Number Placeholder 3"/>
          <p:cNvSpPr>
            <a:spLocks noGrp="1"/>
          </p:cNvSpPr>
          <p:nvPr>
            <p:ph type="sldNum" sz="quarter" idx="5"/>
          </p:nvPr>
        </p:nvSpPr>
        <p:spPr/>
        <p:txBody>
          <a:bodyPr/>
          <a:lstStyle/>
          <a:p>
            <a:fld id="{DC0CE2F4-43C2-4044-BB8D-14869EF14120}" type="slidenum">
              <a:rPr lang="en-GB" smtClean="0"/>
              <a:t>6</a:t>
            </a:fld>
            <a:endParaRPr lang="en-GB"/>
          </a:p>
        </p:txBody>
      </p:sp>
    </p:spTree>
    <p:extLst>
      <p:ext uri="{BB962C8B-B14F-4D97-AF65-F5344CB8AC3E}">
        <p14:creationId xmlns:p14="http://schemas.microsoft.com/office/powerpoint/2010/main" val="2284618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a:solidFill>
                  <a:srgbClr val="1C2B39"/>
                </a:solidFill>
                <a:effectLst/>
                <a:latin typeface="Open Sans" panose="020B0606030504020204" pitchFamily="34" charset="0"/>
              </a:rPr>
              <a:t>Turning now to the macro economic picture – the first place I’d like to start is with the cost of living crisis – which I think is best demonstrated by looking at the rate of inflation.</a:t>
            </a:r>
          </a:p>
          <a:p>
            <a:endParaRPr lang="en-GB" b="0" i="0">
              <a:solidFill>
                <a:srgbClr val="1C2B39"/>
              </a:solidFill>
              <a:effectLst/>
              <a:latin typeface="Open Sans" panose="020B0606030504020204" pitchFamily="34" charset="0"/>
            </a:endParaRPr>
          </a:p>
          <a:p>
            <a:r>
              <a:rPr lang="en-GB" b="0" i="0">
                <a:solidFill>
                  <a:srgbClr val="1C2B39"/>
                </a:solidFill>
                <a:effectLst/>
                <a:latin typeface="Open Sans" panose="020B0606030504020204" pitchFamily="34" charset="0"/>
              </a:rPr>
              <a:t>So, the cost of living crisis, has had a significant impact on many parts of the charity sector – what we’ve seen through many of the Barometer surveys we’ve done over the past year or so and what many others are reporting has been the with the triple threat of rising demand, rising costs and falling real terms incomes.</a:t>
            </a:r>
          </a:p>
          <a:p>
            <a:endParaRPr lang="en-GB" b="0" i="0">
              <a:solidFill>
                <a:srgbClr val="1C2B39"/>
              </a:solidFill>
              <a:effectLst/>
              <a:latin typeface="Open Sans" panose="020B0606030504020204" pitchFamily="34" charset="0"/>
            </a:endParaRPr>
          </a:p>
          <a:p>
            <a:r>
              <a:rPr lang="en-GB" b="0" i="0">
                <a:solidFill>
                  <a:srgbClr val="1C2B39"/>
                </a:solidFill>
                <a:effectLst/>
                <a:latin typeface="Open Sans" panose="020B0606030504020204" pitchFamily="34" charset="0"/>
              </a:rPr>
              <a:t>Its pretty well established that we are over the worst of the inflation crisis. As you can see inflation has fallen throughout 2023, although it has fallen less quickly than the OBR forecast in March 2023. The forecasts released after the Autumn Statement (the dotted pink line) now show that it is expected to return to the Bank of England’s 2% target in 2025, a year later than was expected in March.</a:t>
            </a:r>
            <a:endParaRPr lang="en-GB"/>
          </a:p>
          <a:p>
            <a:endParaRPr lang="en-GB"/>
          </a:p>
          <a:p>
            <a:r>
              <a:rPr lang="en-GB" b="0" i="0">
                <a:solidFill>
                  <a:srgbClr val="1C2B39"/>
                </a:solidFill>
                <a:effectLst/>
                <a:latin typeface="Open Sans" panose="020B0606030504020204" pitchFamily="34" charset="0"/>
              </a:rPr>
              <a:t>Higher-than-expected inflation has meant that interest rates have been higher than expected, and will remain that way for longer than was hoped. And because interest rates increase mortgage and other borrowing costs they act as a drag on economic activity - meaning that expectations for GDP growth next year have been revised down while forecasts for the rate of unemployment have gone up, with that higher rate expected to last for longer.</a:t>
            </a:r>
          </a:p>
          <a:p>
            <a:endParaRPr lang="en-GB" b="0" i="0">
              <a:solidFill>
                <a:srgbClr val="1C2B39"/>
              </a:solidFill>
              <a:effectLst/>
              <a:latin typeface="Open Sans" panose="020B0606030504020204" pitchFamily="34" charset="0"/>
            </a:endParaRPr>
          </a:p>
          <a:p>
            <a:r>
              <a:rPr lang="en-GB" b="0" i="0">
                <a:solidFill>
                  <a:srgbClr val="1C2B39"/>
                </a:solidFill>
                <a:effectLst/>
                <a:latin typeface="Open Sans" panose="020B0606030504020204" pitchFamily="34" charset="0"/>
              </a:rPr>
              <a:t>The impact of this on charities is complex – unemployed people are four times more likely to use foodbanks so we might see increased demand there – but with wage growth starting to outstrip inflation we might see an easing of ‘in work poverty’ – higher interest rates are good for charity reserves, and for households with lots of savings – but bad for people in debt or those who rely on credit to make ends meet – all of which will impact fundraising </a:t>
            </a:r>
            <a:endParaRPr lang="en-GB"/>
          </a:p>
        </p:txBody>
      </p:sp>
      <p:sp>
        <p:nvSpPr>
          <p:cNvPr id="4" name="Slide Number Placeholder 3"/>
          <p:cNvSpPr>
            <a:spLocks noGrp="1"/>
          </p:cNvSpPr>
          <p:nvPr>
            <p:ph type="sldNum" sz="quarter" idx="5"/>
          </p:nvPr>
        </p:nvSpPr>
        <p:spPr/>
        <p:txBody>
          <a:bodyPr/>
          <a:lstStyle/>
          <a:p>
            <a:fld id="{DC0CE2F4-43C2-4044-BB8D-14869EF14120}" type="slidenum">
              <a:rPr lang="en-GB" smtClean="0"/>
              <a:t>7</a:t>
            </a:fld>
            <a:endParaRPr lang="en-GB"/>
          </a:p>
        </p:txBody>
      </p:sp>
    </p:spTree>
    <p:extLst>
      <p:ext uri="{BB962C8B-B14F-4D97-AF65-F5344CB8AC3E}">
        <p14:creationId xmlns:p14="http://schemas.microsoft.com/office/powerpoint/2010/main" val="178044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On the question of fundraising in particular I think its important to explore what the forecasts say about disposable incomes because this has a big impact on people’s ability to give to charity – and the key message here is that the long period of stagnation in disposable incomes look set to continue. </a:t>
            </a:r>
          </a:p>
          <a:p>
            <a:endParaRPr lang="en-GB"/>
          </a:p>
          <a:p>
            <a:r>
              <a:rPr lang="en-GB"/>
              <a:t>When I talk about a long period of stagnation, I’m referring to the period since the 2008 financial crisis in which improvements in GDP, productivity and living standards slowed considerably. And you can see that in this chart –the dotted blue line demonstrates what would’ve happened to disposable incomes if living standards had continued to improve at their historic, pre financial crisis rate, while the solid dark blue line shows that actual change and the dotted pink line shows the projections released in November</a:t>
            </a:r>
          </a:p>
          <a:p>
            <a:endParaRPr lang="en-GB"/>
          </a:p>
          <a:p>
            <a:r>
              <a:rPr lang="en-GB"/>
              <a:t>As you can see disposable incomes are projected to fall this year, concluding what the OBR describes as “the largest reduction in real living standards since ONS records began” and with the election due this year many are predicting that this parliament will be the first in history in which disposable incomes will be lower at the end than they were at the start</a:t>
            </a:r>
          </a:p>
          <a:p>
            <a:endParaRPr lang="en-GB"/>
          </a:p>
          <a:p>
            <a:r>
              <a:rPr lang="en-GB"/>
              <a:t>There is then likely to be a slow recovery, with incomes not reaching pre-pandemic levels until 2027-28.</a:t>
            </a:r>
          </a:p>
          <a:p>
            <a:endParaRPr lang="en-GB"/>
          </a:p>
          <a:p>
            <a:endParaRPr lang="en-GB"/>
          </a:p>
        </p:txBody>
      </p:sp>
      <p:sp>
        <p:nvSpPr>
          <p:cNvPr id="4" name="Slide Number Placeholder 3"/>
          <p:cNvSpPr>
            <a:spLocks noGrp="1"/>
          </p:cNvSpPr>
          <p:nvPr>
            <p:ph type="sldNum" sz="quarter" idx="5"/>
          </p:nvPr>
        </p:nvSpPr>
        <p:spPr/>
        <p:txBody>
          <a:bodyPr/>
          <a:lstStyle/>
          <a:p>
            <a:fld id="{DC0CE2F4-43C2-4044-BB8D-14869EF14120}" type="slidenum">
              <a:rPr lang="en-GB" smtClean="0"/>
              <a:t>8</a:t>
            </a:fld>
            <a:endParaRPr lang="en-GB"/>
          </a:p>
        </p:txBody>
      </p:sp>
    </p:spTree>
    <p:extLst>
      <p:ext uri="{BB962C8B-B14F-4D97-AF65-F5344CB8AC3E}">
        <p14:creationId xmlns:p14="http://schemas.microsoft.com/office/powerpoint/2010/main" val="3609927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And much of that plays out in our forecast for charity sector income.</a:t>
            </a:r>
          </a:p>
          <a:p>
            <a:endParaRPr lang="en-GB" dirty="0"/>
          </a:p>
          <a:p>
            <a:r>
              <a:rPr lang="en-GB" dirty="0"/>
              <a:t>We estimate that charity sector income was around £66.3bn last year – a recovery from the big drop seen during the pandemic. However, the slow recovery in the economy projected by the OBR suggests that income growth for charities is likely to be sluggish in the near term.</a:t>
            </a:r>
          </a:p>
          <a:p>
            <a:endParaRPr lang="en-GB" dirty="0"/>
          </a:p>
          <a:p>
            <a:r>
              <a:rPr lang="en-GB" dirty="0"/>
              <a:t>If the historical relationship between charity income and key economic data continues into the future then the latest OBR projections suggest that sector incomes are likely to rise to between £67bn and £68bn by 2024/25. This is an annual growth rate of around 1% per year, compared to an average growth rate of around 3% per year over the 10 years prior to the pandemic. The modelling then implies that income growth will pick up speed a little in 2026/27, but by the end of the forecast period sector income will be about £12 billion lower than it would have been had that pre-pandemic trend continued</a:t>
            </a:r>
          </a:p>
          <a:p>
            <a:endParaRPr lang="en-GB" dirty="0"/>
          </a:p>
          <a:p>
            <a:endParaRPr lang="en-GB" dirty="0"/>
          </a:p>
          <a:p>
            <a:endParaRPr lang="en-GB" dirty="0"/>
          </a:p>
          <a:p>
            <a:r>
              <a:rPr lang="en-GB" b="1" dirty="0"/>
              <a:t>Description of approach: We use historic data to establish the strength of the relationship between different sources of charity income and key economic drivers. We then combine these relationships with the projections for the UK economy from the OBR Economic and Fiscal Outlook to project charity income forwards. While we use data on historic income from NCVO’s Almanac, they differ due to adjustments for inflation</a:t>
            </a:r>
          </a:p>
        </p:txBody>
      </p:sp>
      <p:sp>
        <p:nvSpPr>
          <p:cNvPr id="4" name="Slide Number Placeholder 3"/>
          <p:cNvSpPr>
            <a:spLocks noGrp="1"/>
          </p:cNvSpPr>
          <p:nvPr>
            <p:ph type="sldNum" sz="quarter" idx="5"/>
          </p:nvPr>
        </p:nvSpPr>
        <p:spPr/>
        <p:txBody>
          <a:bodyPr/>
          <a:lstStyle/>
          <a:p>
            <a:fld id="{DC0CE2F4-43C2-4044-BB8D-14869EF14120}" type="slidenum">
              <a:rPr lang="en-GB" smtClean="0"/>
              <a:t>9</a:t>
            </a:fld>
            <a:endParaRPr lang="en-GB"/>
          </a:p>
        </p:txBody>
      </p:sp>
    </p:spTree>
    <p:extLst>
      <p:ext uri="{BB962C8B-B14F-4D97-AF65-F5344CB8AC3E}">
        <p14:creationId xmlns:p14="http://schemas.microsoft.com/office/powerpoint/2010/main" val="1796118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Moving on from the macro economic picture to look at the policy and spending decisions the Chancellor took at the Autumn Statement and what they might mean for the sector.</a:t>
            </a:r>
          </a:p>
          <a:p>
            <a:endParaRPr lang="en-GB"/>
          </a:p>
          <a:p>
            <a:r>
              <a:rPr lang="en-GB"/>
              <a:t>So the big headlines were:</a:t>
            </a:r>
          </a:p>
          <a:p>
            <a:pPr marL="171450" indent="-171450">
              <a:buFont typeface="Arial" panose="020B0604020202020204" pitchFamily="34" charset="0"/>
              <a:buChar char="•"/>
            </a:pPr>
            <a:r>
              <a:rPr lang="en-GB"/>
              <a:t>The decision to uprate benefits in line with the September inflation figure of 6.7% - which many anti poverty campaigners and foodbanks had been calling for- this will take place from April 2024 </a:t>
            </a:r>
          </a:p>
          <a:p>
            <a:pPr marL="171450" indent="-171450">
              <a:buFont typeface="Arial" panose="020B0604020202020204" pitchFamily="34" charset="0"/>
              <a:buChar char="•"/>
            </a:pPr>
            <a:r>
              <a:rPr lang="en-GB"/>
              <a:t>The decision to boost the value of housing benefits by relinking them to the price of rents – more specifically to match the 30</a:t>
            </a:r>
            <a:r>
              <a:rPr lang="en-GB" baseline="30000"/>
              <a:t>th</a:t>
            </a:r>
            <a:r>
              <a:rPr lang="en-GB"/>
              <a:t> percentile of rents in the local area – which many homelessness charities had been calling for</a:t>
            </a:r>
          </a:p>
          <a:p>
            <a:pPr marL="628650" lvl="1" indent="-171450">
              <a:buFont typeface="Arial" panose="020B0604020202020204" pitchFamily="34" charset="0"/>
              <a:buChar char="•"/>
            </a:pPr>
            <a:r>
              <a:rPr lang="en-GB"/>
              <a:t>however this is currently just a one off – meaning that after this year as rents rise housing benefit will not</a:t>
            </a:r>
          </a:p>
          <a:p>
            <a:endParaRPr lang="en-GB"/>
          </a:p>
          <a:p>
            <a:r>
              <a:rPr lang="en-GB"/>
              <a:t>Slightly more under the radar was a shake up of aspects of the welfare system – disability campaigners highlighted the impact of the proposed changes to Work Capability Assessments - which could lead to thousands of people who are unable to work due to long term conditions and/or disabilities losing a big chunk of their income – this has been presented by the government as a way of strengthening work incentives – but the OBR’s data shows that of the 340 thousand expected to be effected there would only be a net increase in employment of 10 thousand.</a:t>
            </a:r>
          </a:p>
          <a:p>
            <a:endParaRPr lang="en-GB"/>
          </a:p>
          <a:p>
            <a:r>
              <a:rPr lang="en-GB"/>
              <a:t>These changes were part of a wider suite of measures aimed at addressing the rising number of people who are economically inactive due to long-term sickness – which has grown considerably since the pandemic.</a:t>
            </a:r>
          </a:p>
          <a:p>
            <a:endParaRPr lang="en-GB"/>
          </a:p>
          <a:p>
            <a:r>
              <a:rPr lang="en-GB"/>
              <a:t>The Back to Work plan – included an expansion of NHS Talking Therapies services – many of these services are actually delivered by charities – mental health now the biggest cause of long term sickness – with referrals to NHS mental health services up by more than a quarter since the start of 2020. There was also more detail about the </a:t>
            </a:r>
            <a:r>
              <a:rPr lang="en-GB" err="1"/>
              <a:t>WorkWell</a:t>
            </a:r>
            <a:r>
              <a:rPr lang="en-GB"/>
              <a:t> programme, in particular the announcement of £64mn to fund 15 pilot schemes in local areas. The </a:t>
            </a:r>
            <a:r>
              <a:rPr lang="en-GB" err="1"/>
              <a:t>WorkWell</a:t>
            </a:r>
            <a:r>
              <a:rPr lang="en-GB"/>
              <a:t> programme is intended to integrate local employment and health support for disabled people and people with health conditions, to support them in finding employment.</a:t>
            </a:r>
          </a:p>
          <a:p>
            <a:endParaRPr lang="en-GB"/>
          </a:p>
          <a:p>
            <a:r>
              <a:rPr lang="en-GB"/>
              <a:t>The pilots will be locally-led by Integrated Care Boards and aim to develop whole-systems approaches – so opportunities for the charity sector to work closely with the NHS and other public services to develop a more joined up approach to health, disability and employment</a:t>
            </a:r>
          </a:p>
          <a:p>
            <a:endParaRPr lang="en-GB"/>
          </a:p>
        </p:txBody>
      </p:sp>
      <p:sp>
        <p:nvSpPr>
          <p:cNvPr id="4" name="Slide Number Placeholder 3"/>
          <p:cNvSpPr>
            <a:spLocks noGrp="1"/>
          </p:cNvSpPr>
          <p:nvPr>
            <p:ph type="sldNum" sz="quarter" idx="5"/>
          </p:nvPr>
        </p:nvSpPr>
        <p:spPr/>
        <p:txBody>
          <a:bodyPr/>
          <a:lstStyle/>
          <a:p>
            <a:fld id="{DC0CE2F4-43C2-4044-BB8D-14869EF14120}" type="slidenum">
              <a:rPr lang="en-GB" smtClean="0"/>
              <a:t>10</a:t>
            </a:fld>
            <a:endParaRPr lang="en-GB"/>
          </a:p>
        </p:txBody>
      </p:sp>
    </p:spTree>
    <p:extLst>
      <p:ext uri="{BB962C8B-B14F-4D97-AF65-F5344CB8AC3E}">
        <p14:creationId xmlns:p14="http://schemas.microsoft.com/office/powerpoint/2010/main" val="19111732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9.svg"/><Relationship Id="rId3" Type="http://schemas.microsoft.com/office/2007/relationships/hdphoto" Target="../media/hdphoto1.wdp"/><Relationship Id="rId7" Type="http://schemas.microsoft.com/office/2007/relationships/hdphoto" Target="../media/hdphoto3.wdp"/><Relationship Id="rId12"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4.png"/><Relationship Id="rId11" Type="http://schemas.openxmlformats.org/officeDocument/2006/relationships/image" Target="../media/image7.svg"/><Relationship Id="rId5" Type="http://schemas.microsoft.com/office/2007/relationships/hdphoto" Target="../media/hdphoto2.wdp"/><Relationship Id="rId10" Type="http://schemas.openxmlformats.org/officeDocument/2006/relationships/image" Target="../media/image6.png"/><Relationship Id="rId4" Type="http://schemas.openxmlformats.org/officeDocument/2006/relationships/image" Target="../media/image3.png"/><Relationship Id="rId9" Type="http://schemas.openxmlformats.org/officeDocument/2006/relationships/hyperlink" Target="http://2016.igem.org/Team:DTU-Denmark/wetlab"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46C7-4B7D-411C-B0C1-6D24CA38BF25}"/>
              </a:ext>
            </a:extLst>
          </p:cNvPr>
          <p:cNvSpPr>
            <a:spLocks noGrp="1"/>
          </p:cNvSpPr>
          <p:nvPr>
            <p:ph type="ctrTitle"/>
          </p:nvPr>
        </p:nvSpPr>
        <p:spPr>
          <a:xfrm>
            <a:off x="706354" y="3454445"/>
            <a:ext cx="5054600" cy="2387600"/>
          </a:xfrm>
        </p:spPr>
        <p:txBody>
          <a:bodyPr anchor="b">
            <a:normAutofit/>
          </a:bodyPr>
          <a:lstStyle>
            <a:lvl1pPr algn="l">
              <a:defRPr sz="3200"/>
            </a:lvl1pPr>
          </a:lstStyle>
          <a:p>
            <a:r>
              <a:rPr lang="en-US"/>
              <a:t>Click to edit Master title style</a:t>
            </a:r>
            <a:endParaRPr lang="en-GB"/>
          </a:p>
        </p:txBody>
      </p:sp>
      <p:sp>
        <p:nvSpPr>
          <p:cNvPr id="3" name="Subtitle 2">
            <a:extLst>
              <a:ext uri="{FF2B5EF4-FFF2-40B4-BE49-F238E27FC236}">
                <a16:creationId xmlns:a16="http://schemas.microsoft.com/office/drawing/2014/main" id="{92AE29FC-8846-4CE2-AD0E-6806D9963112}"/>
              </a:ext>
            </a:extLst>
          </p:cNvPr>
          <p:cNvSpPr>
            <a:spLocks noGrp="1"/>
          </p:cNvSpPr>
          <p:nvPr>
            <p:ph type="subTitle" idx="1"/>
          </p:nvPr>
        </p:nvSpPr>
        <p:spPr>
          <a:xfrm>
            <a:off x="694088" y="6037375"/>
            <a:ext cx="9144000" cy="423485"/>
          </a:xfrm>
        </p:spPr>
        <p:txBody>
          <a:bodyPr>
            <a:normAutofit/>
          </a:bodyPr>
          <a:lstStyle>
            <a:lvl1pPr marL="0" indent="0" algn="l">
              <a:buNone/>
              <a:defRPr sz="20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grpSp>
        <p:nvGrpSpPr>
          <p:cNvPr id="7" name="Group 6">
            <a:extLst>
              <a:ext uri="{FF2B5EF4-FFF2-40B4-BE49-F238E27FC236}">
                <a16:creationId xmlns:a16="http://schemas.microsoft.com/office/drawing/2014/main" id="{5299D003-C729-4D5E-A488-157616F32829}"/>
              </a:ext>
            </a:extLst>
          </p:cNvPr>
          <p:cNvGrpSpPr/>
          <p:nvPr userDrawn="1"/>
        </p:nvGrpSpPr>
        <p:grpSpPr>
          <a:xfrm rot="556244">
            <a:off x="6940136" y="-1238057"/>
            <a:ext cx="7575141" cy="7575141"/>
            <a:chOff x="5768975" y="-4036695"/>
            <a:chExt cx="9628505" cy="9628505"/>
          </a:xfrm>
        </p:grpSpPr>
        <p:sp>
          <p:nvSpPr>
            <p:cNvPr id="8" name="Oval 7">
              <a:extLst>
                <a:ext uri="{FF2B5EF4-FFF2-40B4-BE49-F238E27FC236}">
                  <a16:creationId xmlns:a16="http://schemas.microsoft.com/office/drawing/2014/main" id="{7FFBDEB9-247F-4E6C-B91E-3D1CEDCDB4C3}"/>
                </a:ext>
              </a:extLst>
            </p:cNvPr>
            <p:cNvSpPr/>
            <p:nvPr/>
          </p:nvSpPr>
          <p:spPr>
            <a:xfrm rot="5596062" flipH="1" flipV="1">
              <a:off x="5768975" y="-4036695"/>
              <a:ext cx="9628505" cy="9628505"/>
            </a:xfrm>
            <a:prstGeom prst="ellipse">
              <a:avLst/>
            </a:prstGeom>
            <a:solidFill>
              <a:schemeClr val="bg1"/>
            </a:solidFill>
            <a:ln w="95250">
              <a:gradFill>
                <a:gsLst>
                  <a:gs pos="66000">
                    <a:schemeClr val="bg1"/>
                  </a:gs>
                  <a:gs pos="28000">
                    <a:schemeClr val="bg1"/>
                  </a:gs>
                  <a:gs pos="77000">
                    <a:srgbClr val="ADD9E5"/>
                  </a:gs>
                  <a:gs pos="0">
                    <a:srgbClr val="1F497D"/>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100">
                  <a:effectLst/>
                  <a:ea typeface="Calibri" panose="020F0502020204030204" pitchFamily="34" charset="0"/>
                  <a:cs typeface="Times New Roman" panose="02020603050405020304" pitchFamily="18" charset="0"/>
                </a:rPr>
                <a:t> </a:t>
              </a:r>
            </a:p>
          </p:txBody>
        </p:sp>
        <p:grpSp>
          <p:nvGrpSpPr>
            <p:cNvPr id="9" name="Group 8">
              <a:extLst>
                <a:ext uri="{FF2B5EF4-FFF2-40B4-BE49-F238E27FC236}">
                  <a16:creationId xmlns:a16="http://schemas.microsoft.com/office/drawing/2014/main" id="{61891976-94A9-4409-9479-E83586F3271C}"/>
                </a:ext>
              </a:extLst>
            </p:cNvPr>
            <p:cNvGrpSpPr/>
            <p:nvPr/>
          </p:nvGrpSpPr>
          <p:grpSpPr>
            <a:xfrm>
              <a:off x="6396355" y="-3463291"/>
              <a:ext cx="8250507" cy="8134351"/>
              <a:chOff x="6396355" y="-3463291"/>
              <a:chExt cx="8250507" cy="8134351"/>
            </a:xfrm>
          </p:grpSpPr>
          <p:sp>
            <p:nvSpPr>
              <p:cNvPr id="10" name="Oval 9">
                <a:extLst>
                  <a:ext uri="{FF2B5EF4-FFF2-40B4-BE49-F238E27FC236}">
                    <a16:creationId xmlns:a16="http://schemas.microsoft.com/office/drawing/2014/main" id="{3A05C7A3-1C8F-4F78-9FB0-5A7ABA7AB651}"/>
                  </a:ext>
                </a:extLst>
              </p:cNvPr>
              <p:cNvSpPr/>
              <p:nvPr/>
            </p:nvSpPr>
            <p:spPr>
              <a:xfrm>
                <a:off x="6649672" y="-3463291"/>
                <a:ext cx="7997190" cy="7997192"/>
              </a:xfrm>
              <a:prstGeom prst="ellipse">
                <a:avLst/>
              </a:prstGeom>
              <a:gradFill flip="none" rotWithShape="1">
                <a:gsLst>
                  <a:gs pos="50000">
                    <a:srgbClr val="1F497D"/>
                  </a:gs>
                  <a:gs pos="0">
                    <a:schemeClr val="bg1">
                      <a:lumMod val="85000"/>
                    </a:schemeClr>
                  </a:gs>
                  <a:gs pos="0">
                    <a:srgbClr val="1F497D"/>
                  </a:gs>
                  <a:gs pos="100000">
                    <a:srgbClr val="0E2138"/>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Oval 105">
                <a:extLst>
                  <a:ext uri="{FF2B5EF4-FFF2-40B4-BE49-F238E27FC236}">
                    <a16:creationId xmlns:a16="http://schemas.microsoft.com/office/drawing/2014/main" id="{85688778-182C-4A8A-880C-DA543AE63B3D}"/>
                  </a:ext>
                </a:extLst>
              </p:cNvPr>
              <p:cNvSpPr>
                <a:spLocks noChangeArrowheads="1"/>
              </p:cNvSpPr>
              <p:nvPr/>
            </p:nvSpPr>
            <p:spPr bwMode="auto">
              <a:xfrm>
                <a:off x="7484426" y="-2563496"/>
                <a:ext cx="6197602" cy="6197600"/>
              </a:xfrm>
              <a:prstGeom prst="ellipse">
                <a:avLst/>
              </a:prstGeom>
              <a:solidFill>
                <a:srgbClr val="FFFFFF"/>
              </a:solidFill>
              <a:ln w="12700">
                <a:solidFill>
                  <a:srgbClr val="FFFFFF"/>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Partial Circle 11">
                <a:extLst>
                  <a:ext uri="{FF2B5EF4-FFF2-40B4-BE49-F238E27FC236}">
                    <a16:creationId xmlns:a16="http://schemas.microsoft.com/office/drawing/2014/main" id="{641B005A-3492-4C31-8EAD-7FE77D7C3490}"/>
                  </a:ext>
                </a:extLst>
              </p:cNvPr>
              <p:cNvSpPr/>
              <p:nvPr/>
            </p:nvSpPr>
            <p:spPr>
              <a:xfrm>
                <a:off x="6396355" y="-3349625"/>
                <a:ext cx="8242300" cy="8020685"/>
              </a:xfrm>
              <a:prstGeom prst="pie">
                <a:avLst>
                  <a:gd name="adj1" fmla="val 5360897"/>
                  <a:gd name="adj2" fmla="val 11260546"/>
                </a:avLst>
              </a:prstGeom>
              <a:gradFill>
                <a:gsLst>
                  <a:gs pos="40000">
                    <a:srgbClr val="8CCADB"/>
                  </a:gs>
                  <a:gs pos="20000">
                    <a:srgbClr val="BAD8E1"/>
                  </a:gs>
                  <a:gs pos="0">
                    <a:schemeClr val="bg2"/>
                  </a:gs>
                  <a:gs pos="76000">
                    <a:srgbClr val="6BBBD0"/>
                  </a:gs>
                  <a:gs pos="100000">
                    <a:srgbClr val="4BACC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Oval 12">
                <a:extLst>
                  <a:ext uri="{FF2B5EF4-FFF2-40B4-BE49-F238E27FC236}">
                    <a16:creationId xmlns:a16="http://schemas.microsoft.com/office/drawing/2014/main" id="{95B56296-7F00-444F-8203-54AA141AD272}"/>
                  </a:ext>
                </a:extLst>
              </p:cNvPr>
              <p:cNvSpPr/>
              <p:nvPr/>
            </p:nvSpPr>
            <p:spPr>
              <a:xfrm rot="5400000" flipV="1">
                <a:off x="7342505" y="-2723515"/>
                <a:ext cx="6517640" cy="6517640"/>
              </a:xfrm>
              <a:prstGeom prst="ellipse">
                <a:avLst/>
              </a:prstGeom>
              <a:noFill/>
              <a:ln w="361950">
                <a:gradFill>
                  <a:gsLst>
                    <a:gs pos="77000">
                      <a:srgbClr val="DCDE9A"/>
                    </a:gs>
                    <a:gs pos="39000">
                      <a:srgbClr val="DDDF9E"/>
                    </a:gs>
                    <a:gs pos="0">
                      <a:schemeClr val="bg1"/>
                    </a:gs>
                    <a:gs pos="100000">
                      <a:srgbClr val="BDC03E"/>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4800">
                    <a:solidFill>
                      <a:srgbClr val="BDC03E"/>
                    </a:solidFill>
                    <a:effectLst/>
                    <a:latin typeface="Montserrat Medium"/>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grpSp>
      </p:grpSp>
      <p:pic>
        <p:nvPicPr>
          <p:cNvPr id="16" name="Picture 15" descr="Icon&#10;&#10;Description automatically generated">
            <a:extLst>
              <a:ext uri="{FF2B5EF4-FFF2-40B4-BE49-F238E27FC236}">
                <a16:creationId xmlns:a16="http://schemas.microsoft.com/office/drawing/2014/main" id="{D2833134-24E6-4603-BC20-F2B134E632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8744" y="439213"/>
            <a:ext cx="2248281" cy="685600"/>
          </a:xfrm>
          <a:prstGeom prst="rect">
            <a:avLst/>
          </a:prstGeom>
        </p:spPr>
      </p:pic>
    </p:spTree>
    <p:extLst>
      <p:ext uri="{BB962C8B-B14F-4D97-AF65-F5344CB8AC3E}">
        <p14:creationId xmlns:p14="http://schemas.microsoft.com/office/powerpoint/2010/main" val="792959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bout Slide">
    <p:spTree>
      <p:nvGrpSpPr>
        <p:cNvPr id="1" name=""/>
        <p:cNvGrpSpPr/>
        <p:nvPr/>
      </p:nvGrpSpPr>
      <p:grpSpPr>
        <a:xfrm>
          <a:off x="0" y="0"/>
          <a:ext cx="0" cy="0"/>
          <a:chOff x="0" y="0"/>
          <a:chExt cx="0" cy="0"/>
        </a:xfrm>
      </p:grpSpPr>
      <p:sp>
        <p:nvSpPr>
          <p:cNvPr id="7" name="Partial Circle 6">
            <a:extLst>
              <a:ext uri="{FF2B5EF4-FFF2-40B4-BE49-F238E27FC236}">
                <a16:creationId xmlns:a16="http://schemas.microsoft.com/office/drawing/2014/main" id="{FAA73263-33B5-4F30-999A-0C9FD2F475B2}"/>
              </a:ext>
            </a:extLst>
          </p:cNvPr>
          <p:cNvSpPr/>
          <p:nvPr userDrawn="1"/>
        </p:nvSpPr>
        <p:spPr>
          <a:xfrm flipH="1" flipV="1">
            <a:off x="2810360" y="991705"/>
            <a:ext cx="5842000" cy="5683885"/>
          </a:xfrm>
          <a:prstGeom prst="pie">
            <a:avLst>
              <a:gd name="adj1" fmla="val 4071332"/>
              <a:gd name="adj2" fmla="val 8514399"/>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Partial Circle 7">
            <a:extLst>
              <a:ext uri="{FF2B5EF4-FFF2-40B4-BE49-F238E27FC236}">
                <a16:creationId xmlns:a16="http://schemas.microsoft.com/office/drawing/2014/main" id="{6DD4120E-B686-4644-909A-5FF933687B08}"/>
              </a:ext>
            </a:extLst>
          </p:cNvPr>
          <p:cNvSpPr/>
          <p:nvPr userDrawn="1"/>
        </p:nvSpPr>
        <p:spPr>
          <a:xfrm flipV="1">
            <a:off x="3833980" y="1189825"/>
            <a:ext cx="3949700" cy="3843655"/>
          </a:xfrm>
          <a:prstGeom prst="pie">
            <a:avLst>
              <a:gd name="adj1" fmla="val 5360897"/>
              <a:gd name="adj2" fmla="val 11260546"/>
            </a:avLst>
          </a:prstGeom>
          <a:gradFill>
            <a:gsLst>
              <a:gs pos="0">
                <a:srgbClr val="286A7C"/>
              </a:gs>
              <a:gs pos="100000">
                <a:srgbClr val="4BACC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Partial Circle 8">
            <a:extLst>
              <a:ext uri="{FF2B5EF4-FFF2-40B4-BE49-F238E27FC236}">
                <a16:creationId xmlns:a16="http://schemas.microsoft.com/office/drawing/2014/main" id="{9E12E222-595D-465F-82B1-979ADA842717}"/>
              </a:ext>
            </a:extLst>
          </p:cNvPr>
          <p:cNvSpPr/>
          <p:nvPr userDrawn="1"/>
        </p:nvSpPr>
        <p:spPr>
          <a:xfrm flipH="1">
            <a:off x="3640940" y="936460"/>
            <a:ext cx="4649470" cy="4523740"/>
          </a:xfrm>
          <a:prstGeom prst="pie">
            <a:avLst>
              <a:gd name="adj1" fmla="val 4071332"/>
              <a:gd name="adj2" fmla="val 8514399"/>
            </a:avLst>
          </a:prstGeom>
          <a:gradFill flip="none" rotWithShape="1">
            <a:gsLst>
              <a:gs pos="53000">
                <a:srgbClr val="1F497D"/>
              </a:gs>
              <a:gs pos="85000">
                <a:srgbClr val="0E2138"/>
              </a:gs>
              <a:gs pos="21000">
                <a:srgbClr val="1F497D"/>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0" name="Oval 9">
            <a:extLst>
              <a:ext uri="{FF2B5EF4-FFF2-40B4-BE49-F238E27FC236}">
                <a16:creationId xmlns:a16="http://schemas.microsoft.com/office/drawing/2014/main" id="{416B6DB7-EC94-4162-81A3-53B68E51921E}"/>
              </a:ext>
            </a:extLst>
          </p:cNvPr>
          <p:cNvSpPr/>
          <p:nvPr userDrawn="1"/>
        </p:nvSpPr>
        <p:spPr>
          <a:xfrm>
            <a:off x="4081966" y="1397800"/>
            <a:ext cx="3818255" cy="3818255"/>
          </a:xfrm>
          <a:prstGeom prst="ellipse">
            <a:avLst/>
          </a:prstGeom>
          <a:solidFill>
            <a:schemeClr val="bg1"/>
          </a:solidFill>
          <a:ln w="107950">
            <a:gradFill>
              <a:gsLst>
                <a:gs pos="77000">
                  <a:srgbClr val="DCDE9A"/>
                </a:gs>
                <a:gs pos="39000">
                  <a:srgbClr val="DDDF9E"/>
                </a:gs>
                <a:gs pos="0">
                  <a:schemeClr val="bg1"/>
                </a:gs>
                <a:gs pos="100000">
                  <a:srgbClr val="BDC03E"/>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pPr>
            <a:r>
              <a:rPr lang="en-GB" sz="1200">
                <a:solidFill>
                  <a:schemeClr val="tx1"/>
                </a:solidFill>
                <a:effectLst/>
                <a:ea typeface="Calibri" panose="020F0502020204030204" pitchFamily="34" charset="0"/>
                <a:cs typeface="Times New Roman" panose="02020603050405020304" pitchFamily="18" charset="0"/>
              </a:rPr>
              <a:t>Pro Bono Economics </a:t>
            </a:r>
            <a:r>
              <a:rPr lang="en-GB" sz="1200">
                <a:solidFill>
                  <a:schemeClr val="tx1"/>
                </a:solidFill>
              </a:rPr>
              <a:t>uses economics to empower the social sector and to increase wellbeing across the UK.</a:t>
            </a:r>
          </a:p>
          <a:p>
            <a:pPr algn="ctr">
              <a:lnSpc>
                <a:spcPct val="114000"/>
              </a:lnSpc>
            </a:pPr>
            <a:endParaRPr lang="en-GB" sz="1200">
              <a:solidFill>
                <a:schemeClr val="tx1"/>
              </a:solidFill>
            </a:endParaRPr>
          </a:p>
          <a:p>
            <a:pPr algn="ctr">
              <a:lnSpc>
                <a:spcPct val="114000"/>
              </a:lnSpc>
            </a:pPr>
            <a:r>
              <a:rPr lang="en-GB" sz="1200">
                <a:solidFill>
                  <a:schemeClr val="tx1"/>
                </a:solidFill>
              </a:rPr>
              <a:t>We combine project work for individual charities and social enterprises with policy research that can drive systemic change.</a:t>
            </a:r>
          </a:p>
          <a:p>
            <a:pPr algn="ctr">
              <a:lnSpc>
                <a:spcPct val="115000"/>
              </a:lnSpc>
              <a:spcAft>
                <a:spcPts val="800"/>
              </a:spcAft>
            </a:pPr>
            <a:r>
              <a:rPr lang="en-GB" sz="1200">
                <a:solidFill>
                  <a:schemeClr val="tx1"/>
                </a:solidFill>
                <a:effectLst/>
                <a:ea typeface="Calibri" panose="020F0502020204030204" pitchFamily="34" charset="0"/>
                <a:cs typeface="Times New Roman" panose="02020603050405020304" pitchFamily="18" charset="0"/>
              </a:rPr>
              <a:t>We have helped over 500 charities and worked with over 400 volunteers since our inception in 2009.</a:t>
            </a:r>
          </a:p>
        </p:txBody>
      </p:sp>
    </p:spTree>
    <p:extLst>
      <p:ext uri="{BB962C8B-B14F-4D97-AF65-F5344CB8AC3E}">
        <p14:creationId xmlns:p14="http://schemas.microsoft.com/office/powerpoint/2010/main" val="4018384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949A5-C3E8-4DA5-A17A-1EF38880E690}"/>
              </a:ext>
            </a:extLst>
          </p:cNvPr>
          <p:cNvSpPr>
            <a:spLocks noGrp="1"/>
          </p:cNvSpPr>
          <p:nvPr>
            <p:ph type="title"/>
          </p:nvPr>
        </p:nvSpPr>
        <p:spPr>
          <a:xfrm>
            <a:off x="338137" y="250130"/>
            <a:ext cx="10515600" cy="900059"/>
          </a:xfrm>
        </p:spPr>
        <p:txBody>
          <a:bodyPr>
            <a:normAutofit/>
          </a:bodyPr>
          <a:lstStyle>
            <a:lvl1pPr>
              <a:defRPr sz="3600">
                <a:solidFill>
                  <a:schemeClr val="accent1"/>
                </a:solidFill>
              </a:defRPr>
            </a:lvl1pPr>
          </a:lstStyle>
          <a:p>
            <a:r>
              <a:rPr lang="en-US"/>
              <a:t>Click to edit Master title style</a:t>
            </a:r>
            <a:endParaRPr lang="en-GB"/>
          </a:p>
        </p:txBody>
      </p:sp>
      <p:sp>
        <p:nvSpPr>
          <p:cNvPr id="9" name="Partial Circle 8">
            <a:extLst>
              <a:ext uri="{FF2B5EF4-FFF2-40B4-BE49-F238E27FC236}">
                <a16:creationId xmlns:a16="http://schemas.microsoft.com/office/drawing/2014/main" id="{AD061814-FD48-4416-83EE-85A2A1B538EE}"/>
              </a:ext>
            </a:extLst>
          </p:cNvPr>
          <p:cNvSpPr/>
          <p:nvPr userDrawn="1"/>
        </p:nvSpPr>
        <p:spPr>
          <a:xfrm>
            <a:off x="11596303" y="6285640"/>
            <a:ext cx="476250" cy="476250"/>
          </a:xfrm>
          <a:prstGeom prst="pie">
            <a:avLst>
              <a:gd name="adj1" fmla="val 1477907"/>
              <a:gd name="adj2" fmla="val 7993767"/>
            </a:avLst>
          </a:prstGeom>
          <a:gradFill>
            <a:gsLst>
              <a:gs pos="0">
                <a:srgbClr val="1F497D"/>
              </a:gs>
              <a:gs pos="87000">
                <a:srgbClr val="0E213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0" name="Partial Circle 9">
            <a:extLst>
              <a:ext uri="{FF2B5EF4-FFF2-40B4-BE49-F238E27FC236}">
                <a16:creationId xmlns:a16="http://schemas.microsoft.com/office/drawing/2014/main" id="{7A1B12A2-ED1A-4850-BB57-E56F6F4F2834}"/>
              </a:ext>
            </a:extLst>
          </p:cNvPr>
          <p:cNvSpPr/>
          <p:nvPr userDrawn="1"/>
        </p:nvSpPr>
        <p:spPr>
          <a:xfrm rot="7596574">
            <a:off x="11581063" y="6239285"/>
            <a:ext cx="502285" cy="502285"/>
          </a:xfrm>
          <a:prstGeom prst="pie">
            <a:avLst>
              <a:gd name="adj1" fmla="val 4746040"/>
              <a:gd name="adj2" fmla="val 7993767"/>
            </a:avLst>
          </a:prstGeom>
          <a:gradFill>
            <a:gsLst>
              <a:gs pos="0">
                <a:srgbClr val="0E2138"/>
              </a:gs>
              <a:gs pos="87000">
                <a:srgbClr val="1F497D"/>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Partial Circle 10">
            <a:extLst>
              <a:ext uri="{FF2B5EF4-FFF2-40B4-BE49-F238E27FC236}">
                <a16:creationId xmlns:a16="http://schemas.microsoft.com/office/drawing/2014/main" id="{361A3AF2-E2FB-490A-A31C-7BA8E34BD401}"/>
              </a:ext>
            </a:extLst>
          </p:cNvPr>
          <p:cNvSpPr/>
          <p:nvPr userDrawn="1"/>
        </p:nvSpPr>
        <p:spPr>
          <a:xfrm rot="13505648">
            <a:off x="11598208" y="6256430"/>
            <a:ext cx="476250" cy="476250"/>
          </a:xfrm>
          <a:prstGeom prst="pie">
            <a:avLst>
              <a:gd name="adj1" fmla="val 1477907"/>
              <a:gd name="adj2" fmla="val 7993767"/>
            </a:avLst>
          </a:prstGeom>
          <a:gradFill>
            <a:gsLst>
              <a:gs pos="0">
                <a:schemeClr val="bg1">
                  <a:lumMod val="85000"/>
                </a:schemeClr>
              </a:gs>
              <a:gs pos="87000">
                <a:schemeClr val="tx1">
                  <a:lumMod val="50000"/>
                  <a:lumOff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1">
            <a:extLst>
              <a:ext uri="{FF2B5EF4-FFF2-40B4-BE49-F238E27FC236}">
                <a16:creationId xmlns:a16="http://schemas.microsoft.com/office/drawing/2014/main" id="{EB2ECD78-6A43-4224-9A9D-0ACCDDECE894}"/>
              </a:ext>
            </a:extLst>
          </p:cNvPr>
          <p:cNvSpPr/>
          <p:nvPr userDrawn="1"/>
        </p:nvSpPr>
        <p:spPr>
          <a:xfrm rot="3242631">
            <a:off x="11618528" y="6298975"/>
            <a:ext cx="415925" cy="415925"/>
          </a:xfrm>
          <a:prstGeom prst="ellipse">
            <a:avLst/>
          </a:prstGeom>
          <a:solidFill>
            <a:schemeClr val="bg1"/>
          </a:solidFill>
          <a:ln w="22225">
            <a:gradFill>
              <a:gsLst>
                <a:gs pos="0">
                  <a:srgbClr val="BDC03E"/>
                </a:gs>
                <a:gs pos="57500">
                  <a:srgbClr val="D7D987"/>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5" name="Slide Number Placeholder 9">
            <a:extLst>
              <a:ext uri="{FF2B5EF4-FFF2-40B4-BE49-F238E27FC236}">
                <a16:creationId xmlns:a16="http://schemas.microsoft.com/office/drawing/2014/main" id="{F4E751D7-5F3E-40E7-BEFB-F080E4A1B1FE}"/>
              </a:ext>
            </a:extLst>
          </p:cNvPr>
          <p:cNvSpPr txBox="1">
            <a:spLocks/>
          </p:cNvSpPr>
          <p:nvPr userDrawn="1"/>
        </p:nvSpPr>
        <p:spPr>
          <a:xfrm>
            <a:off x="11596303" y="6332813"/>
            <a:ext cx="47625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394815CB-A13A-43DD-9D3C-52A0B146A83E}" type="slidenum">
              <a:rPr lang="en-GB" smtClean="0">
                <a:solidFill>
                  <a:schemeClr val="tx1"/>
                </a:solidFill>
              </a:rPr>
              <a:pPr algn="ctr"/>
              <a:t>‹#›</a:t>
            </a:fld>
            <a:endParaRPr lang="en-GB">
              <a:solidFill>
                <a:schemeClr val="tx1"/>
              </a:solidFill>
            </a:endParaRPr>
          </a:p>
        </p:txBody>
      </p:sp>
      <p:sp>
        <p:nvSpPr>
          <p:cNvPr id="3" name="Content Placeholder 2">
            <a:extLst>
              <a:ext uri="{FF2B5EF4-FFF2-40B4-BE49-F238E27FC236}">
                <a16:creationId xmlns:a16="http://schemas.microsoft.com/office/drawing/2014/main" id="{E4533A96-D5A6-46F5-A3FE-7BBEB2ACE5FE}"/>
              </a:ext>
            </a:extLst>
          </p:cNvPr>
          <p:cNvSpPr>
            <a:spLocks noGrp="1"/>
          </p:cNvSpPr>
          <p:nvPr>
            <p:ph idx="1"/>
          </p:nvPr>
        </p:nvSpPr>
        <p:spPr>
          <a:xfrm>
            <a:off x="444075" y="1219941"/>
            <a:ext cx="11303846" cy="4351338"/>
          </a:xfrm>
        </p:spPr>
        <p:txBody>
          <a:bodyPr>
            <a:normAutofit/>
          </a:bodyPr>
          <a:lstStyle>
            <a:lvl1pPr marL="0" indent="0">
              <a:buNone/>
              <a:defRPr sz="1400"/>
            </a:lvl1pPr>
          </a:lstStyle>
          <a:p>
            <a:pPr lvl="0"/>
            <a:r>
              <a:rPr lang="en-US"/>
              <a:t>Click to edit Master text styles</a:t>
            </a:r>
          </a:p>
        </p:txBody>
      </p:sp>
    </p:spTree>
    <p:extLst>
      <p:ext uri="{BB962C8B-B14F-4D97-AF65-F5344CB8AC3E}">
        <p14:creationId xmlns:p14="http://schemas.microsoft.com/office/powerpoint/2010/main" val="130917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767BE-EF49-41A3-A5E4-2FC091D001D3}"/>
              </a:ext>
            </a:extLst>
          </p:cNvPr>
          <p:cNvSpPr>
            <a:spLocks noGrp="1"/>
          </p:cNvSpPr>
          <p:nvPr>
            <p:ph type="title"/>
          </p:nvPr>
        </p:nvSpPr>
        <p:spPr>
          <a:xfrm>
            <a:off x="338137" y="346073"/>
            <a:ext cx="10515600" cy="666749"/>
          </a:xfrm>
        </p:spPr>
        <p:txBody>
          <a:bodyPr>
            <a:normAutofit/>
          </a:bodyPr>
          <a:lstStyle>
            <a:lvl1pPr>
              <a:defRPr sz="3200">
                <a:solidFill>
                  <a:schemeClr val="accent1"/>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F81BAEE-2372-4BC5-A85A-B6CCEC486053}"/>
              </a:ext>
            </a:extLst>
          </p:cNvPr>
          <p:cNvSpPr>
            <a:spLocks noGrp="1"/>
          </p:cNvSpPr>
          <p:nvPr>
            <p:ph sz="half" idx="1"/>
          </p:nvPr>
        </p:nvSpPr>
        <p:spPr>
          <a:xfrm>
            <a:off x="448967" y="1219941"/>
            <a:ext cx="5480729" cy="4351338"/>
          </a:xfrm>
        </p:spPr>
        <p:txBody>
          <a:bodyPr>
            <a:normAutofit/>
          </a:bodyPr>
          <a:lstStyle>
            <a:lvl1pPr marL="0" indent="0">
              <a:buNone/>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Partial Circle 8">
            <a:extLst>
              <a:ext uri="{FF2B5EF4-FFF2-40B4-BE49-F238E27FC236}">
                <a16:creationId xmlns:a16="http://schemas.microsoft.com/office/drawing/2014/main" id="{AF52650C-F018-4734-B7E8-4E256C93EBB2}"/>
              </a:ext>
            </a:extLst>
          </p:cNvPr>
          <p:cNvSpPr/>
          <p:nvPr userDrawn="1"/>
        </p:nvSpPr>
        <p:spPr>
          <a:xfrm>
            <a:off x="11596303" y="6285640"/>
            <a:ext cx="476250" cy="476250"/>
          </a:xfrm>
          <a:prstGeom prst="pie">
            <a:avLst>
              <a:gd name="adj1" fmla="val 1477907"/>
              <a:gd name="adj2" fmla="val 7993767"/>
            </a:avLst>
          </a:prstGeom>
          <a:gradFill>
            <a:gsLst>
              <a:gs pos="0">
                <a:srgbClr val="1F497D"/>
              </a:gs>
              <a:gs pos="87000">
                <a:srgbClr val="0E213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0" name="Partial Circle 9">
            <a:extLst>
              <a:ext uri="{FF2B5EF4-FFF2-40B4-BE49-F238E27FC236}">
                <a16:creationId xmlns:a16="http://schemas.microsoft.com/office/drawing/2014/main" id="{2FED112D-47C9-4654-9990-5608219F6080}"/>
              </a:ext>
            </a:extLst>
          </p:cNvPr>
          <p:cNvSpPr/>
          <p:nvPr userDrawn="1"/>
        </p:nvSpPr>
        <p:spPr>
          <a:xfrm rot="7596574">
            <a:off x="11581063" y="6239285"/>
            <a:ext cx="502285" cy="502285"/>
          </a:xfrm>
          <a:prstGeom prst="pie">
            <a:avLst>
              <a:gd name="adj1" fmla="val 4746040"/>
              <a:gd name="adj2" fmla="val 7993767"/>
            </a:avLst>
          </a:prstGeom>
          <a:gradFill>
            <a:gsLst>
              <a:gs pos="0">
                <a:srgbClr val="0E2138"/>
              </a:gs>
              <a:gs pos="87000">
                <a:srgbClr val="1F497D"/>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Partial Circle 10">
            <a:extLst>
              <a:ext uri="{FF2B5EF4-FFF2-40B4-BE49-F238E27FC236}">
                <a16:creationId xmlns:a16="http://schemas.microsoft.com/office/drawing/2014/main" id="{756E2086-C836-42C7-AAA4-2F6AFB6FC648}"/>
              </a:ext>
            </a:extLst>
          </p:cNvPr>
          <p:cNvSpPr/>
          <p:nvPr userDrawn="1"/>
        </p:nvSpPr>
        <p:spPr>
          <a:xfrm rot="13505648">
            <a:off x="11598208" y="6256430"/>
            <a:ext cx="476250" cy="476250"/>
          </a:xfrm>
          <a:prstGeom prst="pie">
            <a:avLst>
              <a:gd name="adj1" fmla="val 1477907"/>
              <a:gd name="adj2" fmla="val 7993767"/>
            </a:avLst>
          </a:prstGeom>
          <a:gradFill>
            <a:gsLst>
              <a:gs pos="0">
                <a:schemeClr val="bg1">
                  <a:lumMod val="85000"/>
                </a:schemeClr>
              </a:gs>
              <a:gs pos="87000">
                <a:schemeClr val="tx1">
                  <a:lumMod val="50000"/>
                  <a:lumOff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1">
            <a:extLst>
              <a:ext uri="{FF2B5EF4-FFF2-40B4-BE49-F238E27FC236}">
                <a16:creationId xmlns:a16="http://schemas.microsoft.com/office/drawing/2014/main" id="{1E566903-C16E-4561-BEE8-F55E9527F008}"/>
              </a:ext>
            </a:extLst>
          </p:cNvPr>
          <p:cNvSpPr/>
          <p:nvPr userDrawn="1"/>
        </p:nvSpPr>
        <p:spPr>
          <a:xfrm rot="3242631">
            <a:off x="11618528" y="6298975"/>
            <a:ext cx="415925" cy="415925"/>
          </a:xfrm>
          <a:prstGeom prst="ellipse">
            <a:avLst/>
          </a:prstGeom>
          <a:solidFill>
            <a:schemeClr val="bg1"/>
          </a:solidFill>
          <a:ln w="22225">
            <a:gradFill>
              <a:gsLst>
                <a:gs pos="0">
                  <a:srgbClr val="BDC03E"/>
                </a:gs>
                <a:gs pos="57500">
                  <a:srgbClr val="D7D987"/>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 name="Slide Number Placeholder 6">
            <a:extLst>
              <a:ext uri="{FF2B5EF4-FFF2-40B4-BE49-F238E27FC236}">
                <a16:creationId xmlns:a16="http://schemas.microsoft.com/office/drawing/2014/main" id="{49754518-EC4C-4441-8AD4-D1C1E9C59FCD}"/>
              </a:ext>
            </a:extLst>
          </p:cNvPr>
          <p:cNvSpPr>
            <a:spLocks noGrp="1"/>
          </p:cNvSpPr>
          <p:nvPr>
            <p:ph type="sldNum" sz="quarter" idx="12"/>
          </p:nvPr>
        </p:nvSpPr>
        <p:spPr>
          <a:xfrm>
            <a:off x="11596302" y="6324374"/>
            <a:ext cx="453495" cy="365125"/>
          </a:xfrm>
        </p:spPr>
        <p:txBody>
          <a:bodyPr/>
          <a:lstStyle>
            <a:lvl1pPr algn="ctr">
              <a:defRPr>
                <a:solidFill>
                  <a:sysClr val="windowText" lastClr="000000"/>
                </a:solidFill>
              </a:defRPr>
            </a:lvl1pPr>
          </a:lstStyle>
          <a:p>
            <a:fld id="{394815CB-A13A-43DD-9D3C-52A0B146A83E}" type="slidenum">
              <a:rPr lang="en-GB" smtClean="0"/>
              <a:pPr/>
              <a:t>‹#›</a:t>
            </a:fld>
            <a:endParaRPr lang="en-GB"/>
          </a:p>
        </p:txBody>
      </p:sp>
      <p:sp>
        <p:nvSpPr>
          <p:cNvPr id="18" name="Content Placeholder 2">
            <a:extLst>
              <a:ext uri="{FF2B5EF4-FFF2-40B4-BE49-F238E27FC236}">
                <a16:creationId xmlns:a16="http://schemas.microsoft.com/office/drawing/2014/main" id="{70D0A264-5504-4ADC-8330-6DF284028AFA}"/>
              </a:ext>
            </a:extLst>
          </p:cNvPr>
          <p:cNvSpPr>
            <a:spLocks noGrp="1"/>
          </p:cNvSpPr>
          <p:nvPr>
            <p:ph sz="half" idx="13"/>
          </p:nvPr>
        </p:nvSpPr>
        <p:spPr>
          <a:xfrm>
            <a:off x="6261100" y="1219941"/>
            <a:ext cx="5480729" cy="4351338"/>
          </a:xfrm>
        </p:spPr>
        <p:txBody>
          <a:bodyPr>
            <a:normAutofit/>
          </a:bodyPr>
          <a:lstStyle>
            <a:lvl1pPr marL="0" indent="0">
              <a:buNone/>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12728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4CE3B-1A86-4F4C-974C-E9B2BDFAC2EE}"/>
              </a:ext>
            </a:extLst>
          </p:cNvPr>
          <p:cNvSpPr>
            <a:spLocks noGrp="1"/>
          </p:cNvSpPr>
          <p:nvPr>
            <p:ph type="title"/>
          </p:nvPr>
        </p:nvSpPr>
        <p:spPr>
          <a:xfrm>
            <a:off x="652147" y="2500355"/>
            <a:ext cx="10515600" cy="2852737"/>
          </a:xfrm>
        </p:spPr>
        <p:txBody>
          <a:bodyPr anchor="b">
            <a:normAutofit/>
          </a:bodyPr>
          <a:lstStyle>
            <a:lvl1pPr>
              <a:defRPr sz="4000">
                <a:solidFill>
                  <a:schemeClr val="accent1"/>
                </a:solidFill>
              </a:defRPr>
            </a:lvl1pPr>
          </a:lstStyle>
          <a:p>
            <a:r>
              <a:rPr lang="en-US"/>
              <a:t>Click to edit Master title style</a:t>
            </a:r>
            <a:endParaRPr lang="en-GB"/>
          </a:p>
        </p:txBody>
      </p:sp>
      <p:grpSp>
        <p:nvGrpSpPr>
          <p:cNvPr id="8" name="Group 7">
            <a:extLst>
              <a:ext uri="{FF2B5EF4-FFF2-40B4-BE49-F238E27FC236}">
                <a16:creationId xmlns:a16="http://schemas.microsoft.com/office/drawing/2014/main" id="{25DF5E68-EB51-4DC0-8668-3A8F97DD24BD}"/>
              </a:ext>
            </a:extLst>
          </p:cNvPr>
          <p:cNvGrpSpPr/>
          <p:nvPr userDrawn="1"/>
        </p:nvGrpSpPr>
        <p:grpSpPr>
          <a:xfrm rot="14971297">
            <a:off x="-2680747" y="-3554029"/>
            <a:ext cx="6598983" cy="6598983"/>
            <a:chOff x="5768975" y="-4036695"/>
            <a:chExt cx="9628505" cy="9628505"/>
          </a:xfrm>
        </p:grpSpPr>
        <p:sp>
          <p:nvSpPr>
            <p:cNvPr id="9" name="Oval 8">
              <a:extLst>
                <a:ext uri="{FF2B5EF4-FFF2-40B4-BE49-F238E27FC236}">
                  <a16:creationId xmlns:a16="http://schemas.microsoft.com/office/drawing/2014/main" id="{8C3FAA3B-1426-4DFA-AE22-068F1EDEDB28}"/>
                </a:ext>
              </a:extLst>
            </p:cNvPr>
            <p:cNvSpPr/>
            <p:nvPr/>
          </p:nvSpPr>
          <p:spPr>
            <a:xfrm rot="5596062" flipH="1" flipV="1">
              <a:off x="5768975" y="-4036695"/>
              <a:ext cx="9628505" cy="9628505"/>
            </a:xfrm>
            <a:prstGeom prst="ellipse">
              <a:avLst/>
            </a:prstGeom>
            <a:solidFill>
              <a:schemeClr val="bg1"/>
            </a:solidFill>
            <a:ln w="95250">
              <a:gradFill>
                <a:gsLst>
                  <a:gs pos="66000">
                    <a:schemeClr val="bg1"/>
                  </a:gs>
                  <a:gs pos="28000">
                    <a:schemeClr val="bg1"/>
                  </a:gs>
                  <a:gs pos="77000">
                    <a:srgbClr val="ADD9E5"/>
                  </a:gs>
                  <a:gs pos="0">
                    <a:srgbClr val="1F497D"/>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100">
                  <a:effectLst/>
                  <a:ea typeface="Calibri" panose="020F0502020204030204" pitchFamily="34" charset="0"/>
                  <a:cs typeface="Times New Roman" panose="02020603050405020304" pitchFamily="18" charset="0"/>
                </a:rPr>
                <a:t> </a:t>
              </a:r>
            </a:p>
          </p:txBody>
        </p:sp>
        <p:grpSp>
          <p:nvGrpSpPr>
            <p:cNvPr id="10" name="Group 9">
              <a:extLst>
                <a:ext uri="{FF2B5EF4-FFF2-40B4-BE49-F238E27FC236}">
                  <a16:creationId xmlns:a16="http://schemas.microsoft.com/office/drawing/2014/main" id="{9C14FB48-C99C-45EC-B20E-5CB565070761}"/>
                </a:ext>
              </a:extLst>
            </p:cNvPr>
            <p:cNvGrpSpPr/>
            <p:nvPr/>
          </p:nvGrpSpPr>
          <p:grpSpPr>
            <a:xfrm>
              <a:off x="6396355" y="-3463291"/>
              <a:ext cx="8250507" cy="8134351"/>
              <a:chOff x="6396355" y="-3463291"/>
              <a:chExt cx="8250507" cy="8134351"/>
            </a:xfrm>
          </p:grpSpPr>
          <p:sp>
            <p:nvSpPr>
              <p:cNvPr id="11" name="Oval 10">
                <a:extLst>
                  <a:ext uri="{FF2B5EF4-FFF2-40B4-BE49-F238E27FC236}">
                    <a16:creationId xmlns:a16="http://schemas.microsoft.com/office/drawing/2014/main" id="{C8CAAE90-2C2B-4C4A-811E-B417975829FC}"/>
                  </a:ext>
                </a:extLst>
              </p:cNvPr>
              <p:cNvSpPr/>
              <p:nvPr/>
            </p:nvSpPr>
            <p:spPr>
              <a:xfrm>
                <a:off x="6649672" y="-3463291"/>
                <a:ext cx="7997190" cy="7997192"/>
              </a:xfrm>
              <a:prstGeom prst="ellipse">
                <a:avLst/>
              </a:prstGeom>
              <a:gradFill flip="none" rotWithShape="1">
                <a:gsLst>
                  <a:gs pos="50000">
                    <a:srgbClr val="1F497D"/>
                  </a:gs>
                  <a:gs pos="0">
                    <a:schemeClr val="bg1">
                      <a:lumMod val="85000"/>
                    </a:schemeClr>
                  </a:gs>
                  <a:gs pos="0">
                    <a:srgbClr val="1F497D"/>
                  </a:gs>
                  <a:gs pos="100000">
                    <a:srgbClr val="0E2138"/>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05">
                <a:extLst>
                  <a:ext uri="{FF2B5EF4-FFF2-40B4-BE49-F238E27FC236}">
                    <a16:creationId xmlns:a16="http://schemas.microsoft.com/office/drawing/2014/main" id="{9B7AAD89-4834-48C4-A852-58A4815B5BF3}"/>
                  </a:ext>
                </a:extLst>
              </p:cNvPr>
              <p:cNvSpPr>
                <a:spLocks noChangeArrowheads="1"/>
              </p:cNvSpPr>
              <p:nvPr/>
            </p:nvSpPr>
            <p:spPr bwMode="auto">
              <a:xfrm>
                <a:off x="7484426" y="-2563496"/>
                <a:ext cx="6197602" cy="6197600"/>
              </a:xfrm>
              <a:prstGeom prst="ellipse">
                <a:avLst/>
              </a:prstGeom>
              <a:solidFill>
                <a:srgbClr val="FFFFFF"/>
              </a:solidFill>
              <a:ln w="12700">
                <a:solidFill>
                  <a:srgbClr val="FFFFFF"/>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Partial Circle 12">
                <a:extLst>
                  <a:ext uri="{FF2B5EF4-FFF2-40B4-BE49-F238E27FC236}">
                    <a16:creationId xmlns:a16="http://schemas.microsoft.com/office/drawing/2014/main" id="{3DEC3944-D4F0-44F1-A1EB-8BC17830CD8D}"/>
                  </a:ext>
                </a:extLst>
              </p:cNvPr>
              <p:cNvSpPr/>
              <p:nvPr/>
            </p:nvSpPr>
            <p:spPr>
              <a:xfrm>
                <a:off x="6396355" y="-3349625"/>
                <a:ext cx="8242300" cy="8020685"/>
              </a:xfrm>
              <a:prstGeom prst="pie">
                <a:avLst>
                  <a:gd name="adj1" fmla="val 5360897"/>
                  <a:gd name="adj2" fmla="val 11260546"/>
                </a:avLst>
              </a:prstGeom>
              <a:gradFill>
                <a:gsLst>
                  <a:gs pos="40000">
                    <a:srgbClr val="8CCADB"/>
                  </a:gs>
                  <a:gs pos="20000">
                    <a:srgbClr val="BAD8E1"/>
                  </a:gs>
                  <a:gs pos="0">
                    <a:schemeClr val="bg2"/>
                  </a:gs>
                  <a:gs pos="76000">
                    <a:srgbClr val="6BBBD0"/>
                  </a:gs>
                  <a:gs pos="100000">
                    <a:srgbClr val="4BACC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Oval 13">
                <a:extLst>
                  <a:ext uri="{FF2B5EF4-FFF2-40B4-BE49-F238E27FC236}">
                    <a16:creationId xmlns:a16="http://schemas.microsoft.com/office/drawing/2014/main" id="{9EC6D17D-24C8-4138-AD88-544BE67EAB97}"/>
                  </a:ext>
                </a:extLst>
              </p:cNvPr>
              <p:cNvSpPr/>
              <p:nvPr/>
            </p:nvSpPr>
            <p:spPr>
              <a:xfrm rot="5400000" flipV="1">
                <a:off x="7342505" y="-2723515"/>
                <a:ext cx="6517640" cy="6517640"/>
              </a:xfrm>
              <a:prstGeom prst="ellipse">
                <a:avLst/>
              </a:prstGeom>
              <a:noFill/>
              <a:ln w="361950">
                <a:gradFill>
                  <a:gsLst>
                    <a:gs pos="77000">
                      <a:srgbClr val="DCDE9A"/>
                    </a:gs>
                    <a:gs pos="39000">
                      <a:srgbClr val="DDDF9E"/>
                    </a:gs>
                    <a:gs pos="0">
                      <a:schemeClr val="bg1"/>
                    </a:gs>
                    <a:gs pos="100000">
                      <a:srgbClr val="BDC03E"/>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4800">
                    <a:solidFill>
                      <a:srgbClr val="BDC03E"/>
                    </a:solidFill>
                    <a:effectLst/>
                    <a:latin typeface="Montserrat Medium"/>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grpSp>
      </p:grpSp>
      <p:sp>
        <p:nvSpPr>
          <p:cNvPr id="15" name="Partial Circle 14">
            <a:extLst>
              <a:ext uri="{FF2B5EF4-FFF2-40B4-BE49-F238E27FC236}">
                <a16:creationId xmlns:a16="http://schemas.microsoft.com/office/drawing/2014/main" id="{B7195BCB-F797-48C5-872E-2E5B33922429}"/>
              </a:ext>
            </a:extLst>
          </p:cNvPr>
          <p:cNvSpPr/>
          <p:nvPr userDrawn="1"/>
        </p:nvSpPr>
        <p:spPr>
          <a:xfrm rot="8146474">
            <a:off x="9388985" y="4554753"/>
            <a:ext cx="5606028" cy="5338136"/>
          </a:xfrm>
          <a:prstGeom prst="pie">
            <a:avLst>
              <a:gd name="adj1" fmla="val 1207510"/>
              <a:gd name="adj2" fmla="val 8255732"/>
            </a:avLst>
          </a:prstGeom>
          <a:noFill/>
          <a:ln w="47625">
            <a:gradFill flip="none" rotWithShape="1">
              <a:gsLst>
                <a:gs pos="0">
                  <a:schemeClr val="accent1">
                    <a:lumMod val="5000"/>
                    <a:lumOff val="95000"/>
                  </a:schemeClr>
                </a:gs>
                <a:gs pos="83000">
                  <a:schemeClr val="accent3">
                    <a:alpha val="50000"/>
                  </a:schemeClr>
                </a:gs>
                <a:gs pos="100000">
                  <a:schemeClr val="accent3">
                    <a:lumMod val="60000"/>
                    <a:lumOff val="40000"/>
                  </a:schemeClr>
                </a:gs>
              </a:gsLst>
              <a:lin ang="135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6" name="Oval 15">
            <a:extLst>
              <a:ext uri="{FF2B5EF4-FFF2-40B4-BE49-F238E27FC236}">
                <a16:creationId xmlns:a16="http://schemas.microsoft.com/office/drawing/2014/main" id="{45601AC1-65A8-4CA6-B965-51895830553F}"/>
              </a:ext>
            </a:extLst>
          </p:cNvPr>
          <p:cNvSpPr/>
          <p:nvPr userDrawn="1"/>
        </p:nvSpPr>
        <p:spPr>
          <a:xfrm rot="16328049" flipH="1">
            <a:off x="9090933" y="4199229"/>
            <a:ext cx="5855406" cy="5795185"/>
          </a:xfrm>
          <a:prstGeom prst="ellipse">
            <a:avLst/>
          </a:prstGeom>
          <a:noFill/>
          <a:ln w="22225">
            <a:gradFill flip="none" rotWithShape="1">
              <a:gsLst>
                <a:gs pos="93458">
                  <a:schemeClr val="accent3">
                    <a:lumMod val="20000"/>
                    <a:lumOff val="80000"/>
                  </a:schemeClr>
                </a:gs>
                <a:gs pos="50000">
                  <a:schemeClr val="accent2"/>
                </a:gs>
                <a:gs pos="0">
                  <a:schemeClr val="bg1"/>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10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351339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able or figure">
    <p:spTree>
      <p:nvGrpSpPr>
        <p:cNvPr id="1" name=""/>
        <p:cNvGrpSpPr/>
        <p:nvPr/>
      </p:nvGrpSpPr>
      <p:grpSpPr>
        <a:xfrm>
          <a:off x="0" y="0"/>
          <a:ext cx="0" cy="0"/>
          <a:chOff x="0" y="0"/>
          <a:chExt cx="0" cy="0"/>
        </a:xfrm>
      </p:grpSpPr>
      <p:sp>
        <p:nvSpPr>
          <p:cNvPr id="22" name="Table Placeholder 21">
            <a:extLst>
              <a:ext uri="{FF2B5EF4-FFF2-40B4-BE49-F238E27FC236}">
                <a16:creationId xmlns:a16="http://schemas.microsoft.com/office/drawing/2014/main" id="{0C8C51D0-7BAC-4D5B-B3FC-6153E8B8B98F}"/>
              </a:ext>
            </a:extLst>
          </p:cNvPr>
          <p:cNvSpPr>
            <a:spLocks noGrp="1"/>
          </p:cNvSpPr>
          <p:nvPr>
            <p:ph type="tbl" sz="quarter" idx="14"/>
          </p:nvPr>
        </p:nvSpPr>
        <p:spPr>
          <a:xfrm>
            <a:off x="6345238" y="1597025"/>
            <a:ext cx="5397500" cy="4152900"/>
          </a:xfrm>
        </p:spPr>
        <p:txBody>
          <a:bodyPr/>
          <a:lstStyle/>
          <a:p>
            <a:r>
              <a:rPr lang="en-US"/>
              <a:t>Click icon to add table</a:t>
            </a:r>
            <a:endParaRPr lang="en-GB"/>
          </a:p>
        </p:txBody>
      </p:sp>
      <p:sp>
        <p:nvSpPr>
          <p:cNvPr id="20" name="Content Placeholder 2">
            <a:extLst>
              <a:ext uri="{FF2B5EF4-FFF2-40B4-BE49-F238E27FC236}">
                <a16:creationId xmlns:a16="http://schemas.microsoft.com/office/drawing/2014/main" id="{2538EB60-43F6-422C-B8B4-996BCAA8565A}"/>
              </a:ext>
            </a:extLst>
          </p:cNvPr>
          <p:cNvSpPr>
            <a:spLocks noGrp="1"/>
          </p:cNvSpPr>
          <p:nvPr>
            <p:ph sz="half" idx="13"/>
          </p:nvPr>
        </p:nvSpPr>
        <p:spPr>
          <a:xfrm>
            <a:off x="6345761" y="1219941"/>
            <a:ext cx="5480729" cy="307777"/>
          </a:xfrm>
        </p:spPr>
        <p:txBody>
          <a:bodyPr>
            <a:normAutofit/>
          </a:bodyPr>
          <a:lstStyle>
            <a:lvl1pPr marL="0" indent="0">
              <a:buNone/>
              <a:defRPr sz="1600">
                <a:solidFill>
                  <a:schemeClr val="accent1"/>
                </a:solidFill>
              </a:defRPr>
            </a:lvl1pPr>
            <a:lvl2pPr>
              <a:defRPr sz="1400"/>
            </a:lvl2pPr>
            <a:lvl3pPr>
              <a:defRPr sz="1200"/>
            </a:lvl3pPr>
            <a:lvl4pPr>
              <a:defRPr sz="1100"/>
            </a:lvl4pPr>
            <a:lvl5pPr>
              <a:defRPr sz="1100"/>
            </a:lvl5pPr>
          </a:lstStyle>
          <a:p>
            <a:pPr lvl="0"/>
            <a:r>
              <a:rPr lang="en-US"/>
              <a:t>Click to edit Master text styles</a:t>
            </a:r>
          </a:p>
        </p:txBody>
      </p:sp>
      <p:sp>
        <p:nvSpPr>
          <p:cNvPr id="6" name="Partial Circle 5">
            <a:extLst>
              <a:ext uri="{FF2B5EF4-FFF2-40B4-BE49-F238E27FC236}">
                <a16:creationId xmlns:a16="http://schemas.microsoft.com/office/drawing/2014/main" id="{A30B6322-B156-40B1-B69E-07D02AAFF911}"/>
              </a:ext>
            </a:extLst>
          </p:cNvPr>
          <p:cNvSpPr/>
          <p:nvPr userDrawn="1"/>
        </p:nvSpPr>
        <p:spPr>
          <a:xfrm>
            <a:off x="11596303" y="6285640"/>
            <a:ext cx="476250" cy="476250"/>
          </a:xfrm>
          <a:prstGeom prst="pie">
            <a:avLst>
              <a:gd name="adj1" fmla="val 1477907"/>
              <a:gd name="adj2" fmla="val 7993767"/>
            </a:avLst>
          </a:prstGeom>
          <a:gradFill>
            <a:gsLst>
              <a:gs pos="0">
                <a:srgbClr val="1F497D"/>
              </a:gs>
              <a:gs pos="87000">
                <a:srgbClr val="0E213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 name="Partial Circle 6">
            <a:extLst>
              <a:ext uri="{FF2B5EF4-FFF2-40B4-BE49-F238E27FC236}">
                <a16:creationId xmlns:a16="http://schemas.microsoft.com/office/drawing/2014/main" id="{5C875B50-1B68-4410-B4EC-E6E2E6460178}"/>
              </a:ext>
            </a:extLst>
          </p:cNvPr>
          <p:cNvSpPr/>
          <p:nvPr userDrawn="1"/>
        </p:nvSpPr>
        <p:spPr>
          <a:xfrm rot="7596574">
            <a:off x="11581063" y="6239285"/>
            <a:ext cx="502285" cy="502285"/>
          </a:xfrm>
          <a:prstGeom prst="pie">
            <a:avLst>
              <a:gd name="adj1" fmla="val 4746040"/>
              <a:gd name="adj2" fmla="val 7993767"/>
            </a:avLst>
          </a:prstGeom>
          <a:gradFill>
            <a:gsLst>
              <a:gs pos="0">
                <a:srgbClr val="0E2138"/>
              </a:gs>
              <a:gs pos="87000">
                <a:srgbClr val="1F497D"/>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Partial Circle 7">
            <a:extLst>
              <a:ext uri="{FF2B5EF4-FFF2-40B4-BE49-F238E27FC236}">
                <a16:creationId xmlns:a16="http://schemas.microsoft.com/office/drawing/2014/main" id="{C0F93841-2902-4E5A-AF2D-0790C5DE100F}"/>
              </a:ext>
            </a:extLst>
          </p:cNvPr>
          <p:cNvSpPr/>
          <p:nvPr userDrawn="1"/>
        </p:nvSpPr>
        <p:spPr>
          <a:xfrm rot="13505648">
            <a:off x="11598208" y="6256430"/>
            <a:ext cx="476250" cy="476250"/>
          </a:xfrm>
          <a:prstGeom prst="pie">
            <a:avLst>
              <a:gd name="adj1" fmla="val 1477907"/>
              <a:gd name="adj2" fmla="val 7993767"/>
            </a:avLst>
          </a:prstGeom>
          <a:gradFill>
            <a:gsLst>
              <a:gs pos="0">
                <a:schemeClr val="bg1">
                  <a:lumMod val="85000"/>
                </a:schemeClr>
              </a:gs>
              <a:gs pos="87000">
                <a:schemeClr val="tx1">
                  <a:lumMod val="50000"/>
                  <a:lumOff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Oval 8">
            <a:extLst>
              <a:ext uri="{FF2B5EF4-FFF2-40B4-BE49-F238E27FC236}">
                <a16:creationId xmlns:a16="http://schemas.microsoft.com/office/drawing/2014/main" id="{91ED0B78-B805-4D08-8197-082FE058C647}"/>
              </a:ext>
            </a:extLst>
          </p:cNvPr>
          <p:cNvSpPr/>
          <p:nvPr userDrawn="1"/>
        </p:nvSpPr>
        <p:spPr>
          <a:xfrm rot="3242631">
            <a:off x="11618528" y="6298975"/>
            <a:ext cx="415925" cy="415925"/>
          </a:xfrm>
          <a:prstGeom prst="ellipse">
            <a:avLst/>
          </a:prstGeom>
          <a:solidFill>
            <a:schemeClr val="bg1"/>
          </a:solidFill>
          <a:ln w="22225">
            <a:gradFill>
              <a:gsLst>
                <a:gs pos="0">
                  <a:srgbClr val="BDC03E"/>
                </a:gs>
                <a:gs pos="57500">
                  <a:srgbClr val="D7D987"/>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 name="Slide Number Placeholder 3">
            <a:extLst>
              <a:ext uri="{FF2B5EF4-FFF2-40B4-BE49-F238E27FC236}">
                <a16:creationId xmlns:a16="http://schemas.microsoft.com/office/drawing/2014/main" id="{B7CC471A-AFD6-48E8-A954-499D372569EE}"/>
              </a:ext>
            </a:extLst>
          </p:cNvPr>
          <p:cNvSpPr>
            <a:spLocks noGrp="1"/>
          </p:cNvSpPr>
          <p:nvPr>
            <p:ph type="sldNum" sz="quarter" idx="12"/>
          </p:nvPr>
        </p:nvSpPr>
        <p:spPr>
          <a:xfrm>
            <a:off x="11596303" y="6312791"/>
            <a:ext cx="476250" cy="365125"/>
          </a:xfrm>
        </p:spPr>
        <p:txBody>
          <a:bodyPr/>
          <a:lstStyle>
            <a:lvl1pPr algn="ctr">
              <a:defRPr>
                <a:solidFill>
                  <a:sysClr val="windowText" lastClr="000000"/>
                </a:solidFill>
              </a:defRPr>
            </a:lvl1pPr>
          </a:lstStyle>
          <a:p>
            <a:fld id="{394815CB-A13A-43DD-9D3C-52A0B146A83E}" type="slidenum">
              <a:rPr lang="en-GB" smtClean="0"/>
              <a:pPr/>
              <a:t>‹#›</a:t>
            </a:fld>
            <a:endParaRPr lang="en-GB"/>
          </a:p>
        </p:txBody>
      </p:sp>
      <p:sp>
        <p:nvSpPr>
          <p:cNvPr id="17" name="Title 1">
            <a:extLst>
              <a:ext uri="{FF2B5EF4-FFF2-40B4-BE49-F238E27FC236}">
                <a16:creationId xmlns:a16="http://schemas.microsoft.com/office/drawing/2014/main" id="{7B284516-241B-4018-9877-D21370C9B034}"/>
              </a:ext>
            </a:extLst>
          </p:cNvPr>
          <p:cNvSpPr txBox="1">
            <a:spLocks/>
          </p:cNvSpPr>
          <p:nvPr userDrawn="1"/>
        </p:nvSpPr>
        <p:spPr>
          <a:xfrm>
            <a:off x="338137" y="250130"/>
            <a:ext cx="10515600" cy="9000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accent1"/>
                </a:solidFill>
                <a:latin typeface="+mj-lt"/>
                <a:ea typeface="+mj-ea"/>
                <a:cs typeface="+mj-cs"/>
              </a:defRPr>
            </a:lvl1pPr>
          </a:lstStyle>
          <a:p>
            <a:r>
              <a:rPr lang="en-US"/>
              <a:t>Click to edit Master title style</a:t>
            </a:r>
            <a:endParaRPr lang="en-GB"/>
          </a:p>
        </p:txBody>
      </p:sp>
      <p:sp>
        <p:nvSpPr>
          <p:cNvPr id="18" name="Content Placeholder 2">
            <a:extLst>
              <a:ext uri="{FF2B5EF4-FFF2-40B4-BE49-F238E27FC236}">
                <a16:creationId xmlns:a16="http://schemas.microsoft.com/office/drawing/2014/main" id="{E8FC652A-FADA-40B4-8BB1-1DA39A26DFE7}"/>
              </a:ext>
            </a:extLst>
          </p:cNvPr>
          <p:cNvSpPr>
            <a:spLocks noGrp="1"/>
          </p:cNvSpPr>
          <p:nvPr>
            <p:ph sz="half" idx="1"/>
          </p:nvPr>
        </p:nvSpPr>
        <p:spPr>
          <a:xfrm>
            <a:off x="448967" y="1219941"/>
            <a:ext cx="5480729" cy="4351338"/>
          </a:xfrm>
        </p:spPr>
        <p:txBody>
          <a:bodyPr>
            <a:normAutofit/>
          </a:bodyPr>
          <a:lstStyle>
            <a:lvl1pPr marL="0" indent="0">
              <a:buNone/>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3" name="Content Placeholder 2">
            <a:extLst>
              <a:ext uri="{FF2B5EF4-FFF2-40B4-BE49-F238E27FC236}">
                <a16:creationId xmlns:a16="http://schemas.microsoft.com/office/drawing/2014/main" id="{AFF86815-5600-4C64-8763-8CBFEC3E1715}"/>
              </a:ext>
            </a:extLst>
          </p:cNvPr>
          <p:cNvSpPr>
            <a:spLocks noGrp="1"/>
          </p:cNvSpPr>
          <p:nvPr>
            <p:ph sz="half" idx="15"/>
          </p:nvPr>
        </p:nvSpPr>
        <p:spPr>
          <a:xfrm>
            <a:off x="6345238" y="5868035"/>
            <a:ext cx="5480729" cy="307777"/>
          </a:xfrm>
        </p:spPr>
        <p:txBody>
          <a:bodyPr>
            <a:normAutofit/>
          </a:bodyPr>
          <a:lstStyle>
            <a:lvl1pPr marL="0" indent="0">
              <a:buNone/>
              <a:defRPr sz="900">
                <a:solidFill>
                  <a:schemeClr val="tx1"/>
                </a:solidFill>
              </a:defRPr>
            </a:lvl1pPr>
            <a:lvl2pPr>
              <a:defRPr sz="1400"/>
            </a:lvl2pPr>
            <a:lvl3pPr>
              <a:defRPr sz="1200"/>
            </a:lvl3pPr>
            <a:lvl4pPr>
              <a:defRPr sz="1100"/>
            </a:lvl4pPr>
            <a:lvl5pPr>
              <a:defRPr sz="1100"/>
            </a:lvl5pPr>
          </a:lstStyle>
          <a:p>
            <a:pPr lvl="0"/>
            <a:r>
              <a:rPr lang="en-US"/>
              <a:t>Click to edit Master text styles</a:t>
            </a:r>
          </a:p>
        </p:txBody>
      </p:sp>
    </p:spTree>
    <p:extLst>
      <p:ext uri="{BB962C8B-B14F-4D97-AF65-F5344CB8AC3E}">
        <p14:creationId xmlns:p14="http://schemas.microsoft.com/office/powerpoint/2010/main" val="1189253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Author Page">
    <p:spTree>
      <p:nvGrpSpPr>
        <p:cNvPr id="1" name=""/>
        <p:cNvGrpSpPr/>
        <p:nvPr/>
      </p:nvGrpSpPr>
      <p:grpSpPr>
        <a:xfrm>
          <a:off x="0" y="0"/>
          <a:ext cx="0" cy="0"/>
          <a:chOff x="0" y="0"/>
          <a:chExt cx="0" cy="0"/>
        </a:xfrm>
      </p:grpSpPr>
      <p:sp>
        <p:nvSpPr>
          <p:cNvPr id="6" name="Partial Circle 5">
            <a:extLst>
              <a:ext uri="{FF2B5EF4-FFF2-40B4-BE49-F238E27FC236}">
                <a16:creationId xmlns:a16="http://schemas.microsoft.com/office/drawing/2014/main" id="{A30B6322-B156-40B1-B69E-07D02AAFF911}"/>
              </a:ext>
            </a:extLst>
          </p:cNvPr>
          <p:cNvSpPr/>
          <p:nvPr userDrawn="1"/>
        </p:nvSpPr>
        <p:spPr>
          <a:xfrm>
            <a:off x="11596303" y="6285640"/>
            <a:ext cx="476250" cy="476250"/>
          </a:xfrm>
          <a:prstGeom prst="pie">
            <a:avLst>
              <a:gd name="adj1" fmla="val 1477907"/>
              <a:gd name="adj2" fmla="val 7993767"/>
            </a:avLst>
          </a:prstGeom>
          <a:gradFill>
            <a:gsLst>
              <a:gs pos="0">
                <a:srgbClr val="1F497D"/>
              </a:gs>
              <a:gs pos="87000">
                <a:srgbClr val="0E213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 name="Partial Circle 6">
            <a:extLst>
              <a:ext uri="{FF2B5EF4-FFF2-40B4-BE49-F238E27FC236}">
                <a16:creationId xmlns:a16="http://schemas.microsoft.com/office/drawing/2014/main" id="{5C875B50-1B68-4410-B4EC-E6E2E6460178}"/>
              </a:ext>
            </a:extLst>
          </p:cNvPr>
          <p:cNvSpPr/>
          <p:nvPr userDrawn="1"/>
        </p:nvSpPr>
        <p:spPr>
          <a:xfrm rot="7596574">
            <a:off x="11581063" y="6239285"/>
            <a:ext cx="502285" cy="502285"/>
          </a:xfrm>
          <a:prstGeom prst="pie">
            <a:avLst>
              <a:gd name="adj1" fmla="val 4746040"/>
              <a:gd name="adj2" fmla="val 7993767"/>
            </a:avLst>
          </a:prstGeom>
          <a:gradFill>
            <a:gsLst>
              <a:gs pos="0">
                <a:srgbClr val="0E2138"/>
              </a:gs>
              <a:gs pos="87000">
                <a:srgbClr val="1F497D"/>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Partial Circle 7">
            <a:extLst>
              <a:ext uri="{FF2B5EF4-FFF2-40B4-BE49-F238E27FC236}">
                <a16:creationId xmlns:a16="http://schemas.microsoft.com/office/drawing/2014/main" id="{C0F93841-2902-4E5A-AF2D-0790C5DE100F}"/>
              </a:ext>
            </a:extLst>
          </p:cNvPr>
          <p:cNvSpPr/>
          <p:nvPr userDrawn="1"/>
        </p:nvSpPr>
        <p:spPr>
          <a:xfrm rot="13505648">
            <a:off x="11598208" y="6256430"/>
            <a:ext cx="476250" cy="476250"/>
          </a:xfrm>
          <a:prstGeom prst="pie">
            <a:avLst>
              <a:gd name="adj1" fmla="val 1477907"/>
              <a:gd name="adj2" fmla="val 7993767"/>
            </a:avLst>
          </a:prstGeom>
          <a:gradFill>
            <a:gsLst>
              <a:gs pos="0">
                <a:schemeClr val="bg1">
                  <a:lumMod val="85000"/>
                </a:schemeClr>
              </a:gs>
              <a:gs pos="87000">
                <a:schemeClr val="tx1">
                  <a:lumMod val="50000"/>
                  <a:lumOff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Oval 8">
            <a:extLst>
              <a:ext uri="{FF2B5EF4-FFF2-40B4-BE49-F238E27FC236}">
                <a16:creationId xmlns:a16="http://schemas.microsoft.com/office/drawing/2014/main" id="{91ED0B78-B805-4D08-8197-082FE058C647}"/>
              </a:ext>
            </a:extLst>
          </p:cNvPr>
          <p:cNvSpPr/>
          <p:nvPr userDrawn="1"/>
        </p:nvSpPr>
        <p:spPr>
          <a:xfrm rot="3242631">
            <a:off x="11618528" y="6298975"/>
            <a:ext cx="415925" cy="415925"/>
          </a:xfrm>
          <a:prstGeom prst="ellipse">
            <a:avLst/>
          </a:prstGeom>
          <a:solidFill>
            <a:schemeClr val="bg1"/>
          </a:solidFill>
          <a:ln w="22225">
            <a:gradFill>
              <a:gsLst>
                <a:gs pos="0">
                  <a:srgbClr val="BDC03E"/>
                </a:gs>
                <a:gs pos="57500">
                  <a:srgbClr val="D7D987"/>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 name="Slide Number Placeholder 3">
            <a:extLst>
              <a:ext uri="{FF2B5EF4-FFF2-40B4-BE49-F238E27FC236}">
                <a16:creationId xmlns:a16="http://schemas.microsoft.com/office/drawing/2014/main" id="{B7CC471A-AFD6-48E8-A954-499D372569EE}"/>
              </a:ext>
            </a:extLst>
          </p:cNvPr>
          <p:cNvSpPr>
            <a:spLocks noGrp="1"/>
          </p:cNvSpPr>
          <p:nvPr>
            <p:ph type="sldNum" sz="quarter" idx="12"/>
          </p:nvPr>
        </p:nvSpPr>
        <p:spPr>
          <a:xfrm>
            <a:off x="11596303" y="6312791"/>
            <a:ext cx="476250" cy="365125"/>
          </a:xfrm>
        </p:spPr>
        <p:txBody>
          <a:bodyPr/>
          <a:lstStyle>
            <a:lvl1pPr algn="ctr">
              <a:defRPr>
                <a:solidFill>
                  <a:sysClr val="windowText" lastClr="000000"/>
                </a:solidFill>
              </a:defRPr>
            </a:lvl1pPr>
          </a:lstStyle>
          <a:p>
            <a:fld id="{394815CB-A13A-43DD-9D3C-52A0B146A83E}" type="slidenum">
              <a:rPr lang="en-GB" smtClean="0"/>
              <a:pPr/>
              <a:t>‹#›</a:t>
            </a:fld>
            <a:endParaRPr lang="en-GB"/>
          </a:p>
        </p:txBody>
      </p:sp>
      <p:sp>
        <p:nvSpPr>
          <p:cNvPr id="12" name="Oval 11">
            <a:extLst>
              <a:ext uri="{FF2B5EF4-FFF2-40B4-BE49-F238E27FC236}">
                <a16:creationId xmlns:a16="http://schemas.microsoft.com/office/drawing/2014/main" id="{050D2590-847B-4F6A-A69D-F501169969A8}"/>
              </a:ext>
            </a:extLst>
          </p:cNvPr>
          <p:cNvSpPr/>
          <p:nvPr userDrawn="1"/>
        </p:nvSpPr>
        <p:spPr>
          <a:xfrm rot="20288997" flipH="1" flipV="1">
            <a:off x="2053283" y="474459"/>
            <a:ext cx="4893945" cy="4893945"/>
          </a:xfrm>
          <a:prstGeom prst="ellipse">
            <a:avLst/>
          </a:prstGeom>
          <a:solidFill>
            <a:schemeClr val="bg1"/>
          </a:solidFill>
          <a:ln w="22225">
            <a:gradFill>
              <a:gsLst>
                <a:gs pos="28000">
                  <a:schemeClr val="bg1"/>
                </a:gs>
                <a:gs pos="56000">
                  <a:srgbClr val="ADD9E5"/>
                </a:gs>
                <a:gs pos="0">
                  <a:srgbClr val="D7D987"/>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100">
                <a:effectLst/>
                <a:ea typeface="Calibri" panose="020F0502020204030204" pitchFamily="34" charset="0"/>
                <a:cs typeface="Times New Roman" panose="02020603050405020304" pitchFamily="18" charset="0"/>
              </a:rPr>
              <a:t> </a:t>
            </a:r>
          </a:p>
        </p:txBody>
      </p:sp>
      <p:sp>
        <p:nvSpPr>
          <p:cNvPr id="13" name="Partial Circle 12">
            <a:extLst>
              <a:ext uri="{FF2B5EF4-FFF2-40B4-BE49-F238E27FC236}">
                <a16:creationId xmlns:a16="http://schemas.microsoft.com/office/drawing/2014/main" id="{3662EF28-425B-4DFD-9DC3-5F48807094F3}"/>
              </a:ext>
            </a:extLst>
          </p:cNvPr>
          <p:cNvSpPr/>
          <p:nvPr userDrawn="1"/>
        </p:nvSpPr>
        <p:spPr>
          <a:xfrm rot="10275461" flipH="1" flipV="1">
            <a:off x="380486" y="493881"/>
            <a:ext cx="2445385" cy="2378710"/>
          </a:xfrm>
          <a:prstGeom prst="pie">
            <a:avLst>
              <a:gd name="adj1" fmla="val 2375580"/>
              <a:gd name="adj2" fmla="val 5473720"/>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Partial Circle 13">
            <a:extLst>
              <a:ext uri="{FF2B5EF4-FFF2-40B4-BE49-F238E27FC236}">
                <a16:creationId xmlns:a16="http://schemas.microsoft.com/office/drawing/2014/main" id="{16CB5A44-2FC3-4A7E-9B22-037CB3B4BC35}"/>
              </a:ext>
            </a:extLst>
          </p:cNvPr>
          <p:cNvSpPr/>
          <p:nvPr userDrawn="1"/>
        </p:nvSpPr>
        <p:spPr>
          <a:xfrm flipH="1" flipV="1">
            <a:off x="258792" y="247566"/>
            <a:ext cx="2445385" cy="2378710"/>
          </a:xfrm>
          <a:prstGeom prst="pie">
            <a:avLst>
              <a:gd name="adj1" fmla="val 763047"/>
              <a:gd name="adj2" fmla="val 5473720"/>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5" name="Partial Circle 14">
            <a:extLst>
              <a:ext uri="{FF2B5EF4-FFF2-40B4-BE49-F238E27FC236}">
                <a16:creationId xmlns:a16="http://schemas.microsoft.com/office/drawing/2014/main" id="{BB7BB292-C6D1-4215-BD50-E515489A6C16}"/>
              </a:ext>
            </a:extLst>
          </p:cNvPr>
          <p:cNvSpPr/>
          <p:nvPr userDrawn="1"/>
        </p:nvSpPr>
        <p:spPr>
          <a:xfrm flipH="1" flipV="1">
            <a:off x="257522" y="321861"/>
            <a:ext cx="2524760" cy="2456180"/>
          </a:xfrm>
          <a:prstGeom prst="pie">
            <a:avLst>
              <a:gd name="adj1" fmla="val 4401089"/>
              <a:gd name="adj2" fmla="val 11726915"/>
            </a:avLst>
          </a:prstGeom>
          <a:gradFill>
            <a:gsLst>
              <a:gs pos="0">
                <a:srgbClr val="1F497D"/>
              </a:gs>
              <a:gs pos="100000">
                <a:srgbClr val="0E213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6" name="Oval 15">
            <a:extLst>
              <a:ext uri="{FF2B5EF4-FFF2-40B4-BE49-F238E27FC236}">
                <a16:creationId xmlns:a16="http://schemas.microsoft.com/office/drawing/2014/main" id="{35742474-A669-41F1-89E3-668F740C40CC}"/>
              </a:ext>
            </a:extLst>
          </p:cNvPr>
          <p:cNvSpPr/>
          <p:nvPr userDrawn="1"/>
        </p:nvSpPr>
        <p:spPr>
          <a:xfrm>
            <a:off x="436909" y="511443"/>
            <a:ext cx="2160905" cy="216090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9" name="Circle: Hollow 18">
            <a:extLst>
              <a:ext uri="{FF2B5EF4-FFF2-40B4-BE49-F238E27FC236}">
                <a16:creationId xmlns:a16="http://schemas.microsoft.com/office/drawing/2014/main" id="{15248022-63F4-42D9-9799-B5C190116BE8}"/>
              </a:ext>
            </a:extLst>
          </p:cNvPr>
          <p:cNvSpPr/>
          <p:nvPr userDrawn="1"/>
        </p:nvSpPr>
        <p:spPr>
          <a:xfrm>
            <a:off x="324197" y="404411"/>
            <a:ext cx="2386330" cy="2386330"/>
          </a:xfrm>
          <a:prstGeom prst="donut">
            <a:avLst>
              <a:gd name="adj" fmla="val 5698"/>
            </a:avLst>
          </a:prstGeom>
          <a:gradFill flip="none" rotWithShape="1">
            <a:gsLst>
              <a:gs pos="0">
                <a:schemeClr val="bg1"/>
              </a:gs>
              <a:gs pos="42000">
                <a:srgbClr val="D7D987"/>
              </a:gs>
              <a:gs pos="100000">
                <a:srgbClr val="BDC03E"/>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800" cap="all">
                <a:solidFill>
                  <a:srgbClr val="BDC03E"/>
                </a:solidFill>
                <a:effectLst/>
                <a:latin typeface="Montserrat Light" panose="00000400000000000000" pitchFamily="2" charset="0"/>
                <a:ea typeface="Times New Roman" panose="02020603050405020304" pitchFamily="18" charset="0"/>
                <a:cs typeface="Calibri" panose="020F0502020204030204" pitchFamily="34" charset="0"/>
              </a:rPr>
              <a:t>Meet the Team</a:t>
            </a:r>
            <a:endParaRPr lang="en-GB" sz="1100">
              <a:effectLst/>
              <a:ea typeface="Calibri" panose="020F0502020204030204" pitchFamily="34" charset="0"/>
              <a:cs typeface="Times New Roman" panose="02020603050405020304" pitchFamily="18" charset="0"/>
            </a:endParaRPr>
          </a:p>
        </p:txBody>
      </p:sp>
      <p:pic>
        <p:nvPicPr>
          <p:cNvPr id="21" name="Picture 20">
            <a:extLst>
              <a:ext uri="{FF2B5EF4-FFF2-40B4-BE49-F238E27FC236}">
                <a16:creationId xmlns:a16="http://schemas.microsoft.com/office/drawing/2014/main" id="{BAB47F8C-4122-42B1-AD35-2F5B15C8A22A}"/>
              </a:ext>
            </a:extLst>
          </p:cNvPr>
          <p:cNvPicPr/>
          <p:nvPr userDrawn="1"/>
        </p:nvPicPr>
        <p:blipFill rotWithShape="1">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22805" r="22805"/>
          <a:stretch/>
        </p:blipFill>
        <p:spPr bwMode="auto">
          <a:xfrm>
            <a:off x="6090543" y="3100892"/>
            <a:ext cx="1736090" cy="1736090"/>
          </a:xfrm>
          <a:prstGeom prst="ellipse">
            <a:avLst/>
          </a:prstGeom>
          <a:ln w="28575" cap="flat" cmpd="sng" algn="ctr">
            <a:solidFill>
              <a:srgbClr val="BDC03E"/>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xtLst>
            <a:ext uri="{53640926-AAD7-44D8-BBD7-CCE9431645EC}">
              <a14:shadowObscured xmlns:a14="http://schemas.microsoft.com/office/drawing/2010/main"/>
            </a:ext>
          </a:extLst>
        </p:spPr>
      </p:pic>
      <p:pic>
        <p:nvPicPr>
          <p:cNvPr id="27" name="Picture 26">
            <a:extLst>
              <a:ext uri="{FF2B5EF4-FFF2-40B4-BE49-F238E27FC236}">
                <a16:creationId xmlns:a16="http://schemas.microsoft.com/office/drawing/2014/main" id="{64BE1279-1A6E-47A4-B3D4-87133DE7A1F4}"/>
              </a:ext>
            </a:extLst>
          </p:cNvPr>
          <p:cNvPicPr/>
          <p:nvPr userDrawn="1"/>
        </p:nvPicPr>
        <p:blipFill rotWithShape="1">
          <a:blip r:embed="rId4">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rcRect l="20007" r="20007"/>
          <a:stretch/>
        </p:blipFill>
        <p:spPr bwMode="auto">
          <a:xfrm>
            <a:off x="1694670" y="3407118"/>
            <a:ext cx="1694815" cy="1694815"/>
          </a:xfrm>
          <a:prstGeom prst="ellipse">
            <a:avLst/>
          </a:prstGeom>
          <a:ln w="28575" cap="flat" cmpd="sng" algn="ctr">
            <a:solidFill>
              <a:srgbClr val="BDC03E"/>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xtLst>
            <a:ext uri="{53640926-AAD7-44D8-BBD7-CCE9431645EC}">
              <a14:shadowObscured xmlns:a14="http://schemas.microsoft.com/office/drawing/2010/main"/>
            </a:ext>
          </a:extLst>
        </p:spPr>
      </p:pic>
      <p:pic>
        <p:nvPicPr>
          <p:cNvPr id="28" name="Picture 27">
            <a:extLst>
              <a:ext uri="{FF2B5EF4-FFF2-40B4-BE49-F238E27FC236}">
                <a16:creationId xmlns:a16="http://schemas.microsoft.com/office/drawing/2014/main" id="{26FEE6C1-F1EB-4058-ADD5-82FB7CC43342}"/>
              </a:ext>
            </a:extLst>
          </p:cNvPr>
          <p:cNvPicPr/>
          <p:nvPr userDrawn="1"/>
        </p:nvPicPr>
        <p:blipFill>
          <a:blip r:embed="rId6">
            <a:grayscl/>
            <a:extLst>
              <a:ext uri="{BEBA8EAE-BF5A-486C-A8C5-ECC9F3942E4B}">
                <a14:imgProps xmlns:a14="http://schemas.microsoft.com/office/drawing/2010/main">
                  <a14:imgLayer r:embed="rId7">
                    <a14:imgEffect>
                      <a14:colorTemperature colorTemp="5300"/>
                    </a14:imgEffect>
                    <a14:imgEffect>
                      <a14:saturation sat="0"/>
                    </a14:imgEffect>
                  </a14:imgLayer>
                </a14:imgProps>
              </a:ext>
              <a:ext uri="{28A0092B-C50C-407E-A947-70E740481C1C}">
                <a14:useLocalDpi xmlns:a14="http://schemas.microsoft.com/office/drawing/2010/main" val="0"/>
              </a:ext>
            </a:extLst>
          </a:blip>
          <a:stretch>
            <a:fillRect/>
          </a:stretch>
        </p:blipFill>
        <p:spPr bwMode="auto">
          <a:xfrm>
            <a:off x="3917634" y="3968937"/>
            <a:ext cx="1736090" cy="1736090"/>
          </a:xfrm>
          <a:prstGeom prst="ellipse">
            <a:avLst/>
          </a:prstGeom>
          <a:ln w="28575" cap="flat" cmpd="sng" algn="ctr">
            <a:solidFill>
              <a:srgbClr val="BDC03E"/>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xtLst>
            <a:ext uri="{53640926-AAD7-44D8-BBD7-CCE9431645EC}">
              <a14:shadowObscured xmlns:a14="http://schemas.microsoft.com/office/drawing/2010/main"/>
            </a:ext>
          </a:extLst>
        </p:spPr>
      </p:pic>
      <p:sp>
        <p:nvSpPr>
          <p:cNvPr id="29" name="Oval 28">
            <a:extLst>
              <a:ext uri="{FF2B5EF4-FFF2-40B4-BE49-F238E27FC236}">
                <a16:creationId xmlns:a16="http://schemas.microsoft.com/office/drawing/2014/main" id="{E0A09EC5-A2A7-4B37-82CB-EB2C1175C1A6}"/>
              </a:ext>
            </a:extLst>
          </p:cNvPr>
          <p:cNvSpPr/>
          <p:nvPr userDrawn="1"/>
        </p:nvSpPr>
        <p:spPr>
          <a:xfrm>
            <a:off x="8602636" y="915586"/>
            <a:ext cx="681990" cy="634365"/>
          </a:xfrm>
          <a:prstGeom prst="ellipse">
            <a:avLst/>
          </a:prstGeom>
          <a:solidFill>
            <a:srgbClr val="D7D9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30" name="Picture 29">
            <a:extLst>
              <a:ext uri="{FF2B5EF4-FFF2-40B4-BE49-F238E27FC236}">
                <a16:creationId xmlns:a16="http://schemas.microsoft.com/office/drawing/2014/main" id="{662B5CBF-ED05-455B-929A-462C64CC8FEC}"/>
              </a:ext>
            </a:extLst>
          </p:cNvPr>
          <p:cNvPicPr/>
          <p:nvPr userDrawn="1"/>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8717253" y="1058461"/>
            <a:ext cx="452755" cy="378460"/>
          </a:xfrm>
          <a:prstGeom prst="rect">
            <a:avLst/>
          </a:prstGeom>
        </p:spPr>
      </p:pic>
      <p:sp>
        <p:nvSpPr>
          <p:cNvPr id="31" name="Oval 30">
            <a:extLst>
              <a:ext uri="{FF2B5EF4-FFF2-40B4-BE49-F238E27FC236}">
                <a16:creationId xmlns:a16="http://schemas.microsoft.com/office/drawing/2014/main" id="{5DC951C4-E2A8-4BB1-A186-CEE3A263EC68}"/>
              </a:ext>
            </a:extLst>
          </p:cNvPr>
          <p:cNvSpPr/>
          <p:nvPr userDrawn="1"/>
        </p:nvSpPr>
        <p:spPr>
          <a:xfrm>
            <a:off x="8602635" y="1839774"/>
            <a:ext cx="681990" cy="634365"/>
          </a:xfrm>
          <a:prstGeom prst="ellipse">
            <a:avLst/>
          </a:prstGeom>
          <a:solidFill>
            <a:srgbClr val="D7D9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2" name="Oval 31">
            <a:extLst>
              <a:ext uri="{FF2B5EF4-FFF2-40B4-BE49-F238E27FC236}">
                <a16:creationId xmlns:a16="http://schemas.microsoft.com/office/drawing/2014/main" id="{FD614FD4-DDEE-4FE9-89D5-B058F4051FA1}"/>
              </a:ext>
            </a:extLst>
          </p:cNvPr>
          <p:cNvSpPr/>
          <p:nvPr userDrawn="1"/>
        </p:nvSpPr>
        <p:spPr>
          <a:xfrm>
            <a:off x="8602635" y="2794635"/>
            <a:ext cx="681990" cy="634365"/>
          </a:xfrm>
          <a:prstGeom prst="ellipse">
            <a:avLst/>
          </a:prstGeom>
          <a:solidFill>
            <a:srgbClr val="D7D9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33" name="Graphic 252" descr="Internet">
            <a:extLst>
              <a:ext uri="{FF2B5EF4-FFF2-40B4-BE49-F238E27FC236}">
                <a16:creationId xmlns:a16="http://schemas.microsoft.com/office/drawing/2014/main" id="{A00D5E4D-7979-4DC0-98C7-006B6495F555}"/>
              </a:ext>
            </a:extLst>
          </p:cNvPr>
          <p:cNvPicPr/>
          <p:nvPr userDrawn="1"/>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672167" y="1900830"/>
            <a:ext cx="542925" cy="542925"/>
          </a:xfrm>
          <a:prstGeom prst="rect">
            <a:avLst/>
          </a:prstGeom>
        </p:spPr>
      </p:pic>
      <p:pic>
        <p:nvPicPr>
          <p:cNvPr id="34" name="Graphic 253" descr="Receiver">
            <a:extLst>
              <a:ext uri="{FF2B5EF4-FFF2-40B4-BE49-F238E27FC236}">
                <a16:creationId xmlns:a16="http://schemas.microsoft.com/office/drawing/2014/main" id="{5CD740E2-F2CC-4ADA-A2B5-C430F563B255}"/>
              </a:ext>
            </a:extLst>
          </p:cNvPr>
          <p:cNvPicPr/>
          <p:nvPr userDrawn="1"/>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747116" y="2921431"/>
            <a:ext cx="387985" cy="387985"/>
          </a:xfrm>
          <a:prstGeom prst="rect">
            <a:avLst/>
          </a:prstGeom>
        </p:spPr>
      </p:pic>
      <p:sp>
        <p:nvSpPr>
          <p:cNvPr id="35" name="Text Box 2">
            <a:extLst>
              <a:ext uri="{FF2B5EF4-FFF2-40B4-BE49-F238E27FC236}">
                <a16:creationId xmlns:a16="http://schemas.microsoft.com/office/drawing/2014/main" id="{DEAB99B1-58E7-4B77-B49C-AF9AB204A25E}"/>
              </a:ext>
            </a:extLst>
          </p:cNvPr>
          <p:cNvSpPr txBox="1">
            <a:spLocks noChangeArrowheads="1"/>
          </p:cNvSpPr>
          <p:nvPr userDrawn="1"/>
        </p:nvSpPr>
        <p:spPr bwMode="auto">
          <a:xfrm>
            <a:off x="9399243" y="1115219"/>
            <a:ext cx="1793240" cy="264944"/>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nSpc>
                <a:spcPct val="107000"/>
              </a:lnSpc>
              <a:spcAft>
                <a:spcPts val="800"/>
              </a:spcAft>
            </a:pPr>
            <a:r>
              <a:rPr lang="en-GB" sz="1100">
                <a:effectLst/>
                <a:latin typeface="Montserrat Light" panose="00000400000000000000" pitchFamily="2" charset="0"/>
                <a:ea typeface="Calibri" panose="020F0502020204030204" pitchFamily="34" charset="0"/>
                <a:cs typeface="Times New Roman" panose="02020603050405020304" pitchFamily="18" charset="0"/>
              </a:rPr>
              <a:t>@</a:t>
            </a:r>
            <a:r>
              <a:rPr lang="en-GB" sz="1100" err="1">
                <a:effectLst/>
                <a:latin typeface="Montserrat Light" panose="00000400000000000000" pitchFamily="2" charset="0"/>
                <a:ea typeface="Calibri" panose="020F0502020204030204" pitchFamily="34" charset="0"/>
                <a:cs typeface="Times New Roman" panose="02020603050405020304" pitchFamily="18" charset="0"/>
              </a:rPr>
              <a:t>ProBonoEcon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6" name="Text Box 2">
            <a:extLst>
              <a:ext uri="{FF2B5EF4-FFF2-40B4-BE49-F238E27FC236}">
                <a16:creationId xmlns:a16="http://schemas.microsoft.com/office/drawing/2014/main" id="{05D5A1C1-7581-47DA-B90D-37D3565CA913}"/>
              </a:ext>
            </a:extLst>
          </p:cNvPr>
          <p:cNvSpPr txBox="1">
            <a:spLocks noChangeArrowheads="1"/>
          </p:cNvSpPr>
          <p:nvPr userDrawn="1"/>
        </p:nvSpPr>
        <p:spPr bwMode="auto">
          <a:xfrm>
            <a:off x="9408587" y="2039820"/>
            <a:ext cx="2346503" cy="264944"/>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nSpc>
                <a:spcPct val="107000"/>
              </a:lnSpc>
              <a:spcAft>
                <a:spcPts val="800"/>
              </a:spcAft>
            </a:pPr>
            <a:r>
              <a:rPr lang="en-GB" sz="1100">
                <a:effectLst/>
                <a:latin typeface="Montserrat Light" panose="00000400000000000000" pitchFamily="2" charset="0"/>
                <a:ea typeface="Calibri" panose="020F0502020204030204" pitchFamily="34" charset="0"/>
                <a:cs typeface="Times New Roman" panose="02020603050405020304" pitchFamily="18" charset="0"/>
              </a:rPr>
              <a:t>www.probonoeconomics.com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7" name="Text Box 2">
            <a:extLst>
              <a:ext uri="{FF2B5EF4-FFF2-40B4-BE49-F238E27FC236}">
                <a16:creationId xmlns:a16="http://schemas.microsoft.com/office/drawing/2014/main" id="{49E132CB-8017-41E4-A956-CBFB227C7922}"/>
              </a:ext>
            </a:extLst>
          </p:cNvPr>
          <p:cNvSpPr txBox="1">
            <a:spLocks noChangeArrowheads="1"/>
          </p:cNvSpPr>
          <p:nvPr userDrawn="1"/>
        </p:nvSpPr>
        <p:spPr bwMode="auto">
          <a:xfrm>
            <a:off x="9486590" y="2912140"/>
            <a:ext cx="1793240" cy="264944"/>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nSpc>
                <a:spcPct val="107000"/>
              </a:lnSpc>
              <a:spcAft>
                <a:spcPts val="800"/>
              </a:spcAft>
            </a:pPr>
            <a:r>
              <a:rPr lang="en-GB" sz="1100">
                <a:effectLst/>
                <a:latin typeface="Montserrat Light" panose="00000400000000000000" pitchFamily="2" charset="0"/>
                <a:ea typeface="Calibri" panose="020F0502020204030204" pitchFamily="34" charset="0"/>
                <a:cs typeface="Times New Roman" panose="02020603050405020304" pitchFamily="18" charset="0"/>
              </a:rPr>
              <a:t>020 3632 2668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D3C230E2-C340-4794-8B40-E315ECD59ABF}"/>
              </a:ext>
            </a:extLst>
          </p:cNvPr>
          <p:cNvSpPr>
            <a:spLocks noGrp="1"/>
          </p:cNvSpPr>
          <p:nvPr>
            <p:ph type="body" sz="quarter" idx="13"/>
          </p:nvPr>
        </p:nvSpPr>
        <p:spPr>
          <a:xfrm>
            <a:off x="1701194" y="5298227"/>
            <a:ext cx="1793240" cy="332423"/>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100" cap="all" baseline="0">
                <a:solidFill>
                  <a:schemeClr val="accent2">
                    <a:lumMod val="75000"/>
                  </a:schemeClr>
                </a:solidFill>
              </a:defRPr>
            </a:lvl1pPr>
            <a:lvl2pPr>
              <a:defRPr sz="1100"/>
            </a:lvl2pPr>
            <a:lvl3pPr>
              <a:defRPr sz="1100"/>
            </a:lvl3pPr>
            <a:lvl4pPr>
              <a:defRPr sz="1100"/>
            </a:lvl4pPr>
            <a:lvl5pPr>
              <a:defRPr sz="1100"/>
            </a:lvl5pPr>
          </a:lstStyle>
          <a:p>
            <a:pPr lvl="0"/>
            <a:r>
              <a:rPr lang="en-US"/>
              <a:t>Click to edit Master text styles</a:t>
            </a:r>
          </a:p>
        </p:txBody>
      </p:sp>
      <p:sp>
        <p:nvSpPr>
          <p:cNvPr id="39" name="Text Placeholder 2">
            <a:extLst>
              <a:ext uri="{FF2B5EF4-FFF2-40B4-BE49-F238E27FC236}">
                <a16:creationId xmlns:a16="http://schemas.microsoft.com/office/drawing/2014/main" id="{11143480-74B8-45E9-8515-24C6E292B824}"/>
              </a:ext>
            </a:extLst>
          </p:cNvPr>
          <p:cNvSpPr>
            <a:spLocks noGrp="1"/>
          </p:cNvSpPr>
          <p:nvPr>
            <p:ph type="body" sz="quarter" idx="14"/>
          </p:nvPr>
        </p:nvSpPr>
        <p:spPr>
          <a:xfrm>
            <a:off x="1701194" y="5634700"/>
            <a:ext cx="1793240" cy="332423"/>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100" cap="none" baseline="0">
                <a:solidFill>
                  <a:schemeClr val="tx1"/>
                </a:solidFill>
              </a:defRPr>
            </a:lvl1pPr>
            <a:lvl2pPr>
              <a:defRPr sz="1100"/>
            </a:lvl2pPr>
            <a:lvl3pPr>
              <a:defRPr sz="1100"/>
            </a:lvl3pPr>
            <a:lvl4pPr>
              <a:defRPr sz="1100"/>
            </a:lvl4pPr>
            <a:lvl5pPr>
              <a:defRPr sz="1100"/>
            </a:lvl5pPr>
          </a:lstStyle>
          <a:p>
            <a:pPr lvl="0"/>
            <a:r>
              <a:rPr lang="en-US"/>
              <a:t>Click to edit Master text styles</a:t>
            </a:r>
          </a:p>
        </p:txBody>
      </p:sp>
      <p:sp>
        <p:nvSpPr>
          <p:cNvPr id="40" name="Text Placeholder 2">
            <a:extLst>
              <a:ext uri="{FF2B5EF4-FFF2-40B4-BE49-F238E27FC236}">
                <a16:creationId xmlns:a16="http://schemas.microsoft.com/office/drawing/2014/main" id="{20453EDC-6610-4855-9D98-66A98FEC81AE}"/>
              </a:ext>
            </a:extLst>
          </p:cNvPr>
          <p:cNvSpPr>
            <a:spLocks noGrp="1"/>
          </p:cNvSpPr>
          <p:nvPr>
            <p:ph type="body" sz="quarter" idx="15"/>
          </p:nvPr>
        </p:nvSpPr>
        <p:spPr>
          <a:xfrm>
            <a:off x="3917634" y="5810106"/>
            <a:ext cx="1793240" cy="332423"/>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100" cap="all" baseline="0">
                <a:solidFill>
                  <a:schemeClr val="accent2">
                    <a:lumMod val="75000"/>
                  </a:schemeClr>
                </a:solidFill>
              </a:defRPr>
            </a:lvl1pPr>
            <a:lvl2pPr>
              <a:defRPr sz="1100"/>
            </a:lvl2pPr>
            <a:lvl3pPr>
              <a:defRPr sz="1100"/>
            </a:lvl3pPr>
            <a:lvl4pPr>
              <a:defRPr sz="1100"/>
            </a:lvl4pPr>
            <a:lvl5pPr>
              <a:defRPr sz="1100"/>
            </a:lvl5pPr>
          </a:lstStyle>
          <a:p>
            <a:pPr lvl="0"/>
            <a:r>
              <a:rPr lang="en-US"/>
              <a:t>Click to edit Master text styles</a:t>
            </a:r>
          </a:p>
        </p:txBody>
      </p:sp>
      <p:sp>
        <p:nvSpPr>
          <p:cNvPr id="41" name="Text Placeholder 2">
            <a:extLst>
              <a:ext uri="{FF2B5EF4-FFF2-40B4-BE49-F238E27FC236}">
                <a16:creationId xmlns:a16="http://schemas.microsoft.com/office/drawing/2014/main" id="{26C6CFCB-C73B-4632-955A-3421B2BEF130}"/>
              </a:ext>
            </a:extLst>
          </p:cNvPr>
          <p:cNvSpPr>
            <a:spLocks noGrp="1"/>
          </p:cNvSpPr>
          <p:nvPr>
            <p:ph type="body" sz="quarter" idx="16"/>
          </p:nvPr>
        </p:nvSpPr>
        <p:spPr>
          <a:xfrm>
            <a:off x="3917634" y="6146579"/>
            <a:ext cx="1793240" cy="332423"/>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100" cap="none" baseline="0">
                <a:solidFill>
                  <a:schemeClr val="tx1"/>
                </a:solidFill>
              </a:defRPr>
            </a:lvl1pPr>
            <a:lvl2pPr>
              <a:defRPr sz="1100"/>
            </a:lvl2pPr>
            <a:lvl3pPr>
              <a:defRPr sz="1100"/>
            </a:lvl3pPr>
            <a:lvl4pPr>
              <a:defRPr sz="1100"/>
            </a:lvl4pPr>
            <a:lvl5pPr>
              <a:defRPr sz="1100"/>
            </a:lvl5pPr>
          </a:lstStyle>
          <a:p>
            <a:pPr lvl="0"/>
            <a:r>
              <a:rPr lang="en-US"/>
              <a:t>Click to edit Master text styles</a:t>
            </a:r>
          </a:p>
        </p:txBody>
      </p:sp>
      <p:sp>
        <p:nvSpPr>
          <p:cNvPr id="42" name="Text Placeholder 2">
            <a:extLst>
              <a:ext uri="{FF2B5EF4-FFF2-40B4-BE49-F238E27FC236}">
                <a16:creationId xmlns:a16="http://schemas.microsoft.com/office/drawing/2014/main" id="{BB48E0C3-8B2C-42CF-B116-629199F19F46}"/>
              </a:ext>
            </a:extLst>
          </p:cNvPr>
          <p:cNvSpPr>
            <a:spLocks noGrp="1"/>
          </p:cNvSpPr>
          <p:nvPr>
            <p:ph type="body" sz="quarter" idx="17"/>
          </p:nvPr>
        </p:nvSpPr>
        <p:spPr>
          <a:xfrm>
            <a:off x="6076924" y="5036131"/>
            <a:ext cx="1793240" cy="332423"/>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100" cap="all" baseline="0">
                <a:solidFill>
                  <a:schemeClr val="accent2">
                    <a:lumMod val="75000"/>
                  </a:schemeClr>
                </a:solidFill>
              </a:defRPr>
            </a:lvl1pPr>
            <a:lvl2pPr>
              <a:defRPr sz="1100"/>
            </a:lvl2pPr>
            <a:lvl3pPr>
              <a:defRPr sz="1100"/>
            </a:lvl3pPr>
            <a:lvl4pPr>
              <a:defRPr sz="1100"/>
            </a:lvl4pPr>
            <a:lvl5pPr>
              <a:defRPr sz="1100"/>
            </a:lvl5pPr>
          </a:lstStyle>
          <a:p>
            <a:pPr lvl="0"/>
            <a:r>
              <a:rPr lang="en-US"/>
              <a:t>Click to edit Master text styles</a:t>
            </a:r>
          </a:p>
        </p:txBody>
      </p:sp>
      <p:sp>
        <p:nvSpPr>
          <p:cNvPr id="43" name="Text Placeholder 2">
            <a:extLst>
              <a:ext uri="{FF2B5EF4-FFF2-40B4-BE49-F238E27FC236}">
                <a16:creationId xmlns:a16="http://schemas.microsoft.com/office/drawing/2014/main" id="{B5297AF0-B0DF-4510-9926-553C47EE1FB5}"/>
              </a:ext>
            </a:extLst>
          </p:cNvPr>
          <p:cNvSpPr>
            <a:spLocks noGrp="1"/>
          </p:cNvSpPr>
          <p:nvPr>
            <p:ph type="body" sz="quarter" idx="18"/>
          </p:nvPr>
        </p:nvSpPr>
        <p:spPr>
          <a:xfrm>
            <a:off x="6076924" y="5372604"/>
            <a:ext cx="1793240" cy="332423"/>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100" cap="none" baseline="0">
                <a:solidFill>
                  <a:schemeClr val="tx1"/>
                </a:solidFill>
              </a:defRPr>
            </a:lvl1pPr>
            <a:lvl2pPr>
              <a:defRPr sz="1100"/>
            </a:lvl2pPr>
            <a:lvl3pPr>
              <a:defRPr sz="1100"/>
            </a:lvl3pPr>
            <a:lvl4pPr>
              <a:defRPr sz="1100"/>
            </a:lvl4pPr>
            <a:lvl5pPr>
              <a:defRPr sz="1100"/>
            </a:lvl5pPr>
          </a:lstStyle>
          <a:p>
            <a:pPr lvl="0"/>
            <a:r>
              <a:rPr lang="en-US"/>
              <a:t>Click to edit Master text styles</a:t>
            </a:r>
          </a:p>
        </p:txBody>
      </p:sp>
    </p:spTree>
    <p:extLst>
      <p:ext uri="{BB962C8B-B14F-4D97-AF65-F5344CB8AC3E}">
        <p14:creationId xmlns:p14="http://schemas.microsoft.com/office/powerpoint/2010/main" val="26459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D1C2D9-27F4-4D24-976E-B7C91D093E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5EB7B91-154F-435F-B45C-DF627AD84B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B53DBA-61AA-498E-AA1B-57EC6E4C2B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F427E-463B-41B4-A1AB-B46E86955EDE}" type="datetime1">
              <a:rPr lang="en-GB" smtClean="0"/>
              <a:t>17/01/2024</a:t>
            </a:fld>
            <a:endParaRPr lang="en-GB"/>
          </a:p>
        </p:txBody>
      </p:sp>
      <p:sp>
        <p:nvSpPr>
          <p:cNvPr id="5" name="Footer Placeholder 4">
            <a:extLst>
              <a:ext uri="{FF2B5EF4-FFF2-40B4-BE49-F238E27FC236}">
                <a16:creationId xmlns:a16="http://schemas.microsoft.com/office/drawing/2014/main" id="{CAF65BE2-7CBC-482E-ABDC-1A56C17619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8B450C7-F1B3-4136-B6C4-37158BFCBF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4815CB-A13A-43DD-9D3C-52A0B146A83E}" type="slidenum">
              <a:rPr lang="en-GB" smtClean="0"/>
              <a:t>‹#›</a:t>
            </a:fld>
            <a:endParaRPr lang="en-GB"/>
          </a:p>
        </p:txBody>
      </p:sp>
    </p:spTree>
    <p:extLst>
      <p:ext uri="{BB962C8B-B14F-4D97-AF65-F5344CB8AC3E}">
        <p14:creationId xmlns:p14="http://schemas.microsoft.com/office/powerpoint/2010/main" val="1981563095"/>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0" r:id="rId3"/>
    <p:sldLayoutId id="2147483652" r:id="rId4"/>
    <p:sldLayoutId id="2147483651" r:id="rId5"/>
    <p:sldLayoutId id="2147483655" r:id="rId6"/>
    <p:sldLayoutId id="2147483656"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58EF1439-0DCD-446C-875E-65F3D6DC8933}"/>
              </a:ext>
            </a:extLst>
          </p:cNvPr>
          <p:cNvGrpSpPr/>
          <p:nvPr/>
        </p:nvGrpSpPr>
        <p:grpSpPr>
          <a:xfrm rot="556244">
            <a:off x="6940136" y="-1238057"/>
            <a:ext cx="7575141" cy="7575141"/>
            <a:chOff x="5768975" y="-4036695"/>
            <a:chExt cx="9628505" cy="9628505"/>
          </a:xfrm>
        </p:grpSpPr>
        <p:sp>
          <p:nvSpPr>
            <p:cNvPr id="11" name="Oval 10">
              <a:extLst>
                <a:ext uri="{FF2B5EF4-FFF2-40B4-BE49-F238E27FC236}">
                  <a16:creationId xmlns:a16="http://schemas.microsoft.com/office/drawing/2014/main" id="{B14CF420-77F3-4BD5-A0A3-E26F7C517B86}"/>
                </a:ext>
              </a:extLst>
            </p:cNvPr>
            <p:cNvSpPr/>
            <p:nvPr/>
          </p:nvSpPr>
          <p:spPr>
            <a:xfrm rot="5596062" flipH="1" flipV="1">
              <a:off x="5768975" y="-4036695"/>
              <a:ext cx="9628505" cy="9628505"/>
            </a:xfrm>
            <a:prstGeom prst="ellipse">
              <a:avLst/>
            </a:prstGeom>
            <a:solidFill>
              <a:schemeClr val="bg1"/>
            </a:solidFill>
            <a:ln w="95250">
              <a:gradFill>
                <a:gsLst>
                  <a:gs pos="66000">
                    <a:schemeClr val="bg1"/>
                  </a:gs>
                  <a:gs pos="28000">
                    <a:schemeClr val="bg1"/>
                  </a:gs>
                  <a:gs pos="77000">
                    <a:srgbClr val="ADD9E5"/>
                  </a:gs>
                  <a:gs pos="0">
                    <a:srgbClr val="1F497D"/>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100">
                  <a:effectLst/>
                  <a:ea typeface="Calibri" panose="020F0502020204030204" pitchFamily="34" charset="0"/>
                  <a:cs typeface="Times New Roman" panose="02020603050405020304" pitchFamily="18" charset="0"/>
                </a:rPr>
                <a:t> </a:t>
              </a:r>
            </a:p>
          </p:txBody>
        </p:sp>
        <p:grpSp>
          <p:nvGrpSpPr>
            <p:cNvPr id="12" name="Group 11">
              <a:extLst>
                <a:ext uri="{FF2B5EF4-FFF2-40B4-BE49-F238E27FC236}">
                  <a16:creationId xmlns:a16="http://schemas.microsoft.com/office/drawing/2014/main" id="{F12F6C85-BF3A-465E-8E5B-06F0D2329EC3}"/>
                </a:ext>
              </a:extLst>
            </p:cNvPr>
            <p:cNvGrpSpPr/>
            <p:nvPr/>
          </p:nvGrpSpPr>
          <p:grpSpPr>
            <a:xfrm>
              <a:off x="6396355" y="-3463291"/>
              <a:ext cx="8250507" cy="8134351"/>
              <a:chOff x="6396355" y="-3463291"/>
              <a:chExt cx="8250507" cy="8134351"/>
            </a:xfrm>
          </p:grpSpPr>
          <p:sp>
            <p:nvSpPr>
              <p:cNvPr id="13" name="Oval 12">
                <a:extLst>
                  <a:ext uri="{FF2B5EF4-FFF2-40B4-BE49-F238E27FC236}">
                    <a16:creationId xmlns:a16="http://schemas.microsoft.com/office/drawing/2014/main" id="{225E1856-F501-413F-81E2-8EAC517E35DF}"/>
                  </a:ext>
                </a:extLst>
              </p:cNvPr>
              <p:cNvSpPr/>
              <p:nvPr/>
            </p:nvSpPr>
            <p:spPr>
              <a:xfrm>
                <a:off x="6649672" y="-3463291"/>
                <a:ext cx="7997190" cy="7997192"/>
              </a:xfrm>
              <a:prstGeom prst="ellipse">
                <a:avLst/>
              </a:prstGeom>
              <a:gradFill flip="none" rotWithShape="1">
                <a:gsLst>
                  <a:gs pos="50000">
                    <a:srgbClr val="1F497D"/>
                  </a:gs>
                  <a:gs pos="0">
                    <a:schemeClr val="bg1">
                      <a:lumMod val="85000"/>
                    </a:schemeClr>
                  </a:gs>
                  <a:gs pos="0">
                    <a:srgbClr val="1F497D"/>
                  </a:gs>
                  <a:gs pos="100000">
                    <a:srgbClr val="0E2138"/>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Oval 105">
                <a:extLst>
                  <a:ext uri="{FF2B5EF4-FFF2-40B4-BE49-F238E27FC236}">
                    <a16:creationId xmlns:a16="http://schemas.microsoft.com/office/drawing/2014/main" id="{AF2C18C2-1076-485F-B242-87C509277079}"/>
                  </a:ext>
                </a:extLst>
              </p:cNvPr>
              <p:cNvSpPr>
                <a:spLocks noChangeArrowheads="1"/>
              </p:cNvSpPr>
              <p:nvPr/>
            </p:nvSpPr>
            <p:spPr bwMode="auto">
              <a:xfrm>
                <a:off x="7484426" y="-2563496"/>
                <a:ext cx="6197602" cy="6197600"/>
              </a:xfrm>
              <a:prstGeom prst="ellipse">
                <a:avLst/>
              </a:prstGeom>
              <a:solidFill>
                <a:srgbClr val="FFFFFF"/>
              </a:solidFill>
              <a:ln w="12700">
                <a:solidFill>
                  <a:srgbClr val="FFFFFF"/>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Partial Circle 14">
                <a:extLst>
                  <a:ext uri="{FF2B5EF4-FFF2-40B4-BE49-F238E27FC236}">
                    <a16:creationId xmlns:a16="http://schemas.microsoft.com/office/drawing/2014/main" id="{F86C92CB-992C-459B-9407-9450C5094E00}"/>
                  </a:ext>
                </a:extLst>
              </p:cNvPr>
              <p:cNvSpPr/>
              <p:nvPr/>
            </p:nvSpPr>
            <p:spPr>
              <a:xfrm>
                <a:off x="6396355" y="-3349625"/>
                <a:ext cx="8242300" cy="8020685"/>
              </a:xfrm>
              <a:prstGeom prst="pie">
                <a:avLst>
                  <a:gd name="adj1" fmla="val 5360897"/>
                  <a:gd name="adj2" fmla="val 11260546"/>
                </a:avLst>
              </a:prstGeom>
              <a:gradFill>
                <a:gsLst>
                  <a:gs pos="40000">
                    <a:srgbClr val="8CCADB"/>
                  </a:gs>
                  <a:gs pos="20000">
                    <a:srgbClr val="BAD8E1"/>
                  </a:gs>
                  <a:gs pos="0">
                    <a:schemeClr val="bg2"/>
                  </a:gs>
                  <a:gs pos="76000">
                    <a:srgbClr val="6BBBD0"/>
                  </a:gs>
                  <a:gs pos="100000">
                    <a:srgbClr val="4BACC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6" name="Oval 15">
                <a:extLst>
                  <a:ext uri="{FF2B5EF4-FFF2-40B4-BE49-F238E27FC236}">
                    <a16:creationId xmlns:a16="http://schemas.microsoft.com/office/drawing/2014/main" id="{F6E62B0E-40F7-491E-976D-308D4D84BD04}"/>
                  </a:ext>
                </a:extLst>
              </p:cNvPr>
              <p:cNvSpPr/>
              <p:nvPr/>
            </p:nvSpPr>
            <p:spPr>
              <a:xfrm rot="5400000" flipV="1">
                <a:off x="7342505" y="-2723515"/>
                <a:ext cx="6517640" cy="6517640"/>
              </a:xfrm>
              <a:prstGeom prst="ellipse">
                <a:avLst/>
              </a:prstGeom>
              <a:noFill/>
              <a:ln w="361950">
                <a:gradFill>
                  <a:gsLst>
                    <a:gs pos="77000">
                      <a:srgbClr val="DCDE9A"/>
                    </a:gs>
                    <a:gs pos="39000">
                      <a:srgbClr val="DDDF9E"/>
                    </a:gs>
                    <a:gs pos="0">
                      <a:schemeClr val="bg1"/>
                    </a:gs>
                    <a:gs pos="100000">
                      <a:srgbClr val="BDC03E"/>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4800">
                    <a:solidFill>
                      <a:srgbClr val="BDC03E"/>
                    </a:solidFill>
                    <a:effectLst/>
                    <a:latin typeface="Montserrat Medium"/>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grpSp>
      </p:grpSp>
      <p:sp>
        <p:nvSpPr>
          <p:cNvPr id="2" name="Title 1">
            <a:extLst>
              <a:ext uri="{FF2B5EF4-FFF2-40B4-BE49-F238E27FC236}">
                <a16:creationId xmlns:a16="http://schemas.microsoft.com/office/drawing/2014/main" id="{BC959533-9F39-4BC1-98DC-FEB7EF976DFA}"/>
              </a:ext>
            </a:extLst>
          </p:cNvPr>
          <p:cNvSpPr>
            <a:spLocks noGrp="1"/>
          </p:cNvSpPr>
          <p:nvPr>
            <p:ph type="ctrTitle"/>
          </p:nvPr>
        </p:nvSpPr>
        <p:spPr>
          <a:xfrm>
            <a:off x="618745" y="4993620"/>
            <a:ext cx="5894760" cy="913067"/>
          </a:xfrm>
        </p:spPr>
        <p:txBody>
          <a:bodyPr>
            <a:noAutofit/>
          </a:bodyPr>
          <a:lstStyle/>
          <a:p>
            <a:pPr algn="l"/>
            <a:r>
              <a:rPr lang="en-GB" sz="3200" dirty="0">
                <a:solidFill>
                  <a:schemeClr val="accent1"/>
                </a:solidFill>
              </a:rPr>
              <a:t>The charity secto</a:t>
            </a:r>
            <a:r>
              <a:rPr lang="en-GB" dirty="0">
                <a:solidFill>
                  <a:schemeClr val="accent1"/>
                </a:solidFill>
              </a:rPr>
              <a:t>r</a:t>
            </a:r>
            <a:r>
              <a:rPr lang="en-GB" sz="3200" dirty="0">
                <a:solidFill>
                  <a:schemeClr val="accent1"/>
                </a:solidFill>
              </a:rPr>
              <a:t> in Yorkshire and the Humber and the Autumn Statement</a:t>
            </a:r>
            <a:br>
              <a:rPr lang="en-GB" sz="3200" dirty="0"/>
            </a:br>
            <a:br>
              <a:rPr lang="en-GB" sz="3200" dirty="0"/>
            </a:br>
            <a:r>
              <a:rPr lang="en-GB" sz="2000" dirty="0"/>
              <a:t>Jack Larkham</a:t>
            </a:r>
            <a:endParaRPr lang="en-GB" sz="3600" i="1" dirty="0"/>
          </a:p>
        </p:txBody>
      </p:sp>
      <p:sp>
        <p:nvSpPr>
          <p:cNvPr id="3" name="Subtitle 2">
            <a:extLst>
              <a:ext uri="{FF2B5EF4-FFF2-40B4-BE49-F238E27FC236}">
                <a16:creationId xmlns:a16="http://schemas.microsoft.com/office/drawing/2014/main" id="{681A091C-A722-4ED9-84B8-E13C7CBB5E37}"/>
              </a:ext>
            </a:extLst>
          </p:cNvPr>
          <p:cNvSpPr>
            <a:spLocks noGrp="1"/>
          </p:cNvSpPr>
          <p:nvPr>
            <p:ph type="subTitle" idx="4294967295"/>
          </p:nvPr>
        </p:nvSpPr>
        <p:spPr>
          <a:xfrm>
            <a:off x="618744" y="6024631"/>
            <a:ext cx="6253111" cy="633197"/>
          </a:xfrm>
        </p:spPr>
        <p:txBody>
          <a:bodyPr>
            <a:normAutofit/>
          </a:bodyPr>
          <a:lstStyle/>
          <a:p>
            <a:pPr marL="0" indent="0" algn="l">
              <a:buNone/>
            </a:pPr>
            <a:r>
              <a:rPr lang="en-GB" sz="2000">
                <a:solidFill>
                  <a:schemeClr val="accent1"/>
                </a:solidFill>
              </a:rPr>
              <a:t>January 2024</a:t>
            </a:r>
          </a:p>
        </p:txBody>
      </p:sp>
      <p:pic>
        <p:nvPicPr>
          <p:cNvPr id="22" name="Picture 21" descr="Icon&#10;&#10;Description automatically generated">
            <a:extLst>
              <a:ext uri="{FF2B5EF4-FFF2-40B4-BE49-F238E27FC236}">
                <a16:creationId xmlns:a16="http://schemas.microsoft.com/office/drawing/2014/main" id="{32B98ABB-E493-4748-AE23-4F12F2EBF6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744" y="439213"/>
            <a:ext cx="2248281" cy="685600"/>
          </a:xfrm>
          <a:prstGeom prst="rect">
            <a:avLst/>
          </a:prstGeom>
        </p:spPr>
      </p:pic>
    </p:spTree>
    <p:extLst>
      <p:ext uri="{BB962C8B-B14F-4D97-AF65-F5344CB8AC3E}">
        <p14:creationId xmlns:p14="http://schemas.microsoft.com/office/powerpoint/2010/main" val="1179789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38A59-7300-7F20-DC11-C9D54BF315F8}"/>
              </a:ext>
            </a:extLst>
          </p:cNvPr>
          <p:cNvSpPr>
            <a:spLocks noGrp="1"/>
          </p:cNvSpPr>
          <p:nvPr>
            <p:ph type="title"/>
          </p:nvPr>
        </p:nvSpPr>
        <p:spPr>
          <a:xfrm>
            <a:off x="338137" y="250130"/>
            <a:ext cx="11409784" cy="900059"/>
          </a:xfrm>
        </p:spPr>
        <p:txBody>
          <a:bodyPr>
            <a:noAutofit/>
          </a:bodyPr>
          <a:lstStyle/>
          <a:p>
            <a:r>
              <a:rPr lang="en-GB" sz="2400"/>
              <a:t>Some relief for those on the lowest incomes, but many people out of work due to long-term conditions or disability look set to be worse off</a:t>
            </a:r>
          </a:p>
        </p:txBody>
      </p:sp>
      <p:graphicFrame>
        <p:nvGraphicFramePr>
          <p:cNvPr id="4" name="Content Placeholder 3">
            <a:extLst>
              <a:ext uri="{FF2B5EF4-FFF2-40B4-BE49-F238E27FC236}">
                <a16:creationId xmlns:a16="http://schemas.microsoft.com/office/drawing/2014/main" id="{C78AE414-676A-2A5D-A8AD-0EE83CC85C66}"/>
              </a:ext>
            </a:extLst>
          </p:cNvPr>
          <p:cNvGraphicFramePr>
            <a:graphicFrameLocks noGrp="1"/>
          </p:cNvGraphicFramePr>
          <p:nvPr>
            <p:ph idx="1"/>
            <p:extLst>
              <p:ext uri="{D42A27DB-BD31-4B8C-83A1-F6EECF244321}">
                <p14:modId xmlns:p14="http://schemas.microsoft.com/office/powerpoint/2010/main" val="2080065967"/>
              </p:ext>
            </p:extLst>
          </p:nvPr>
        </p:nvGraphicFramePr>
        <p:xfrm>
          <a:off x="391106" y="1510227"/>
          <a:ext cx="11303846"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89890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F07F6-E1AE-DC63-37E7-5BB304FA6D87}"/>
              </a:ext>
            </a:extLst>
          </p:cNvPr>
          <p:cNvSpPr>
            <a:spLocks noGrp="1"/>
          </p:cNvSpPr>
          <p:nvPr>
            <p:ph type="title"/>
          </p:nvPr>
        </p:nvSpPr>
        <p:spPr>
          <a:xfrm>
            <a:off x="338137" y="221102"/>
            <a:ext cx="11409784" cy="900059"/>
          </a:xfrm>
        </p:spPr>
        <p:txBody>
          <a:bodyPr>
            <a:normAutofit/>
          </a:bodyPr>
          <a:lstStyle/>
          <a:p>
            <a:r>
              <a:rPr lang="en-GB" sz="2400"/>
              <a:t>Spending plans for public services equate to austerity era levels of cuts by 2027/28, but this year’s general election makes it highly uncertain</a:t>
            </a:r>
          </a:p>
        </p:txBody>
      </p:sp>
      <p:grpSp>
        <p:nvGrpSpPr>
          <p:cNvPr id="5" name="Group 4">
            <a:extLst>
              <a:ext uri="{FF2B5EF4-FFF2-40B4-BE49-F238E27FC236}">
                <a16:creationId xmlns:a16="http://schemas.microsoft.com/office/drawing/2014/main" id="{30F389EC-859C-008A-20B2-641CE46A936B}"/>
              </a:ext>
            </a:extLst>
          </p:cNvPr>
          <p:cNvGrpSpPr/>
          <p:nvPr/>
        </p:nvGrpSpPr>
        <p:grpSpPr>
          <a:xfrm>
            <a:off x="2562225" y="1206067"/>
            <a:ext cx="7067550" cy="2481413"/>
            <a:chOff x="2562225" y="1111471"/>
            <a:chExt cx="7067550" cy="2481413"/>
          </a:xfrm>
        </p:grpSpPr>
        <p:pic>
          <p:nvPicPr>
            <p:cNvPr id="6" name="Picture 5">
              <a:extLst>
                <a:ext uri="{FF2B5EF4-FFF2-40B4-BE49-F238E27FC236}">
                  <a16:creationId xmlns:a16="http://schemas.microsoft.com/office/drawing/2014/main" id="{78DB5F16-5BB6-5231-857B-AE9AC68033D5}"/>
                </a:ext>
              </a:extLst>
            </p:cNvPr>
            <p:cNvPicPr>
              <a:picLocks noChangeAspect="1"/>
            </p:cNvPicPr>
            <p:nvPr/>
          </p:nvPicPr>
          <p:blipFill>
            <a:blip r:embed="rId3"/>
            <a:stretch>
              <a:fillRect/>
            </a:stretch>
          </p:blipFill>
          <p:spPr>
            <a:xfrm>
              <a:off x="2562225" y="1897434"/>
              <a:ext cx="7067550" cy="1695450"/>
            </a:xfrm>
            <a:prstGeom prst="rect">
              <a:avLst/>
            </a:prstGeom>
          </p:spPr>
        </p:pic>
        <p:pic>
          <p:nvPicPr>
            <p:cNvPr id="4" name="Picture 3">
              <a:extLst>
                <a:ext uri="{FF2B5EF4-FFF2-40B4-BE49-F238E27FC236}">
                  <a16:creationId xmlns:a16="http://schemas.microsoft.com/office/drawing/2014/main" id="{7E4AEF8A-A145-784E-72E5-E6897833C8A4}"/>
                </a:ext>
              </a:extLst>
            </p:cNvPr>
            <p:cNvPicPr>
              <a:picLocks noChangeAspect="1"/>
            </p:cNvPicPr>
            <p:nvPr/>
          </p:nvPicPr>
          <p:blipFill>
            <a:blip r:embed="rId4"/>
            <a:stretch>
              <a:fillRect/>
            </a:stretch>
          </p:blipFill>
          <p:spPr>
            <a:xfrm>
              <a:off x="2562225" y="1111471"/>
              <a:ext cx="2438400" cy="847725"/>
            </a:xfrm>
            <a:prstGeom prst="rect">
              <a:avLst/>
            </a:prstGeom>
          </p:spPr>
        </p:pic>
      </p:grpSp>
      <p:grpSp>
        <p:nvGrpSpPr>
          <p:cNvPr id="17" name="Group 16">
            <a:extLst>
              <a:ext uri="{FF2B5EF4-FFF2-40B4-BE49-F238E27FC236}">
                <a16:creationId xmlns:a16="http://schemas.microsoft.com/office/drawing/2014/main" id="{20F2FEDA-ECAF-E9AB-F10E-19A1F55FC3B9}"/>
              </a:ext>
            </a:extLst>
          </p:cNvPr>
          <p:cNvGrpSpPr/>
          <p:nvPr/>
        </p:nvGrpSpPr>
        <p:grpSpPr>
          <a:xfrm>
            <a:off x="380425" y="3446159"/>
            <a:ext cx="5961996" cy="3157216"/>
            <a:chOff x="207001" y="3509223"/>
            <a:chExt cx="5961996" cy="3157216"/>
          </a:xfrm>
        </p:grpSpPr>
        <p:pic>
          <p:nvPicPr>
            <p:cNvPr id="11" name="Picture 10">
              <a:extLst>
                <a:ext uri="{FF2B5EF4-FFF2-40B4-BE49-F238E27FC236}">
                  <a16:creationId xmlns:a16="http://schemas.microsoft.com/office/drawing/2014/main" id="{CABA2ACD-F75D-0660-4D5A-AD9B775DD12E}"/>
                </a:ext>
              </a:extLst>
            </p:cNvPr>
            <p:cNvPicPr>
              <a:picLocks noChangeAspect="1"/>
            </p:cNvPicPr>
            <p:nvPr/>
          </p:nvPicPr>
          <p:blipFill>
            <a:blip r:embed="rId5"/>
            <a:stretch>
              <a:fillRect/>
            </a:stretch>
          </p:blipFill>
          <p:spPr>
            <a:xfrm>
              <a:off x="301597" y="4208989"/>
              <a:ext cx="5867400" cy="2457450"/>
            </a:xfrm>
            <a:prstGeom prst="rect">
              <a:avLst/>
            </a:prstGeom>
          </p:spPr>
        </p:pic>
        <p:pic>
          <p:nvPicPr>
            <p:cNvPr id="8" name="Picture 7">
              <a:extLst>
                <a:ext uri="{FF2B5EF4-FFF2-40B4-BE49-F238E27FC236}">
                  <a16:creationId xmlns:a16="http://schemas.microsoft.com/office/drawing/2014/main" id="{FAD6782B-1067-3A22-C5A8-17A93717B990}"/>
                </a:ext>
              </a:extLst>
            </p:cNvPr>
            <p:cNvPicPr>
              <a:picLocks noChangeAspect="1"/>
            </p:cNvPicPr>
            <p:nvPr/>
          </p:nvPicPr>
          <p:blipFill>
            <a:blip r:embed="rId6"/>
            <a:stretch>
              <a:fillRect/>
            </a:stretch>
          </p:blipFill>
          <p:spPr>
            <a:xfrm>
              <a:off x="207001" y="3509223"/>
              <a:ext cx="1147729" cy="684000"/>
            </a:xfrm>
            <a:prstGeom prst="rect">
              <a:avLst/>
            </a:prstGeom>
          </p:spPr>
        </p:pic>
      </p:grpSp>
      <p:grpSp>
        <p:nvGrpSpPr>
          <p:cNvPr id="18" name="Group 17">
            <a:extLst>
              <a:ext uri="{FF2B5EF4-FFF2-40B4-BE49-F238E27FC236}">
                <a16:creationId xmlns:a16="http://schemas.microsoft.com/office/drawing/2014/main" id="{FC81B007-F5F3-BA98-F0C9-1D80EE3F8D97}"/>
              </a:ext>
            </a:extLst>
          </p:cNvPr>
          <p:cNvGrpSpPr/>
          <p:nvPr/>
        </p:nvGrpSpPr>
        <p:grpSpPr>
          <a:xfrm>
            <a:off x="8495775" y="4046990"/>
            <a:ext cx="2268000" cy="2556000"/>
            <a:chOff x="8424802" y="3977351"/>
            <a:chExt cx="2141876" cy="2506478"/>
          </a:xfrm>
        </p:grpSpPr>
        <p:pic>
          <p:nvPicPr>
            <p:cNvPr id="14" name="Picture 13">
              <a:extLst>
                <a:ext uri="{FF2B5EF4-FFF2-40B4-BE49-F238E27FC236}">
                  <a16:creationId xmlns:a16="http://schemas.microsoft.com/office/drawing/2014/main" id="{BB761515-E39B-3F5B-752B-092DCC52A5DE}"/>
                </a:ext>
              </a:extLst>
            </p:cNvPr>
            <p:cNvPicPr>
              <a:picLocks noChangeAspect="1"/>
            </p:cNvPicPr>
            <p:nvPr/>
          </p:nvPicPr>
          <p:blipFill>
            <a:blip r:embed="rId7"/>
            <a:stretch>
              <a:fillRect/>
            </a:stretch>
          </p:blipFill>
          <p:spPr>
            <a:xfrm>
              <a:off x="8472151" y="4681562"/>
              <a:ext cx="2094527" cy="1802267"/>
            </a:xfrm>
            <a:prstGeom prst="rect">
              <a:avLst/>
            </a:prstGeom>
          </p:spPr>
        </p:pic>
        <p:pic>
          <p:nvPicPr>
            <p:cNvPr id="13" name="Picture 12">
              <a:extLst>
                <a:ext uri="{FF2B5EF4-FFF2-40B4-BE49-F238E27FC236}">
                  <a16:creationId xmlns:a16="http://schemas.microsoft.com/office/drawing/2014/main" id="{8901DF85-524D-236D-217B-DA388AA0C20D}"/>
                </a:ext>
              </a:extLst>
            </p:cNvPr>
            <p:cNvPicPr>
              <a:picLocks noChangeAspect="1"/>
            </p:cNvPicPr>
            <p:nvPr/>
          </p:nvPicPr>
          <p:blipFill>
            <a:blip r:embed="rId8"/>
            <a:stretch>
              <a:fillRect/>
            </a:stretch>
          </p:blipFill>
          <p:spPr>
            <a:xfrm>
              <a:off x="8424802" y="3977351"/>
              <a:ext cx="2110344" cy="720000"/>
            </a:xfrm>
            <a:prstGeom prst="rect">
              <a:avLst/>
            </a:prstGeom>
          </p:spPr>
        </p:pic>
      </p:grpSp>
    </p:spTree>
    <p:extLst>
      <p:ext uri="{BB962C8B-B14F-4D97-AF65-F5344CB8AC3E}">
        <p14:creationId xmlns:p14="http://schemas.microsoft.com/office/powerpoint/2010/main" val="3516088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704B0-5260-9ACB-75FE-96C7088F83D8}"/>
              </a:ext>
            </a:extLst>
          </p:cNvPr>
          <p:cNvSpPr>
            <a:spLocks noGrp="1"/>
          </p:cNvSpPr>
          <p:nvPr>
            <p:ph type="title"/>
          </p:nvPr>
        </p:nvSpPr>
        <p:spPr/>
        <p:txBody>
          <a:bodyPr/>
          <a:lstStyle/>
          <a:p>
            <a:r>
              <a:rPr lang="en-GB"/>
              <a:t>Summary</a:t>
            </a:r>
          </a:p>
        </p:txBody>
      </p:sp>
      <p:sp>
        <p:nvSpPr>
          <p:cNvPr id="3" name="Content Placeholder 2">
            <a:extLst>
              <a:ext uri="{FF2B5EF4-FFF2-40B4-BE49-F238E27FC236}">
                <a16:creationId xmlns:a16="http://schemas.microsoft.com/office/drawing/2014/main" id="{50753D41-0A82-9E81-D191-D76D4CA7E609}"/>
              </a:ext>
            </a:extLst>
          </p:cNvPr>
          <p:cNvSpPr>
            <a:spLocks noGrp="1"/>
          </p:cNvSpPr>
          <p:nvPr>
            <p:ph idx="1"/>
          </p:nvPr>
        </p:nvSpPr>
        <p:spPr>
          <a:xfrm>
            <a:off x="169068" y="1001486"/>
            <a:ext cx="11853863" cy="5065485"/>
          </a:xfrm>
        </p:spPr>
        <p:txBody>
          <a:bodyPr anchor="ctr">
            <a:normAutofit fontScale="85000" lnSpcReduction="10000"/>
          </a:bodyPr>
          <a:lstStyle/>
          <a:p>
            <a:pPr marL="285750" indent="-285750">
              <a:lnSpc>
                <a:spcPct val="210000"/>
              </a:lnSpc>
              <a:buFont typeface="Arial" panose="020B0604020202020204" pitchFamily="34" charset="0"/>
              <a:buChar char="•"/>
            </a:pPr>
            <a:r>
              <a:rPr lang="en-GB" sz="2400" dirty="0"/>
              <a:t>The charity sector in the region is </a:t>
            </a:r>
            <a:r>
              <a:rPr lang="en-GB" sz="2400" b="1" dirty="0">
                <a:solidFill>
                  <a:schemeClr val="accent3"/>
                </a:solidFill>
              </a:rPr>
              <a:t>relatively small </a:t>
            </a:r>
            <a:r>
              <a:rPr lang="en-GB" sz="2400" dirty="0"/>
              <a:t>in terms of organisations and income</a:t>
            </a:r>
          </a:p>
          <a:p>
            <a:pPr marL="285750" indent="-285750">
              <a:lnSpc>
                <a:spcPct val="210000"/>
              </a:lnSpc>
              <a:buFont typeface="Arial" panose="020B0604020202020204" pitchFamily="34" charset="0"/>
              <a:buChar char="•"/>
            </a:pPr>
            <a:r>
              <a:rPr lang="en-GB" sz="2400" dirty="0"/>
              <a:t>Proportionally it is </a:t>
            </a:r>
            <a:r>
              <a:rPr lang="en-GB" sz="2400" b="1" dirty="0">
                <a:solidFill>
                  <a:schemeClr val="accent3"/>
                </a:solidFill>
              </a:rPr>
              <a:t>more dependent on income from government </a:t>
            </a:r>
            <a:r>
              <a:rPr lang="en-GB" sz="2400" dirty="0"/>
              <a:t>than any other region</a:t>
            </a:r>
          </a:p>
          <a:p>
            <a:pPr marL="285750" indent="-285750">
              <a:lnSpc>
                <a:spcPct val="210000"/>
              </a:lnSpc>
              <a:buFont typeface="Arial" panose="020B0604020202020204" pitchFamily="34" charset="0"/>
              <a:buChar char="•"/>
            </a:pPr>
            <a:r>
              <a:rPr lang="en-GB" sz="2400" dirty="0"/>
              <a:t>Income from the public is </a:t>
            </a:r>
            <a:r>
              <a:rPr lang="en-GB" sz="2400" b="1" dirty="0">
                <a:solidFill>
                  <a:schemeClr val="accent3"/>
                </a:solidFill>
              </a:rPr>
              <a:t>proportionally lower </a:t>
            </a:r>
            <a:r>
              <a:rPr lang="en-GB" sz="2400" dirty="0"/>
              <a:t>than any other region</a:t>
            </a:r>
          </a:p>
          <a:p>
            <a:pPr marL="285750" indent="-285750">
              <a:lnSpc>
                <a:spcPct val="210000"/>
              </a:lnSpc>
              <a:buFont typeface="Arial" panose="020B0604020202020204" pitchFamily="34" charset="0"/>
              <a:buChar char="•"/>
            </a:pPr>
            <a:r>
              <a:rPr lang="en-GB" sz="2400" dirty="0"/>
              <a:t>Modest economic improvement means </a:t>
            </a:r>
            <a:r>
              <a:rPr lang="en-GB" sz="2400" b="1" dirty="0">
                <a:solidFill>
                  <a:schemeClr val="accent3"/>
                </a:solidFill>
              </a:rPr>
              <a:t>income will recover slowly </a:t>
            </a:r>
            <a:r>
              <a:rPr lang="en-GB" sz="2400" dirty="0"/>
              <a:t>over the next few years</a:t>
            </a:r>
          </a:p>
          <a:p>
            <a:pPr marL="285750" indent="-285750">
              <a:lnSpc>
                <a:spcPct val="210000"/>
              </a:lnSpc>
              <a:buFont typeface="Arial" panose="020B0604020202020204" pitchFamily="34" charset="0"/>
              <a:buChar char="•"/>
            </a:pPr>
            <a:r>
              <a:rPr lang="en-GB" sz="2400" dirty="0"/>
              <a:t>Policy decisions will provide </a:t>
            </a:r>
            <a:r>
              <a:rPr lang="en-GB" sz="2400" b="1" dirty="0">
                <a:solidFill>
                  <a:schemeClr val="accent3"/>
                </a:solidFill>
              </a:rPr>
              <a:t>a bit of relief</a:t>
            </a:r>
            <a:r>
              <a:rPr lang="en-GB" sz="2400" dirty="0"/>
              <a:t>, but welfare changes will </a:t>
            </a:r>
            <a:r>
              <a:rPr lang="en-GB" sz="2400" b="1" dirty="0">
                <a:solidFill>
                  <a:schemeClr val="accent3"/>
                </a:solidFill>
              </a:rPr>
              <a:t>leave some worse off</a:t>
            </a:r>
          </a:p>
          <a:p>
            <a:pPr marL="285750" indent="-285750">
              <a:lnSpc>
                <a:spcPct val="210000"/>
              </a:lnSpc>
              <a:buFont typeface="Arial" panose="020B0604020202020204" pitchFamily="34" charset="0"/>
              <a:buChar char="•"/>
            </a:pPr>
            <a:r>
              <a:rPr lang="en-GB" sz="2400" dirty="0"/>
              <a:t>Government plans for public spending equate to </a:t>
            </a:r>
            <a:r>
              <a:rPr lang="en-GB" sz="2400" b="1" dirty="0">
                <a:solidFill>
                  <a:schemeClr val="accent3"/>
                </a:solidFill>
              </a:rPr>
              <a:t>austerity era levels of cuts</a:t>
            </a:r>
          </a:p>
          <a:p>
            <a:pPr marL="285750" indent="-285750">
              <a:lnSpc>
                <a:spcPct val="210000"/>
              </a:lnSpc>
              <a:buFont typeface="Arial" panose="020B0604020202020204" pitchFamily="34" charset="0"/>
              <a:buChar char="•"/>
            </a:pPr>
            <a:r>
              <a:rPr lang="en-GB" sz="2400"/>
              <a:t>General </a:t>
            </a:r>
            <a:r>
              <a:rPr lang="en-GB" sz="2400" dirty="0"/>
              <a:t>election means that spending plans should be </a:t>
            </a:r>
            <a:r>
              <a:rPr lang="en-GB" sz="2400" b="1" dirty="0">
                <a:solidFill>
                  <a:schemeClr val="accent3"/>
                </a:solidFill>
              </a:rPr>
              <a:t>taken with a pinch of salt</a:t>
            </a:r>
          </a:p>
        </p:txBody>
      </p:sp>
    </p:spTree>
    <p:extLst>
      <p:ext uri="{BB962C8B-B14F-4D97-AF65-F5344CB8AC3E}">
        <p14:creationId xmlns:p14="http://schemas.microsoft.com/office/powerpoint/2010/main" val="3875887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3818F-0FD7-C54D-F18F-BAB5A77C19B0}"/>
              </a:ext>
            </a:extLst>
          </p:cNvPr>
          <p:cNvSpPr>
            <a:spLocks noGrp="1"/>
          </p:cNvSpPr>
          <p:nvPr>
            <p:ph type="title"/>
          </p:nvPr>
        </p:nvSpPr>
        <p:spPr>
          <a:xfrm>
            <a:off x="338137" y="250130"/>
            <a:ext cx="11708720" cy="900059"/>
          </a:xfrm>
        </p:spPr>
        <p:txBody>
          <a:bodyPr>
            <a:noAutofit/>
          </a:bodyPr>
          <a:lstStyle/>
          <a:p>
            <a:r>
              <a:rPr lang="en-GB" sz="2400"/>
              <a:t>In terms of the shape of the sector, Yorkshire and the Humber is fairly typical - around 8 in 10 charities have an annual income of &lt;£100k</a:t>
            </a:r>
          </a:p>
        </p:txBody>
      </p:sp>
      <p:pic>
        <p:nvPicPr>
          <p:cNvPr id="9" name="Picture 8">
            <a:extLst>
              <a:ext uri="{FF2B5EF4-FFF2-40B4-BE49-F238E27FC236}">
                <a16:creationId xmlns:a16="http://schemas.microsoft.com/office/drawing/2014/main" id="{37EA23E8-198D-C910-EB3B-573E6D65EC46}"/>
              </a:ext>
            </a:extLst>
          </p:cNvPr>
          <p:cNvPicPr>
            <a:picLocks noChangeAspect="1"/>
          </p:cNvPicPr>
          <p:nvPr/>
        </p:nvPicPr>
        <p:blipFill>
          <a:blip r:embed="rId3"/>
          <a:stretch>
            <a:fillRect/>
          </a:stretch>
        </p:blipFill>
        <p:spPr>
          <a:xfrm>
            <a:off x="338137" y="1450379"/>
            <a:ext cx="10803048" cy="5407621"/>
          </a:xfrm>
          <a:prstGeom prst="rect">
            <a:avLst/>
          </a:prstGeom>
        </p:spPr>
      </p:pic>
      <p:sp>
        <p:nvSpPr>
          <p:cNvPr id="3" name="TextBox 2">
            <a:extLst>
              <a:ext uri="{FF2B5EF4-FFF2-40B4-BE49-F238E27FC236}">
                <a16:creationId xmlns:a16="http://schemas.microsoft.com/office/drawing/2014/main" id="{C6DF2408-2973-B066-B16D-4C8FC1EE170F}"/>
              </a:ext>
            </a:extLst>
          </p:cNvPr>
          <p:cNvSpPr txBox="1"/>
          <p:nvPr/>
        </p:nvSpPr>
        <p:spPr>
          <a:xfrm>
            <a:off x="338137" y="1119446"/>
            <a:ext cx="8370434" cy="338554"/>
          </a:xfrm>
          <a:prstGeom prst="rect">
            <a:avLst/>
          </a:prstGeom>
          <a:noFill/>
        </p:spPr>
        <p:txBody>
          <a:bodyPr wrap="square" rtlCol="0">
            <a:spAutoFit/>
          </a:bodyPr>
          <a:lstStyle/>
          <a:p>
            <a:r>
              <a:rPr lang="en-GB" sz="1600">
                <a:solidFill>
                  <a:schemeClr val="accent2"/>
                </a:solidFill>
              </a:rPr>
              <a:t>Proportion of charities by size, by region</a:t>
            </a:r>
          </a:p>
        </p:txBody>
      </p:sp>
    </p:spTree>
    <p:extLst>
      <p:ext uri="{BB962C8B-B14F-4D97-AF65-F5344CB8AC3E}">
        <p14:creationId xmlns:p14="http://schemas.microsoft.com/office/powerpoint/2010/main" val="2273037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BE3465D-C3A5-A91F-B195-201A364A83FD}"/>
              </a:ext>
            </a:extLst>
          </p:cNvPr>
          <p:cNvSpPr>
            <a:spLocks noGrp="1"/>
          </p:cNvSpPr>
          <p:nvPr>
            <p:ph type="title"/>
          </p:nvPr>
        </p:nvSpPr>
        <p:spPr>
          <a:xfrm>
            <a:off x="338136" y="219387"/>
            <a:ext cx="11128150" cy="900059"/>
          </a:xfrm>
        </p:spPr>
        <p:txBody>
          <a:bodyPr>
            <a:noAutofit/>
          </a:bodyPr>
          <a:lstStyle/>
          <a:p>
            <a:r>
              <a:rPr lang="en-GB" sz="2400"/>
              <a:t>However, in terms of the number of charities, the sector in Yorkshire and the Humber is smaller than in most regions of England</a:t>
            </a:r>
          </a:p>
        </p:txBody>
      </p:sp>
      <p:pic>
        <p:nvPicPr>
          <p:cNvPr id="22" name="Picture 21">
            <a:extLst>
              <a:ext uri="{FF2B5EF4-FFF2-40B4-BE49-F238E27FC236}">
                <a16:creationId xmlns:a16="http://schemas.microsoft.com/office/drawing/2014/main" id="{CBCB46F9-1523-EAF2-1AF4-1D8F668E1EAE}"/>
              </a:ext>
            </a:extLst>
          </p:cNvPr>
          <p:cNvPicPr>
            <a:picLocks noChangeAspect="1"/>
          </p:cNvPicPr>
          <p:nvPr/>
        </p:nvPicPr>
        <p:blipFill>
          <a:blip r:embed="rId3"/>
          <a:stretch>
            <a:fillRect/>
          </a:stretch>
        </p:blipFill>
        <p:spPr>
          <a:xfrm>
            <a:off x="338137" y="1458000"/>
            <a:ext cx="10800000" cy="5400000"/>
          </a:xfrm>
          <a:prstGeom prst="rect">
            <a:avLst/>
          </a:prstGeom>
        </p:spPr>
      </p:pic>
      <p:sp>
        <p:nvSpPr>
          <p:cNvPr id="23" name="TextBox 22">
            <a:extLst>
              <a:ext uri="{FF2B5EF4-FFF2-40B4-BE49-F238E27FC236}">
                <a16:creationId xmlns:a16="http://schemas.microsoft.com/office/drawing/2014/main" id="{0CB07934-1FF4-CABC-2BE7-92ED7F37D33E}"/>
              </a:ext>
            </a:extLst>
          </p:cNvPr>
          <p:cNvSpPr txBox="1"/>
          <p:nvPr/>
        </p:nvSpPr>
        <p:spPr>
          <a:xfrm>
            <a:off x="338137" y="1119446"/>
            <a:ext cx="4961796" cy="338554"/>
          </a:xfrm>
          <a:prstGeom prst="rect">
            <a:avLst/>
          </a:prstGeom>
          <a:noFill/>
        </p:spPr>
        <p:txBody>
          <a:bodyPr wrap="square" rtlCol="0">
            <a:spAutoFit/>
          </a:bodyPr>
          <a:lstStyle/>
          <a:p>
            <a:r>
              <a:rPr lang="en-GB" sz="1600">
                <a:solidFill>
                  <a:schemeClr val="accent2"/>
                </a:solidFill>
              </a:rPr>
              <a:t>Number of charities, by region and charity size</a:t>
            </a:r>
          </a:p>
        </p:txBody>
      </p:sp>
    </p:spTree>
    <p:extLst>
      <p:ext uri="{BB962C8B-B14F-4D97-AF65-F5344CB8AC3E}">
        <p14:creationId xmlns:p14="http://schemas.microsoft.com/office/powerpoint/2010/main" val="2035980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3F7E0-4C28-1BD5-F6FC-C4BC1B6AC1E1}"/>
              </a:ext>
            </a:extLst>
          </p:cNvPr>
          <p:cNvSpPr>
            <a:spLocks noGrp="1"/>
          </p:cNvSpPr>
          <p:nvPr>
            <p:ph type="title"/>
          </p:nvPr>
        </p:nvSpPr>
        <p:spPr/>
        <p:txBody>
          <a:bodyPr>
            <a:normAutofit/>
          </a:bodyPr>
          <a:lstStyle/>
          <a:p>
            <a:r>
              <a:rPr lang="en-GB" sz="2400"/>
              <a:t>Unsurprisingly, the region is also one of the smallest in terms of total income</a:t>
            </a:r>
          </a:p>
        </p:txBody>
      </p:sp>
      <p:pic>
        <p:nvPicPr>
          <p:cNvPr id="18" name="Content Placeholder 17">
            <a:extLst>
              <a:ext uri="{FF2B5EF4-FFF2-40B4-BE49-F238E27FC236}">
                <a16:creationId xmlns:a16="http://schemas.microsoft.com/office/drawing/2014/main" id="{1EA6FD8D-420C-DB48-9936-BB9786D78DED}"/>
              </a:ext>
            </a:extLst>
          </p:cNvPr>
          <p:cNvPicPr>
            <a:picLocks noChangeAspect="1"/>
          </p:cNvPicPr>
          <p:nvPr/>
        </p:nvPicPr>
        <p:blipFill>
          <a:blip r:embed="rId3"/>
          <a:stretch>
            <a:fillRect/>
          </a:stretch>
        </p:blipFill>
        <p:spPr>
          <a:xfrm>
            <a:off x="338137" y="1458000"/>
            <a:ext cx="10793914" cy="5400000"/>
          </a:xfrm>
          <a:prstGeom prst="rect">
            <a:avLst/>
          </a:prstGeom>
        </p:spPr>
      </p:pic>
      <p:sp>
        <p:nvSpPr>
          <p:cNvPr id="4" name="TextBox 3">
            <a:extLst>
              <a:ext uri="{FF2B5EF4-FFF2-40B4-BE49-F238E27FC236}">
                <a16:creationId xmlns:a16="http://schemas.microsoft.com/office/drawing/2014/main" id="{E86E0EEA-53DB-8072-80ED-3FFCF39C608B}"/>
              </a:ext>
            </a:extLst>
          </p:cNvPr>
          <p:cNvSpPr txBox="1"/>
          <p:nvPr/>
        </p:nvSpPr>
        <p:spPr>
          <a:xfrm>
            <a:off x="338137" y="1082510"/>
            <a:ext cx="8370434" cy="338554"/>
          </a:xfrm>
          <a:prstGeom prst="rect">
            <a:avLst/>
          </a:prstGeom>
          <a:noFill/>
        </p:spPr>
        <p:txBody>
          <a:bodyPr wrap="square" rtlCol="0">
            <a:spAutoFit/>
          </a:bodyPr>
          <a:lstStyle/>
          <a:p>
            <a:r>
              <a:rPr lang="en-GB" sz="1600">
                <a:solidFill>
                  <a:schemeClr val="accent2"/>
                </a:solidFill>
              </a:rPr>
              <a:t>Total charity income, by region</a:t>
            </a:r>
          </a:p>
        </p:txBody>
      </p:sp>
    </p:spTree>
    <p:extLst>
      <p:ext uri="{BB962C8B-B14F-4D97-AF65-F5344CB8AC3E}">
        <p14:creationId xmlns:p14="http://schemas.microsoft.com/office/powerpoint/2010/main" val="2942833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35918-6016-72BD-254D-7080C96A1AA7}"/>
              </a:ext>
            </a:extLst>
          </p:cNvPr>
          <p:cNvSpPr>
            <a:spLocks noGrp="1"/>
          </p:cNvSpPr>
          <p:nvPr>
            <p:ph type="title"/>
          </p:nvPr>
        </p:nvSpPr>
        <p:spPr>
          <a:xfrm>
            <a:off x="338137" y="250130"/>
            <a:ext cx="10515600" cy="736841"/>
          </a:xfrm>
        </p:spPr>
        <p:txBody>
          <a:bodyPr>
            <a:noAutofit/>
          </a:bodyPr>
          <a:lstStyle/>
          <a:p>
            <a:r>
              <a:rPr lang="en-GB" sz="2400"/>
              <a:t>In terms of income per head, the region is below average</a:t>
            </a:r>
          </a:p>
        </p:txBody>
      </p:sp>
      <p:graphicFrame>
        <p:nvGraphicFramePr>
          <p:cNvPr id="4" name="Chart 3">
            <a:extLst>
              <a:ext uri="{FF2B5EF4-FFF2-40B4-BE49-F238E27FC236}">
                <a16:creationId xmlns:a16="http://schemas.microsoft.com/office/drawing/2014/main" id="{CE7C669D-88E1-7797-15C5-BC45513C79FD}"/>
              </a:ext>
            </a:extLst>
          </p:cNvPr>
          <p:cNvGraphicFramePr>
            <a:graphicFrameLocks/>
          </p:cNvGraphicFramePr>
          <p:nvPr>
            <p:extLst>
              <p:ext uri="{D42A27DB-BD31-4B8C-83A1-F6EECF244321}">
                <p14:modId xmlns:p14="http://schemas.microsoft.com/office/powerpoint/2010/main" val="498495935"/>
              </p:ext>
            </p:extLst>
          </p:nvPr>
        </p:nvGraphicFramePr>
        <p:xfrm>
          <a:off x="195937" y="1458000"/>
          <a:ext cx="10800000" cy="5400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BC7F04FB-2EC5-480D-2AA0-FF391C4B40D6}"/>
              </a:ext>
            </a:extLst>
          </p:cNvPr>
          <p:cNvSpPr txBox="1"/>
          <p:nvPr/>
        </p:nvSpPr>
        <p:spPr>
          <a:xfrm>
            <a:off x="338137" y="1053208"/>
            <a:ext cx="9473520" cy="338554"/>
          </a:xfrm>
          <a:prstGeom prst="rect">
            <a:avLst/>
          </a:prstGeom>
          <a:noFill/>
        </p:spPr>
        <p:txBody>
          <a:bodyPr wrap="square" rtlCol="0">
            <a:spAutoFit/>
          </a:bodyPr>
          <a:lstStyle/>
          <a:p>
            <a:r>
              <a:rPr lang="en-GB" sz="1600">
                <a:solidFill>
                  <a:schemeClr val="accent2"/>
                </a:solidFill>
              </a:rPr>
              <a:t>Charity income per capita in Yorkshire and the Humber, total and by income source </a:t>
            </a:r>
          </a:p>
        </p:txBody>
      </p:sp>
    </p:spTree>
    <p:extLst>
      <p:ext uri="{BB962C8B-B14F-4D97-AF65-F5344CB8AC3E}">
        <p14:creationId xmlns:p14="http://schemas.microsoft.com/office/powerpoint/2010/main" val="1523463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FDBE5-076C-07CA-979E-D5BC04580E5E}"/>
              </a:ext>
            </a:extLst>
          </p:cNvPr>
          <p:cNvSpPr>
            <a:spLocks noGrp="1"/>
          </p:cNvSpPr>
          <p:nvPr>
            <p:ph type="title"/>
          </p:nvPr>
        </p:nvSpPr>
        <p:spPr>
          <a:xfrm>
            <a:off x="338137" y="163046"/>
            <a:ext cx="11515726" cy="900059"/>
          </a:xfrm>
        </p:spPr>
        <p:txBody>
          <a:bodyPr>
            <a:noAutofit/>
          </a:bodyPr>
          <a:lstStyle/>
          <a:p>
            <a:r>
              <a:rPr lang="en-GB" sz="2400"/>
              <a:t>The charity sector in Yorkshire and the Humber is more reliant on income from the government, which offsets a lower proportion of income from the public</a:t>
            </a:r>
          </a:p>
        </p:txBody>
      </p:sp>
      <p:pic>
        <p:nvPicPr>
          <p:cNvPr id="5" name="Picture 4">
            <a:extLst>
              <a:ext uri="{FF2B5EF4-FFF2-40B4-BE49-F238E27FC236}">
                <a16:creationId xmlns:a16="http://schemas.microsoft.com/office/drawing/2014/main" id="{D50E273F-1065-5228-A54B-8B30C27607E5}"/>
              </a:ext>
            </a:extLst>
          </p:cNvPr>
          <p:cNvPicPr>
            <a:picLocks noChangeAspect="1"/>
          </p:cNvPicPr>
          <p:nvPr/>
        </p:nvPicPr>
        <p:blipFill>
          <a:blip r:embed="rId3"/>
          <a:stretch>
            <a:fillRect/>
          </a:stretch>
        </p:blipFill>
        <p:spPr>
          <a:xfrm>
            <a:off x="338137" y="1391762"/>
            <a:ext cx="10803048" cy="5395428"/>
          </a:xfrm>
          <a:prstGeom prst="rect">
            <a:avLst/>
          </a:prstGeom>
        </p:spPr>
      </p:pic>
      <p:sp>
        <p:nvSpPr>
          <p:cNvPr id="3" name="TextBox 2">
            <a:extLst>
              <a:ext uri="{FF2B5EF4-FFF2-40B4-BE49-F238E27FC236}">
                <a16:creationId xmlns:a16="http://schemas.microsoft.com/office/drawing/2014/main" id="{507B10B9-D750-8B6E-C7D5-C96E6E371FA3}"/>
              </a:ext>
            </a:extLst>
          </p:cNvPr>
          <p:cNvSpPr txBox="1"/>
          <p:nvPr/>
        </p:nvSpPr>
        <p:spPr>
          <a:xfrm>
            <a:off x="338137" y="1121161"/>
            <a:ext cx="9473520" cy="338554"/>
          </a:xfrm>
          <a:prstGeom prst="rect">
            <a:avLst/>
          </a:prstGeom>
          <a:noFill/>
        </p:spPr>
        <p:txBody>
          <a:bodyPr wrap="square" rtlCol="0">
            <a:spAutoFit/>
          </a:bodyPr>
          <a:lstStyle/>
          <a:p>
            <a:r>
              <a:rPr lang="en-GB" sz="1600">
                <a:solidFill>
                  <a:schemeClr val="accent2"/>
                </a:solidFill>
              </a:rPr>
              <a:t>Proportion of total charity income by source, by region</a:t>
            </a:r>
          </a:p>
        </p:txBody>
      </p:sp>
    </p:spTree>
    <p:extLst>
      <p:ext uri="{BB962C8B-B14F-4D97-AF65-F5344CB8AC3E}">
        <p14:creationId xmlns:p14="http://schemas.microsoft.com/office/powerpoint/2010/main" val="1529620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5697-CBD0-ADD4-B46E-A724C250662A}"/>
              </a:ext>
            </a:extLst>
          </p:cNvPr>
          <p:cNvSpPr>
            <a:spLocks noGrp="1"/>
          </p:cNvSpPr>
          <p:nvPr>
            <p:ph type="title"/>
          </p:nvPr>
        </p:nvSpPr>
        <p:spPr>
          <a:xfrm>
            <a:off x="338137" y="250131"/>
            <a:ext cx="11505520" cy="664270"/>
          </a:xfrm>
        </p:spPr>
        <p:txBody>
          <a:bodyPr>
            <a:noAutofit/>
          </a:bodyPr>
          <a:lstStyle/>
          <a:p>
            <a:r>
              <a:rPr lang="en-GB" sz="2400"/>
              <a:t>Cost of living crisis will ease, but inflation staying higher for longer means interest rates likely to slow economic growth and push up unemployment</a:t>
            </a:r>
          </a:p>
        </p:txBody>
      </p:sp>
      <p:pic>
        <p:nvPicPr>
          <p:cNvPr id="9" name="Content Placeholder 8">
            <a:extLst>
              <a:ext uri="{FF2B5EF4-FFF2-40B4-BE49-F238E27FC236}">
                <a16:creationId xmlns:a16="http://schemas.microsoft.com/office/drawing/2014/main" id="{EF407B14-439B-03F3-EC32-B694E8F8B186}"/>
              </a:ext>
            </a:extLst>
          </p:cNvPr>
          <p:cNvPicPr>
            <a:picLocks noGrp="1" noChangeAspect="1"/>
          </p:cNvPicPr>
          <p:nvPr>
            <p:ph idx="1"/>
          </p:nvPr>
        </p:nvPicPr>
        <p:blipFill>
          <a:blip r:embed="rId3"/>
          <a:stretch>
            <a:fillRect/>
          </a:stretch>
        </p:blipFill>
        <p:spPr>
          <a:xfrm>
            <a:off x="338137" y="1306284"/>
            <a:ext cx="10800000" cy="5406096"/>
          </a:xfrm>
          <a:prstGeom prst="rect">
            <a:avLst/>
          </a:prstGeom>
        </p:spPr>
      </p:pic>
      <p:sp>
        <p:nvSpPr>
          <p:cNvPr id="3" name="TextBox 2">
            <a:extLst>
              <a:ext uri="{FF2B5EF4-FFF2-40B4-BE49-F238E27FC236}">
                <a16:creationId xmlns:a16="http://schemas.microsoft.com/office/drawing/2014/main" id="{9606466B-6809-EEE8-7B1F-8B54A6BA52C6}"/>
              </a:ext>
            </a:extLst>
          </p:cNvPr>
          <p:cNvSpPr txBox="1"/>
          <p:nvPr/>
        </p:nvSpPr>
        <p:spPr>
          <a:xfrm>
            <a:off x="338137" y="953216"/>
            <a:ext cx="9473520" cy="338554"/>
          </a:xfrm>
          <a:prstGeom prst="rect">
            <a:avLst/>
          </a:prstGeom>
          <a:noFill/>
        </p:spPr>
        <p:txBody>
          <a:bodyPr wrap="square" rtlCol="0">
            <a:spAutoFit/>
          </a:bodyPr>
          <a:lstStyle/>
          <a:p>
            <a:r>
              <a:rPr lang="en-GB" sz="1600">
                <a:solidFill>
                  <a:schemeClr val="accent2"/>
                </a:solidFill>
              </a:rPr>
              <a:t>Consumer price index, quarterly annual rate, outturn and OBR forecasts, Q1 2009 to Q1 2028</a:t>
            </a:r>
          </a:p>
        </p:txBody>
      </p:sp>
    </p:spTree>
    <p:extLst>
      <p:ext uri="{BB962C8B-B14F-4D97-AF65-F5344CB8AC3E}">
        <p14:creationId xmlns:p14="http://schemas.microsoft.com/office/powerpoint/2010/main" val="387785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BDF3B-6608-A15E-1D78-17ADA2E8820B}"/>
              </a:ext>
            </a:extLst>
          </p:cNvPr>
          <p:cNvSpPr>
            <a:spLocks noGrp="1"/>
          </p:cNvSpPr>
          <p:nvPr>
            <p:ph type="title"/>
          </p:nvPr>
        </p:nvSpPr>
        <p:spPr>
          <a:xfrm>
            <a:off x="338136" y="61445"/>
            <a:ext cx="10793913" cy="900059"/>
          </a:xfrm>
        </p:spPr>
        <p:txBody>
          <a:bodyPr>
            <a:noAutofit/>
          </a:bodyPr>
          <a:lstStyle/>
          <a:p>
            <a:r>
              <a:rPr lang="en-GB" sz="2400"/>
              <a:t>In the medium-term continued stagnation means that disposable incomes won't recover to their previous peak until the middle of 2028</a:t>
            </a:r>
          </a:p>
        </p:txBody>
      </p:sp>
      <p:pic>
        <p:nvPicPr>
          <p:cNvPr id="16" name="Content Placeholder 15">
            <a:extLst>
              <a:ext uri="{FF2B5EF4-FFF2-40B4-BE49-F238E27FC236}">
                <a16:creationId xmlns:a16="http://schemas.microsoft.com/office/drawing/2014/main" id="{54E1878E-3EF3-10D6-685C-263347D9FD57}"/>
              </a:ext>
            </a:extLst>
          </p:cNvPr>
          <p:cNvPicPr>
            <a:picLocks noChangeAspect="1"/>
          </p:cNvPicPr>
          <p:nvPr/>
        </p:nvPicPr>
        <p:blipFill>
          <a:blip r:embed="rId3"/>
          <a:stretch>
            <a:fillRect/>
          </a:stretch>
        </p:blipFill>
        <p:spPr>
          <a:xfrm>
            <a:off x="367164" y="1396555"/>
            <a:ext cx="10793914" cy="5400000"/>
          </a:xfrm>
          <a:prstGeom prst="rect">
            <a:avLst/>
          </a:prstGeom>
        </p:spPr>
      </p:pic>
      <p:sp>
        <p:nvSpPr>
          <p:cNvPr id="3" name="TextBox 2">
            <a:extLst>
              <a:ext uri="{FF2B5EF4-FFF2-40B4-BE49-F238E27FC236}">
                <a16:creationId xmlns:a16="http://schemas.microsoft.com/office/drawing/2014/main" id="{B8DFFF43-C4D3-0D9B-E927-5C9A45D08A40}"/>
              </a:ext>
            </a:extLst>
          </p:cNvPr>
          <p:cNvSpPr txBox="1"/>
          <p:nvPr/>
        </p:nvSpPr>
        <p:spPr>
          <a:xfrm>
            <a:off x="338136" y="961504"/>
            <a:ext cx="11486700" cy="338554"/>
          </a:xfrm>
          <a:prstGeom prst="rect">
            <a:avLst/>
          </a:prstGeom>
          <a:noFill/>
        </p:spPr>
        <p:txBody>
          <a:bodyPr wrap="square" rtlCol="0">
            <a:spAutoFit/>
          </a:bodyPr>
          <a:lstStyle/>
          <a:p>
            <a:r>
              <a:rPr lang="en-GB" sz="1600">
                <a:solidFill>
                  <a:schemeClr val="accent2"/>
                </a:solidFill>
              </a:rPr>
              <a:t>Real terms disposable income per head: outturn, projection and OBR forecasts, Q4 1963 to Q4 2028, 2023 prices</a:t>
            </a:r>
          </a:p>
        </p:txBody>
      </p:sp>
    </p:spTree>
    <p:extLst>
      <p:ext uri="{BB962C8B-B14F-4D97-AF65-F5344CB8AC3E}">
        <p14:creationId xmlns:p14="http://schemas.microsoft.com/office/powerpoint/2010/main" val="1725346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ECF20-76F8-ECA1-E6D6-A46FEEE24807}"/>
              </a:ext>
            </a:extLst>
          </p:cNvPr>
          <p:cNvSpPr>
            <a:spLocks noGrp="1"/>
          </p:cNvSpPr>
          <p:nvPr>
            <p:ph type="title"/>
          </p:nvPr>
        </p:nvSpPr>
        <p:spPr>
          <a:xfrm>
            <a:off x="338136" y="148532"/>
            <a:ext cx="11708721" cy="900059"/>
          </a:xfrm>
        </p:spPr>
        <p:txBody>
          <a:bodyPr>
            <a:noAutofit/>
          </a:bodyPr>
          <a:lstStyle/>
          <a:p>
            <a:r>
              <a:rPr lang="en-GB" sz="2400"/>
              <a:t>Sector income is likely to return to growth, but slowly. We think that by 2027/28, sector income will be £12bn below the pre-covid trend</a:t>
            </a:r>
          </a:p>
        </p:txBody>
      </p:sp>
      <p:pic>
        <p:nvPicPr>
          <p:cNvPr id="5" name="Picture 4">
            <a:extLst>
              <a:ext uri="{FF2B5EF4-FFF2-40B4-BE49-F238E27FC236}">
                <a16:creationId xmlns:a16="http://schemas.microsoft.com/office/drawing/2014/main" id="{35007FD2-2183-CF20-1846-05DEFD1A2301}"/>
              </a:ext>
            </a:extLst>
          </p:cNvPr>
          <p:cNvPicPr>
            <a:picLocks noChangeAspect="1"/>
          </p:cNvPicPr>
          <p:nvPr/>
        </p:nvPicPr>
        <p:blipFill>
          <a:blip r:embed="rId3"/>
          <a:stretch>
            <a:fillRect/>
          </a:stretch>
        </p:blipFill>
        <p:spPr>
          <a:xfrm>
            <a:off x="323623" y="1307944"/>
            <a:ext cx="10803048" cy="5401524"/>
          </a:xfrm>
          <a:prstGeom prst="rect">
            <a:avLst/>
          </a:prstGeom>
        </p:spPr>
      </p:pic>
      <p:sp>
        <p:nvSpPr>
          <p:cNvPr id="3" name="TextBox 2">
            <a:extLst>
              <a:ext uri="{FF2B5EF4-FFF2-40B4-BE49-F238E27FC236}">
                <a16:creationId xmlns:a16="http://schemas.microsoft.com/office/drawing/2014/main" id="{27F742EF-00E3-945E-E6B4-7A4F40204C33}"/>
              </a:ext>
            </a:extLst>
          </p:cNvPr>
          <p:cNvSpPr txBox="1"/>
          <p:nvPr/>
        </p:nvSpPr>
        <p:spPr>
          <a:xfrm>
            <a:off x="338136" y="961504"/>
            <a:ext cx="10460492" cy="338554"/>
          </a:xfrm>
          <a:prstGeom prst="rect">
            <a:avLst/>
          </a:prstGeom>
          <a:noFill/>
        </p:spPr>
        <p:txBody>
          <a:bodyPr wrap="square" rtlCol="0">
            <a:spAutoFit/>
          </a:bodyPr>
          <a:lstStyle/>
          <a:p>
            <a:r>
              <a:rPr lang="en-GB" sz="1600">
                <a:solidFill>
                  <a:schemeClr val="accent2"/>
                </a:solidFill>
              </a:rPr>
              <a:t>Charity income: outturn, projection and pre-covid trend, 2000/01 to 2027/28, 2022/23 prices</a:t>
            </a:r>
          </a:p>
        </p:txBody>
      </p:sp>
    </p:spTree>
    <p:extLst>
      <p:ext uri="{BB962C8B-B14F-4D97-AF65-F5344CB8AC3E}">
        <p14:creationId xmlns:p14="http://schemas.microsoft.com/office/powerpoint/2010/main" val="192431994"/>
      </p:ext>
    </p:extLst>
  </p:cSld>
  <p:clrMapOvr>
    <a:masterClrMapping/>
  </p:clrMapOvr>
</p:sld>
</file>

<file path=ppt/theme/theme1.xml><?xml version="1.0" encoding="utf-8"?>
<a:theme xmlns:a="http://schemas.openxmlformats.org/drawingml/2006/main" name="Office Theme">
  <a:themeElements>
    <a:clrScheme name="Pro Bono Economics 2020">
      <a:dk1>
        <a:sysClr val="windowText" lastClr="000000"/>
      </a:dk1>
      <a:lt1>
        <a:sysClr val="window" lastClr="FFFFFF"/>
      </a:lt1>
      <a:dk2>
        <a:srgbClr val="44546A"/>
      </a:dk2>
      <a:lt2>
        <a:srgbClr val="E7E6E6"/>
      </a:lt2>
      <a:accent1>
        <a:srgbClr val="1F497D"/>
      </a:accent1>
      <a:accent2>
        <a:srgbClr val="4BACC6"/>
      </a:accent2>
      <a:accent3>
        <a:srgbClr val="EF05CE"/>
      </a:accent3>
      <a:accent4>
        <a:srgbClr val="846EB0"/>
      </a:accent4>
      <a:accent5>
        <a:srgbClr val="F79646"/>
      </a:accent5>
      <a:accent6>
        <a:srgbClr val="D7D987"/>
      </a:accent6>
      <a:hlink>
        <a:srgbClr val="4BACC6"/>
      </a:hlink>
      <a:folHlink>
        <a:srgbClr val="205867"/>
      </a:folHlink>
    </a:clrScheme>
    <a:fontScheme name="PBE">
      <a:majorFont>
        <a:latin typeface="Montserrat light"/>
        <a:ea typeface=""/>
        <a:cs typeface=""/>
      </a:majorFont>
      <a:minorFont>
        <a:latin typeface="Montserra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Powerpoint paper" id="{98C03630-241E-494C-A752-8C50ADFBD5D6}" vid="{DDD171CD-58AD-4C95-A369-0EE459BD58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6998046-ee85-4a8c-bb32-af225454db7a" xsi:nil="true"/>
    <SharedWithUsers xmlns="d6998046-ee85-4a8c-bb32-af225454db7a">
      <UserInfo>
        <DisplayName>Nadine Cameron</DisplayName>
        <AccountId>4052</AccountId>
        <AccountType/>
      </UserInfo>
      <UserInfo>
        <DisplayName>Jansev Jemal</DisplayName>
        <AccountId>5289</AccountId>
        <AccountType/>
      </UserInfo>
    </SharedWithUsers>
    <lcf76f155ced4ddcb4097134ff3c332f xmlns="b3f069a2-2fa2-47c8-8b2e-c01748be6e2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09A065777D9DA408AB96FC1F4AD80BF" ma:contentTypeVersion="16" ma:contentTypeDescription="Create a new document." ma:contentTypeScope="" ma:versionID="b14527ac82561428d79ca95c17f6f2f2">
  <xsd:schema xmlns:xsd="http://www.w3.org/2001/XMLSchema" xmlns:xs="http://www.w3.org/2001/XMLSchema" xmlns:p="http://schemas.microsoft.com/office/2006/metadata/properties" xmlns:ns2="b3f069a2-2fa2-47c8-8b2e-c01748be6e22" xmlns:ns3="d6998046-ee85-4a8c-bb32-af225454db7a" targetNamespace="http://schemas.microsoft.com/office/2006/metadata/properties" ma:root="true" ma:fieldsID="9c89f3964f5fc3806c56c35e1b0755dd" ns2:_="" ns3:_="">
    <xsd:import namespace="b3f069a2-2fa2-47c8-8b2e-c01748be6e22"/>
    <xsd:import namespace="d6998046-ee85-4a8c-bb32-af225454db7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f069a2-2fa2-47c8-8b2e-c01748be6e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84dfc38-9498-4b87-9895-494850a1830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998046-ee85-4a8c-bb32-af225454db7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79d6e3de-7b8e-4b52-b5c4-c38177ddb2a1}" ma:internalName="TaxCatchAll" ma:showField="CatchAllData" ma:web="d6998046-ee85-4a8c-bb32-af225454db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70B84A-821B-449D-BA12-3A9FF3D2B0E2}">
  <ds:schemaRefs>
    <ds:schemaRef ds:uri="b3f069a2-2fa2-47c8-8b2e-c01748be6e22"/>
    <ds:schemaRef ds:uri="d6998046-ee85-4a8c-bb32-af225454db7a"/>
    <ds:schemaRef ds:uri="e177c667-1503-4e2a-b0c8-85a69319abc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A437E65-7F26-4FAE-BD20-9B45FDD233CB}">
  <ds:schemaRefs>
    <ds:schemaRef ds:uri="http://schemas.microsoft.com/sharepoint/v3/contenttype/forms"/>
  </ds:schemaRefs>
</ds:datastoreItem>
</file>

<file path=customXml/itemProps3.xml><?xml version="1.0" encoding="utf-8"?>
<ds:datastoreItem xmlns:ds="http://schemas.openxmlformats.org/officeDocument/2006/customXml" ds:itemID="{35D37C39-F1EE-49F5-981A-25BE5A76112C}">
  <ds:schemaRefs>
    <ds:schemaRef ds:uri="b3f069a2-2fa2-47c8-8b2e-c01748be6e22"/>
    <ds:schemaRef ds:uri="d6998046-ee85-4a8c-bb32-af225454db7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Presentation for Yorkshire Funders</Template>
  <TotalTime>0</TotalTime>
  <Words>2753</Words>
  <Application>Microsoft Office PowerPoint</Application>
  <PresentationFormat>Widescreen</PresentationFormat>
  <Paragraphs>126</Paragraphs>
  <Slides>12</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adelle</vt:lpstr>
      <vt:lpstr>Arial</vt:lpstr>
      <vt:lpstr>Calibri</vt:lpstr>
      <vt:lpstr>Montserrat Light</vt:lpstr>
      <vt:lpstr>Montserrat Light</vt:lpstr>
      <vt:lpstr>Montserrat Medium</vt:lpstr>
      <vt:lpstr>Open Sans</vt:lpstr>
      <vt:lpstr>Office Theme</vt:lpstr>
      <vt:lpstr>The charity sector in Yorkshire and the Humber and the Autumn Statement  Jack Larkham</vt:lpstr>
      <vt:lpstr>In terms of the shape of the sector, Yorkshire and the Humber is fairly typical - around 8 in 10 charities have an annual income of &lt;£100k</vt:lpstr>
      <vt:lpstr>However, in terms of the number of charities, the sector in Yorkshire and the Humber is smaller than in most regions of England</vt:lpstr>
      <vt:lpstr>Unsurprisingly, the region is also one of the smallest in terms of total income</vt:lpstr>
      <vt:lpstr>In terms of income per head, the region is below average</vt:lpstr>
      <vt:lpstr>The charity sector in Yorkshire and the Humber is more reliant on income from the government, which offsets a lower proportion of income from the public</vt:lpstr>
      <vt:lpstr>Cost of living crisis will ease, but inflation staying higher for longer means interest rates likely to slow economic growth and push up unemployment</vt:lpstr>
      <vt:lpstr>In the medium-term continued stagnation means that disposable incomes won't recover to their previous peak until the middle of 2028</vt:lpstr>
      <vt:lpstr>Sector income is likely to return to growth, but slowly. We think that by 2027/28, sector income will be £12bn below the pre-covid trend</vt:lpstr>
      <vt:lpstr>Some relief for those on the lowest incomes, but many people out of work due to long-term conditions or disability look set to be worse off</vt:lpstr>
      <vt:lpstr>Spending plans for public services equate to austerity era levels of cuts by 2027/28, but this year’s general election makes it highly uncertain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Yorkshire Funders  Jack Larkham</dc:title>
  <dc:creator>Jack Larkham</dc:creator>
  <cp:lastModifiedBy>Jack Larkham</cp:lastModifiedBy>
  <cp:revision>1</cp:revision>
  <dcterms:created xsi:type="dcterms:W3CDTF">2024-01-11T13:23:14Z</dcterms:created>
  <dcterms:modified xsi:type="dcterms:W3CDTF">2024-01-17T09:18:16Z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0x010100709A065777D9DA408AB96FC1F4AD80BF</vt:lpwstr>
  </property>
  <property fmtid="{D5CDD505-2E9C-101B-9397-08002B2CF9AE}" pid="3" name="MediaServiceImageTags">
    <vt:lpwstr/>
  </property>
</Properties>
</file>