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64" r:id="rId2"/>
  </p:sldMasterIdLst>
  <p:notesMasterIdLst>
    <p:notesMasterId r:id="rId69"/>
  </p:notesMasterIdLst>
  <p:sldIdLst>
    <p:sldId id="256" r:id="rId3"/>
    <p:sldId id="584" r:id="rId4"/>
    <p:sldId id="257" r:id="rId5"/>
    <p:sldId id="258" r:id="rId6"/>
    <p:sldId id="259" r:id="rId7"/>
    <p:sldId id="261" r:id="rId8"/>
    <p:sldId id="264" r:id="rId9"/>
    <p:sldId id="271" r:id="rId10"/>
    <p:sldId id="272" r:id="rId11"/>
    <p:sldId id="282" r:id="rId12"/>
    <p:sldId id="269" r:id="rId13"/>
    <p:sldId id="270" r:id="rId14"/>
    <p:sldId id="284" r:id="rId15"/>
    <p:sldId id="285" r:id="rId16"/>
    <p:sldId id="260" r:id="rId17"/>
    <p:sldId id="281" r:id="rId18"/>
    <p:sldId id="275" r:id="rId19"/>
    <p:sldId id="276" r:id="rId20"/>
    <p:sldId id="277" r:id="rId21"/>
    <p:sldId id="278" r:id="rId22"/>
    <p:sldId id="279" r:id="rId23"/>
    <p:sldId id="280" r:id="rId24"/>
    <p:sldId id="283" r:id="rId25"/>
    <p:sldId id="286" r:id="rId26"/>
    <p:sldId id="432" r:id="rId27"/>
    <p:sldId id="368" r:id="rId28"/>
    <p:sldId id="336" r:id="rId29"/>
    <p:sldId id="341" r:id="rId30"/>
    <p:sldId id="345" r:id="rId31"/>
    <p:sldId id="503" r:id="rId32"/>
    <p:sldId id="541" r:id="rId33"/>
    <p:sldId id="559" r:id="rId34"/>
    <p:sldId id="521" r:id="rId35"/>
    <p:sldId id="564" r:id="rId36"/>
    <p:sldId id="568" r:id="rId37"/>
    <p:sldId id="566" r:id="rId38"/>
    <p:sldId id="522" r:id="rId39"/>
    <p:sldId id="539" r:id="rId40"/>
    <p:sldId id="519" r:id="rId41"/>
    <p:sldId id="544" r:id="rId42"/>
    <p:sldId id="543" r:id="rId43"/>
    <p:sldId id="571" r:id="rId44"/>
    <p:sldId id="545" r:id="rId45"/>
    <p:sldId id="572" r:id="rId46"/>
    <p:sldId id="573" r:id="rId47"/>
    <p:sldId id="579" r:id="rId48"/>
    <p:sldId id="546" r:id="rId49"/>
    <p:sldId id="553" r:id="rId50"/>
    <p:sldId id="499" r:id="rId51"/>
    <p:sldId id="501" r:id="rId52"/>
    <p:sldId id="554" r:id="rId53"/>
    <p:sldId id="547" r:id="rId54"/>
    <p:sldId id="535" r:id="rId55"/>
    <p:sldId id="548" r:id="rId56"/>
    <p:sldId id="555" r:id="rId57"/>
    <p:sldId id="570" r:id="rId58"/>
    <p:sldId id="533" r:id="rId59"/>
    <p:sldId id="581" r:id="rId60"/>
    <p:sldId id="580" r:id="rId61"/>
    <p:sldId id="524" r:id="rId62"/>
    <p:sldId id="577" r:id="rId63"/>
    <p:sldId id="576" r:id="rId64"/>
    <p:sldId id="582" r:id="rId65"/>
    <p:sldId id="578" r:id="rId66"/>
    <p:sldId id="583" r:id="rId67"/>
    <p:sldId id="58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0B00F8-D5CA-4E37-92C6-E40B447F061D}">
          <p14:sldIdLst>
            <p14:sldId id="256"/>
            <p14:sldId id="584"/>
          </p14:sldIdLst>
        </p14:section>
        <p14:section name="Default Section" id="{24961BEE-0A30-47FA-AA24-7D5DF512ED89}">
          <p14:sldIdLst>
            <p14:sldId id="257"/>
            <p14:sldId id="258"/>
            <p14:sldId id="259"/>
            <p14:sldId id="261"/>
            <p14:sldId id="264"/>
            <p14:sldId id="271"/>
            <p14:sldId id="272"/>
            <p14:sldId id="282"/>
            <p14:sldId id="269"/>
            <p14:sldId id="270"/>
            <p14:sldId id="284"/>
            <p14:sldId id="285"/>
            <p14:sldId id="260"/>
            <p14:sldId id="281"/>
            <p14:sldId id="275"/>
            <p14:sldId id="276"/>
            <p14:sldId id="277"/>
            <p14:sldId id="278"/>
            <p14:sldId id="279"/>
            <p14:sldId id="280"/>
            <p14:sldId id="283"/>
            <p14:sldId id="286"/>
            <p14:sldId id="432"/>
            <p14:sldId id="368"/>
            <p14:sldId id="336"/>
            <p14:sldId id="341"/>
            <p14:sldId id="345"/>
            <p14:sldId id="503"/>
            <p14:sldId id="541"/>
            <p14:sldId id="559"/>
            <p14:sldId id="521"/>
            <p14:sldId id="564"/>
            <p14:sldId id="568"/>
            <p14:sldId id="566"/>
            <p14:sldId id="522"/>
            <p14:sldId id="539"/>
            <p14:sldId id="519"/>
            <p14:sldId id="544"/>
            <p14:sldId id="543"/>
            <p14:sldId id="571"/>
            <p14:sldId id="545"/>
            <p14:sldId id="572"/>
            <p14:sldId id="573"/>
            <p14:sldId id="579"/>
            <p14:sldId id="546"/>
            <p14:sldId id="553"/>
            <p14:sldId id="499"/>
            <p14:sldId id="501"/>
            <p14:sldId id="554"/>
            <p14:sldId id="547"/>
            <p14:sldId id="535"/>
            <p14:sldId id="548"/>
            <p14:sldId id="555"/>
            <p14:sldId id="570"/>
            <p14:sldId id="533"/>
            <p14:sldId id="581"/>
            <p14:sldId id="580"/>
            <p14:sldId id="524"/>
            <p14:sldId id="577"/>
            <p14:sldId id="576"/>
            <p14:sldId id="582"/>
            <p14:sldId id="578"/>
            <p14:sldId id="583"/>
            <p14:sldId id="5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D3213-34C3-44EF-90EC-8ABF1D1A5E16}"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3336C-F5EA-478A-8F64-36D0FA6DB241}" type="slidenum">
              <a:rPr lang="en-GB" smtClean="0"/>
              <a:t>‹#›</a:t>
            </a:fld>
            <a:endParaRPr lang="en-GB"/>
          </a:p>
        </p:txBody>
      </p:sp>
    </p:spTree>
    <p:extLst>
      <p:ext uri="{BB962C8B-B14F-4D97-AF65-F5344CB8AC3E}">
        <p14:creationId xmlns:p14="http://schemas.microsoft.com/office/powerpoint/2010/main" val="419650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357188" y="1241425"/>
            <a:ext cx="5953125" cy="3348038"/>
          </a:xfrm>
          <a:prstGeom prst="rect">
            <a:avLst/>
          </a:prstGeom>
          <a:ln w="0">
            <a:noFill/>
          </a:ln>
        </p:spPr>
      </p:sp>
      <p:sp>
        <p:nvSpPr>
          <p:cNvPr id="341" name="PlaceHolder 2"/>
          <p:cNvSpPr>
            <a:spLocks noGrp="1"/>
          </p:cNvSpPr>
          <p:nvPr>
            <p:ph type="body"/>
          </p:nvPr>
        </p:nvSpPr>
        <p:spPr>
          <a:xfrm>
            <a:off x="667080" y="4777200"/>
            <a:ext cx="5334120" cy="3907440"/>
          </a:xfrm>
          <a:prstGeom prst="rect">
            <a:avLst/>
          </a:prstGeom>
          <a:noFill/>
          <a:ln w="0">
            <a:noFill/>
          </a:ln>
        </p:spPr>
        <p:txBody>
          <a:bodyPr lIns="0" tIns="0" rIns="0" bIns="0" anchor="t">
            <a:noAutofit/>
          </a:bodyPr>
          <a:lstStyle/>
          <a:p>
            <a:pPr marL="216000" indent="-216000">
              <a:lnSpc>
                <a:spcPct val="100000"/>
              </a:lnSpc>
              <a:buNone/>
              <a:tabLst>
                <a:tab pos="0" algn="l"/>
              </a:tabLst>
            </a:pPr>
            <a:r>
              <a:rPr lang="en-GB" sz="1200" b="0" strike="noStrike" spc="-1">
                <a:solidFill>
                  <a:srgbClr val="000000"/>
                </a:solidFill>
                <a:latin typeface="+mn-lt"/>
                <a:ea typeface="+mn-ea"/>
              </a:rPr>
              <a:t>23 foundations scored D overall, of which 17 scored D on all three pillars. </a:t>
            </a:r>
            <a:endParaRPr lang="en-GB" sz="1200" b="0" strike="noStrike" spc="-1">
              <a:latin typeface="Arial"/>
            </a:endParaRPr>
          </a:p>
          <a:p>
            <a:pPr marL="216000" indent="-216000">
              <a:lnSpc>
                <a:spcPct val="100000"/>
              </a:lnSpc>
              <a:buNone/>
              <a:tabLst>
                <a:tab pos="0" algn="l"/>
              </a:tabLst>
            </a:pPr>
            <a:r>
              <a:rPr lang="en-GB" sz="1200" b="0" strike="noStrike" spc="-1">
                <a:solidFill>
                  <a:srgbClr val="000000"/>
                </a:solidFill>
                <a:latin typeface="+mn-lt"/>
                <a:ea typeface="+mn-ea"/>
              </a:rPr>
              <a:t>They spanned the size range (in terms of giving budget), with some in each quintile.</a:t>
            </a:r>
            <a:endParaRPr lang="en-GB" sz="1200" b="0" strike="noStrike" spc="-1">
              <a:latin typeface="Arial"/>
            </a:endParaRPr>
          </a:p>
        </p:txBody>
      </p:sp>
      <p:sp>
        <p:nvSpPr>
          <p:cNvPr id="342" name="PlaceHolder 3"/>
          <p:cNvSpPr>
            <a:spLocks noGrp="1"/>
          </p:cNvSpPr>
          <p:nvPr>
            <p:ph type="sldNum" idx="18"/>
          </p:nvPr>
        </p:nvSpPr>
        <p:spPr>
          <a:xfrm>
            <a:off x="3777480" y="9428760"/>
            <a:ext cx="2889000" cy="496800"/>
          </a:xfrm>
          <a:prstGeom prst="rect">
            <a:avLst/>
          </a:prstGeom>
          <a:noFill/>
          <a:ln w="0">
            <a:noFill/>
          </a:ln>
        </p:spPr>
        <p:txBody>
          <a:bodyPr lIns="0" tIns="0" rIns="0" bIns="0" anchor="b">
            <a:noAutofit/>
          </a:bodyPr>
          <a:lstStyle>
            <a:lvl1pPr algn="r">
              <a:lnSpc>
                <a:spcPct val="100000"/>
              </a:lnSpc>
              <a:buNone/>
              <a:defRPr lang="en-GB" sz="1200" b="0" strike="noStrike" spc="-1">
                <a:solidFill>
                  <a:srgbClr val="000000"/>
                </a:solidFill>
                <a:latin typeface="+mn-lt"/>
                <a:ea typeface="+mn-ea"/>
              </a:defRPr>
            </a:lvl1pPr>
          </a:lstStyle>
          <a:p>
            <a:pPr algn="r">
              <a:lnSpc>
                <a:spcPct val="100000"/>
              </a:lnSpc>
              <a:buNone/>
            </a:pPr>
            <a:fld id="{2EC977E4-B4D1-454B-9E9A-FB931594B4A7}" type="slidenum">
              <a:rPr lang="en-GB" sz="1200" b="0" strike="noStrike" spc="-1">
                <a:solidFill>
                  <a:srgbClr val="000000"/>
                </a:solidFill>
                <a:latin typeface="+mn-lt"/>
                <a:ea typeface="+mn-ea"/>
              </a:rPr>
              <a:t>10</a:t>
            </a:fld>
            <a:endParaRPr lang="en-GB" sz="1200" b="0" strike="noStrike" spc="-1">
              <a:latin typeface="Times New Roman"/>
            </a:endParaRPr>
          </a:p>
        </p:txBody>
      </p:sp>
    </p:spTree>
    <p:extLst>
      <p:ext uri="{BB962C8B-B14F-4D97-AF65-F5344CB8AC3E}">
        <p14:creationId xmlns:p14="http://schemas.microsoft.com/office/powerpoint/2010/main" val="147149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altLang="en-US" dirty="0"/>
              <a:t>Yorkshire demographics</a:t>
            </a:r>
          </a:p>
          <a:p>
            <a:pPr marL="171450" indent="-171450">
              <a:buFont typeface="Arial" panose="020B0604020202020204" pitchFamily="34" charset="0"/>
              <a:buChar char="•"/>
            </a:pPr>
            <a:r>
              <a:rPr lang="en-GB" altLang="en-US" dirty="0"/>
              <a:t>Funding sector, ACF stats: 99% white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30</a:t>
            </a:fld>
            <a:endParaRPr lang="en-GB" altLang="en-US" sz="1300"/>
          </a:p>
        </p:txBody>
      </p:sp>
    </p:spTree>
    <p:extLst>
      <p:ext uri="{BB962C8B-B14F-4D97-AF65-F5344CB8AC3E}">
        <p14:creationId xmlns:p14="http://schemas.microsoft.com/office/powerpoint/2010/main" val="66756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Trustee body is wealthier and more educated than wider society.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31</a:t>
            </a:fld>
            <a:endParaRPr lang="en-GB" altLang="en-US" sz="1300"/>
          </a:p>
        </p:txBody>
      </p:sp>
    </p:spTree>
    <p:extLst>
      <p:ext uri="{BB962C8B-B14F-4D97-AF65-F5344CB8AC3E}">
        <p14:creationId xmlns:p14="http://schemas.microsoft.com/office/powerpoint/2010/main" val="44862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Also older white professionals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32</a:t>
            </a:fld>
            <a:endParaRPr lang="en-GB" altLang="en-US" sz="1300"/>
          </a:p>
        </p:txBody>
      </p:sp>
    </p:spTree>
    <p:extLst>
      <p:ext uri="{BB962C8B-B14F-4D97-AF65-F5344CB8AC3E}">
        <p14:creationId xmlns:p14="http://schemas.microsoft.com/office/powerpoint/2010/main" val="337168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10-25 mins (11.45-12.00)</a:t>
            </a:r>
          </a:p>
          <a:p>
            <a:endParaRPr lang="en-GB"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3D2668"/>
                </a:solidFill>
                <a:latin typeface="Gellix" panose="00000800000000000000" pitchFamily="50" charset="0"/>
              </a:rPr>
              <a:t>Might be specific to your org, might be generic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3D2668"/>
                </a:solidFill>
                <a:latin typeface="Gellix" panose="00000800000000000000" pitchFamily="50" charset="0"/>
              </a:rPr>
              <a:t>If struggling on drawbacks, what are the perceived drawbacks?</a:t>
            </a:r>
          </a:p>
          <a:p>
            <a:endParaRPr lang="en-GB" altLang="en-US" dirty="0"/>
          </a:p>
          <a:p>
            <a:r>
              <a:rPr lang="en-GB" altLang="en-US" dirty="0"/>
              <a:t>Groups for 10 mins</a:t>
            </a:r>
          </a:p>
          <a:p>
            <a:endParaRPr lang="en-GB" altLang="en-US" dirty="0"/>
          </a:p>
          <a:p>
            <a:r>
              <a:rPr lang="en-GB" altLang="en-US" dirty="0"/>
              <a:t>Plenary for 5 mins:</a:t>
            </a:r>
          </a:p>
          <a:p>
            <a:pPr marL="171450" indent="-171450">
              <a:buFont typeface="Arial" panose="020B0604020202020204" pitchFamily="34" charset="0"/>
              <a:buChar char="•"/>
            </a:pPr>
            <a:r>
              <a:rPr lang="en-GB" altLang="en-US" dirty="0"/>
              <a:t>APD</a:t>
            </a:r>
          </a:p>
          <a:p>
            <a:pPr marL="171450" indent="-171450">
              <a:buFont typeface="Arial" panose="020B0604020202020204" pitchFamily="34" charset="0"/>
              <a:buChar char="•"/>
            </a:pPr>
            <a:r>
              <a:rPr lang="en-GB" altLang="en-US" dirty="0"/>
              <a:t>Drawbacks</a:t>
            </a:r>
          </a:p>
          <a:p>
            <a:pPr marL="171450" indent="-171450">
              <a:buFont typeface="Arial" panose="020B0604020202020204" pitchFamily="34" charset="0"/>
              <a:buChar char="•"/>
            </a:pPr>
            <a:r>
              <a:rPr lang="en-GB" altLang="en-US" dirty="0"/>
              <a:t>Benefits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33</a:t>
            </a:fld>
            <a:endParaRPr lang="en-GB" altLang="en-US" sz="1300"/>
          </a:p>
        </p:txBody>
      </p:sp>
    </p:spTree>
    <p:extLst>
      <p:ext uri="{BB962C8B-B14F-4D97-AF65-F5344CB8AC3E}">
        <p14:creationId xmlns:p14="http://schemas.microsoft.com/office/powerpoint/2010/main" val="34802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25-30</a:t>
            </a:r>
          </a:p>
          <a:p>
            <a:endParaRPr lang="en-GB" altLang="en-US" b="1" i="0" dirty="0"/>
          </a:p>
          <a:p>
            <a:r>
              <a:rPr lang="en-GB" altLang="en-US" b="1" i="0" dirty="0"/>
              <a:t>Our own strategies best starting points</a:t>
            </a:r>
          </a:p>
          <a:p>
            <a:endParaRPr lang="en-GB" altLang="en-US" b="1" i="0" dirty="0"/>
          </a:p>
          <a:p>
            <a:r>
              <a:rPr lang="en-GB" altLang="en-US" b="1" i="0" dirty="0"/>
              <a:t>Why did I ask this question?</a:t>
            </a:r>
          </a:p>
          <a:p>
            <a:endParaRPr lang="en-GB" altLang="en-US" b="1" i="0" dirty="0"/>
          </a:p>
          <a:p>
            <a:endParaRPr lang="en-GB" altLang="en-US" b="1" i="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34</a:t>
            </a:fld>
            <a:endParaRPr lang="en-GB" altLang="en-US" sz="1300"/>
          </a:p>
        </p:txBody>
      </p:sp>
    </p:spTree>
    <p:extLst>
      <p:ext uri="{BB962C8B-B14F-4D97-AF65-F5344CB8AC3E}">
        <p14:creationId xmlns:p14="http://schemas.microsoft.com/office/powerpoint/2010/main" val="50589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25-40 mins (12.00-12.15)</a:t>
            </a:r>
          </a:p>
          <a:p>
            <a:endParaRPr lang="en-GB" altLang="en-US" b="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3D2668"/>
                </a:solidFill>
                <a:latin typeface="Gellix" panose="00000800000000000000" pitchFamily="50" charset="0"/>
              </a:rPr>
              <a:t>What are the barriers to a wider group of people becoming trustees?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b="0" dirty="0"/>
              <a:t>no wrong answers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3D2668"/>
                </a:solidFill>
                <a:latin typeface="Gellix" panose="00000800000000000000" pitchFamily="50" charset="0"/>
              </a:rPr>
              <a:t>Groups – 5 mins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3D2668"/>
                </a:solidFill>
                <a:latin typeface="Gellix" panose="00000800000000000000" pitchFamily="50" charset="0"/>
              </a:rPr>
              <a:t>Plenary – 10 mins</a:t>
            </a:r>
          </a:p>
          <a:p>
            <a:endParaRPr lang="en-GB" altLang="en-US" b="1" dirty="0"/>
          </a:p>
          <a:p>
            <a:endParaRPr lang="en-GB" altLang="en-US" b="1" dirty="0"/>
          </a:p>
          <a:p>
            <a:pPr marL="228600" indent="-228600">
              <a:buAutoNum type="arabicParenR"/>
            </a:pPr>
            <a:r>
              <a:rPr lang="en-GB" altLang="en-US" b="1" dirty="0"/>
              <a:t>Behind closed door recruitment – 90% of </a:t>
            </a:r>
            <a:r>
              <a:rPr lang="en-GB" altLang="en-US" b="1" dirty="0" err="1"/>
              <a:t>chs</a:t>
            </a:r>
            <a:r>
              <a:rPr lang="en-GB" altLang="en-US" b="1" dirty="0"/>
              <a:t> recruited most trustees through word of mouth and existing networks</a:t>
            </a:r>
          </a:p>
          <a:p>
            <a:pPr marL="0" indent="0">
              <a:buNone/>
            </a:pPr>
            <a:endParaRPr lang="en-GB" alt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2) Fixed idea as to what a good trustee looks like and the experience they might bring - the position they already hold in society and the type of experiences they might bring. Have a very narrow sense that already having held a senior position is only possible indicator of usefulness.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1" dirty="0"/>
          </a:p>
          <a:p>
            <a:pPr marL="0" indent="0">
              <a:buNone/>
            </a:pPr>
            <a:r>
              <a:rPr lang="en-GB" altLang="en-US" b="1" dirty="0"/>
              <a:t>3) Inclusion – fear of not being heard, what current board looks like</a:t>
            </a:r>
          </a:p>
          <a:p>
            <a:pPr marL="0" indent="0">
              <a:buNone/>
            </a:pPr>
            <a:endParaRPr lang="en-GB" altLang="en-US" b="1" dirty="0"/>
          </a:p>
          <a:p>
            <a:pPr marL="0" indent="0">
              <a:buNone/>
            </a:pPr>
            <a:r>
              <a:rPr lang="en-GB" altLang="en-US" b="1" dirty="0"/>
              <a:t>4) Not knowing what it is, how to become one, counting themselves out</a:t>
            </a:r>
          </a:p>
          <a:p>
            <a:pPr marL="0" indent="0">
              <a:buNone/>
            </a:pPr>
            <a:endParaRPr lang="en-GB" altLang="en-US" b="1" dirty="0"/>
          </a:p>
          <a:p>
            <a:pPr marL="0" indent="0">
              <a:buNone/>
            </a:pPr>
            <a:r>
              <a:rPr lang="en-GB" altLang="en-US" b="1" dirty="0"/>
              <a:t>Approaching trustee recruitment remembering that most UK adults don’t know what a trustee is, that’s it’s open to them, how to become one, changes EVERYTHING about the </a:t>
            </a:r>
            <a:r>
              <a:rPr lang="en-GB" altLang="en-US" b="1" dirty="0" err="1"/>
              <a:t>recrt</a:t>
            </a:r>
            <a:r>
              <a:rPr lang="en-GB" altLang="en-US" b="1" dirty="0"/>
              <a:t> process.</a:t>
            </a:r>
          </a:p>
          <a:p>
            <a:pPr marL="0" indent="0">
              <a:buNone/>
            </a:pPr>
            <a:endParaRPr lang="en-GB" altLang="en-US" b="1" dirty="0"/>
          </a:p>
          <a:p>
            <a:pPr marL="0" indent="0">
              <a:buNone/>
            </a:pPr>
            <a:r>
              <a:rPr lang="en-GB" altLang="en-US" b="1" dirty="0"/>
              <a:t>Have control over these things.</a:t>
            </a:r>
          </a:p>
          <a:p>
            <a:pPr marL="228600" indent="-228600">
              <a:buAutoNum type="arabicParenR"/>
            </a:pPr>
            <a:endParaRPr lang="en-GB" altLang="en-US" b="1" dirty="0"/>
          </a:p>
          <a:p>
            <a:pPr marL="0" indent="0">
              <a:buNone/>
            </a:pPr>
            <a:r>
              <a:rPr lang="en-GB" altLang="en-US" b="1" dirty="0"/>
              <a:t>What it generally isn’t is lack of motivation from potential trustees.</a:t>
            </a:r>
          </a:p>
          <a:p>
            <a:pPr marL="228600" indent="-228600">
              <a:buAutoNum type="arabicParenR"/>
            </a:pPr>
            <a:endParaRPr lang="en-GB"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35</a:t>
            </a:fld>
            <a:endParaRPr lang="en-GB" altLang="en-US" sz="1300"/>
          </a:p>
        </p:txBody>
      </p:sp>
    </p:spTree>
    <p:extLst>
      <p:ext uri="{BB962C8B-B14F-4D97-AF65-F5344CB8AC3E}">
        <p14:creationId xmlns:p14="http://schemas.microsoft.com/office/powerpoint/2010/main" val="78240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altLang="en-US" b="1" dirty="0"/>
              <a:t>35-40mins quotes</a:t>
            </a:r>
          </a:p>
          <a:p>
            <a:pPr marL="0" indent="0">
              <a:buNone/>
            </a:pPr>
            <a:endParaRPr lang="en-GB" altLang="en-US" b="1"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36</a:t>
            </a:fld>
            <a:endParaRPr lang="en-GB" altLang="en-US" sz="1300"/>
          </a:p>
        </p:txBody>
      </p:sp>
    </p:spTree>
    <p:extLst>
      <p:ext uri="{BB962C8B-B14F-4D97-AF65-F5344CB8AC3E}">
        <p14:creationId xmlns:p14="http://schemas.microsoft.com/office/powerpoint/2010/main" val="176538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40-50mins (12.15-12.25)</a:t>
            </a:r>
          </a:p>
          <a:p>
            <a:endParaRPr lang="en-GB" altLang="en-US" b="1" dirty="0"/>
          </a:p>
          <a:p>
            <a:r>
              <a:rPr lang="en-GB" altLang="en-US" dirty="0"/>
              <a:t>8 tips</a:t>
            </a:r>
          </a:p>
          <a:p>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37</a:t>
            </a:fld>
            <a:endParaRPr lang="en-GB" altLang="en-US" sz="1300"/>
          </a:p>
        </p:txBody>
      </p:sp>
    </p:spTree>
    <p:extLst>
      <p:ext uri="{BB962C8B-B14F-4D97-AF65-F5344CB8AC3E}">
        <p14:creationId xmlns:p14="http://schemas.microsoft.com/office/powerpoint/2010/main" val="310277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There is a direct correlation between rigorous, open trustee recruitment and success in recruiting a diverse board with the skills, knowledge and experience that a charity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3D2668"/>
                </a:solidFill>
                <a:latin typeface="Gellix Medium" panose="00000600000000000000" pitchFamily="50" charset="0"/>
                <a:cs typeface="Comfortaa"/>
              </a:rPr>
              <a:t>75% of charities struggle to find the trustees they need.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0" dirty="0"/>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4281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Like recruiting staff and volunteers – timely, slick, organised.</a:t>
            </a:r>
          </a:p>
          <a:p>
            <a:endParaRPr lang="en-GB" altLang="en-US" dirty="0"/>
          </a:p>
          <a:p>
            <a:r>
              <a:rPr lang="en-GB" altLang="en-US" dirty="0"/>
              <a:t>Tell people where they in the process and how long it is going to last. What’s going to happen.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C76CD0E-C12B-40A2-A9B3-6A0ACA5FC63D}" type="slidenum">
              <a:rPr lang="en-GB" altLang="en-US" sz="1300"/>
              <a:pPr>
                <a:spcBef>
                  <a:spcPct val="0"/>
                </a:spcBef>
              </a:pPr>
              <a:t>39</a:t>
            </a:fld>
            <a:endParaRPr lang="en-GB" altLang="en-US" sz="1300"/>
          </a:p>
        </p:txBody>
      </p:sp>
    </p:spTree>
    <p:extLst>
      <p:ext uri="{BB962C8B-B14F-4D97-AF65-F5344CB8AC3E}">
        <p14:creationId xmlns:p14="http://schemas.microsoft.com/office/powerpoint/2010/main" val="271511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noRot="1" noChangeAspect="1"/>
          </p:cNvSpPr>
          <p:nvPr>
            <p:ph type="sldImg"/>
          </p:nvPr>
        </p:nvSpPr>
        <p:spPr>
          <a:xfrm>
            <a:off x="357120" y="1241280"/>
            <a:ext cx="5953680" cy="3348720"/>
          </a:xfrm>
          <a:prstGeom prst="rect">
            <a:avLst/>
          </a:prstGeom>
          <a:ln w="0">
            <a:noFill/>
          </a:ln>
        </p:spPr>
      </p:sp>
      <p:sp>
        <p:nvSpPr>
          <p:cNvPr id="347" name="PlaceHolder 2"/>
          <p:cNvSpPr>
            <a:spLocks noGrp="1"/>
          </p:cNvSpPr>
          <p:nvPr>
            <p:ph type="body"/>
          </p:nvPr>
        </p:nvSpPr>
        <p:spPr>
          <a:xfrm>
            <a:off x="667080" y="4777200"/>
            <a:ext cx="5334120" cy="3907440"/>
          </a:xfrm>
          <a:prstGeom prst="rect">
            <a:avLst/>
          </a:prstGeom>
          <a:noFill/>
          <a:ln w="0">
            <a:noFill/>
          </a:ln>
        </p:spPr>
        <p:txBody>
          <a:bodyPr lIns="0" tIns="0" rIns="0" bIns="0" anchor="t">
            <a:noAutofit/>
          </a:bodyPr>
          <a:lstStyle/>
          <a:p>
            <a:pPr marL="216000" indent="-216000">
              <a:lnSpc>
                <a:spcPct val="100000"/>
              </a:lnSpc>
              <a:buNone/>
              <a:tabLst>
                <a:tab pos="0" algn="l"/>
              </a:tabLst>
            </a:pPr>
            <a:r>
              <a:rPr lang="en-GB" sz="2000" b="0" strike="noStrike" spc="-1">
                <a:solidFill>
                  <a:srgbClr val="000000"/>
                </a:solidFill>
                <a:latin typeface="Arial"/>
              </a:rPr>
              <a:t>Taking accountability as an example. </a:t>
            </a:r>
            <a:endParaRPr lang="en-GB" sz="2000" b="0" strike="noStrike" spc="-1">
              <a:latin typeface="Arial"/>
            </a:endParaRPr>
          </a:p>
          <a:p>
            <a:pPr marL="216000" indent="-216000">
              <a:lnSpc>
                <a:spcPct val="100000"/>
              </a:lnSpc>
              <a:buNone/>
              <a:tabLst>
                <a:tab pos="0" algn="l"/>
              </a:tabLst>
            </a:pPr>
            <a:r>
              <a:rPr lang="en-GB" sz="2000" b="0" strike="noStrike" spc="-1">
                <a:solidFill>
                  <a:srgbClr val="000000"/>
                </a:solidFill>
                <a:latin typeface="Arial"/>
              </a:rPr>
              <a:t>This also happened in Year One. </a:t>
            </a:r>
            <a:endParaRPr lang="en-GB" sz="2000" b="0" strike="noStrike" spc="-1">
              <a:latin typeface="Arial"/>
            </a:endParaRPr>
          </a:p>
        </p:txBody>
      </p:sp>
      <p:sp>
        <p:nvSpPr>
          <p:cNvPr id="348" name="PlaceHolder 3"/>
          <p:cNvSpPr>
            <a:spLocks noGrp="1"/>
          </p:cNvSpPr>
          <p:nvPr>
            <p:ph type="sldNum" idx="20"/>
          </p:nvPr>
        </p:nvSpPr>
        <p:spPr>
          <a:xfrm>
            <a:off x="3777480" y="9428760"/>
            <a:ext cx="2889000" cy="496800"/>
          </a:xfrm>
          <a:prstGeom prst="rect">
            <a:avLst/>
          </a:prstGeom>
          <a:noFill/>
          <a:ln w="0">
            <a:noFill/>
          </a:ln>
        </p:spPr>
        <p:txBody>
          <a:bodyPr lIns="0" tIns="0" rIns="0" bIns="0" anchor="b">
            <a:noAutofit/>
          </a:bodyPr>
          <a:lstStyle>
            <a:lvl1pPr algn="r">
              <a:lnSpc>
                <a:spcPct val="100000"/>
              </a:lnSpc>
              <a:buNone/>
              <a:defRPr lang="en-GB" sz="1200" b="0" strike="noStrike" spc="-1">
                <a:solidFill>
                  <a:srgbClr val="000000"/>
                </a:solidFill>
                <a:latin typeface="+mn-lt"/>
                <a:ea typeface="+mn-ea"/>
              </a:defRPr>
            </a:lvl1pPr>
          </a:lstStyle>
          <a:p>
            <a:pPr algn="r">
              <a:lnSpc>
                <a:spcPct val="100000"/>
              </a:lnSpc>
              <a:buNone/>
            </a:pPr>
            <a:fld id="{7C2E9764-C6D0-49BD-8E09-0FA01579F390}" type="slidenum">
              <a:rPr lang="en-GB" sz="1200" b="0" strike="noStrike" spc="-1">
                <a:solidFill>
                  <a:srgbClr val="000000"/>
                </a:solidFill>
                <a:latin typeface="+mn-lt"/>
                <a:ea typeface="+mn-ea"/>
              </a:rPr>
              <a:t>21</a:t>
            </a:fld>
            <a:endParaRPr lang="en-GB" sz="1200" b="0" strike="noStrike" spc="-1">
              <a:latin typeface="Times New Roman"/>
            </a:endParaRPr>
          </a:p>
        </p:txBody>
      </p:sp>
    </p:spTree>
    <p:extLst>
      <p:ext uri="{BB962C8B-B14F-4D97-AF65-F5344CB8AC3E}">
        <p14:creationId xmlns:p14="http://schemas.microsoft.com/office/powerpoint/2010/main" val="229815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Sweet spot – work out what missing in terms of skills/knowledge/experience first</a:t>
            </a:r>
          </a:p>
          <a:p>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Intersectionality</a:t>
            </a:r>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7941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So pool not restricted</a:t>
            </a:r>
          </a:p>
          <a:p>
            <a:endParaRPr lang="en-GB" altLang="en-US" dirty="0"/>
          </a:p>
          <a:p>
            <a:r>
              <a:rPr lang="en-GB" altLang="en-US" dirty="0"/>
              <a:t>You decide what is necessary</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2016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42</a:t>
            </a:fld>
            <a:endParaRPr lang="en-GB" altLang="en-US" sz="1300"/>
          </a:p>
        </p:txBody>
      </p:sp>
    </p:spTree>
    <p:extLst>
      <p:ext uri="{BB962C8B-B14F-4D97-AF65-F5344CB8AC3E}">
        <p14:creationId xmlns:p14="http://schemas.microsoft.com/office/powerpoint/2010/main" val="77139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7928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i="1" dirty="0"/>
              <a:t>3 real examples, excerpts, anonymous. Good for them for advertising.</a:t>
            </a:r>
          </a:p>
          <a:p>
            <a:endParaRPr lang="en-GB" altLang="en-US" b="1" i="1" dirty="0"/>
          </a:p>
          <a:p>
            <a:r>
              <a:rPr lang="en-GB" altLang="en-US" b="1" i="1" dirty="0"/>
              <a:t>What here would restrict applicant pool</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bg2"/>
                </a:solidFill>
              </a:rPr>
              <a:t>Skills lists - or</a:t>
            </a:r>
          </a:p>
          <a:p>
            <a:endParaRPr lang="en-GB" altLang="en-US" b="1" i="1"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F924F743-2068-4563-9523-CDE5A168C6AE}" type="slidenum">
              <a:rPr lang="en-GB" altLang="en-US" sz="1300"/>
              <a:pPr>
                <a:spcBef>
                  <a:spcPct val="0"/>
                </a:spcBef>
              </a:pPr>
              <a:t>44</a:t>
            </a:fld>
            <a:endParaRPr lang="en-GB" altLang="en-US" sz="1300"/>
          </a:p>
        </p:txBody>
      </p:sp>
    </p:spTree>
    <p:extLst>
      <p:ext uri="{BB962C8B-B14F-4D97-AF65-F5344CB8AC3E}">
        <p14:creationId xmlns:p14="http://schemas.microsoft.com/office/powerpoint/2010/main" val="1398303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Ad not role description</a:t>
            </a:r>
          </a:p>
          <a:p>
            <a:endParaRPr lang="en-GB" altLang="en-US" dirty="0"/>
          </a:p>
          <a:p>
            <a:r>
              <a:rPr lang="en-GB" altLang="en-US" b="1" i="1" dirty="0"/>
              <a:t>Chat pane:</a:t>
            </a:r>
          </a:p>
          <a:p>
            <a:r>
              <a:rPr lang="en-GB" altLang="en-US" b="1" i="1" dirty="0"/>
              <a:t>What here would restrict applicant pool</a:t>
            </a:r>
          </a:p>
          <a:p>
            <a:endParaRPr lang="en-GB" altLang="en-US" b="0" i="1" dirty="0"/>
          </a:p>
          <a:p>
            <a:r>
              <a:rPr lang="en-GB" altLang="en-US" b="0" i="1" dirty="0"/>
              <a:t>Phrase “willing to learn” useful</a:t>
            </a:r>
          </a:p>
          <a:p>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F924F743-2068-4563-9523-CDE5A168C6AE}" type="slidenum">
              <a:rPr lang="en-GB" altLang="en-US" sz="1300"/>
              <a:pPr>
                <a:spcBef>
                  <a:spcPct val="0"/>
                </a:spcBef>
              </a:pPr>
              <a:t>45</a:t>
            </a:fld>
            <a:endParaRPr lang="en-GB" altLang="en-US" sz="1300"/>
          </a:p>
        </p:txBody>
      </p:sp>
    </p:spTree>
    <p:extLst>
      <p:ext uri="{BB962C8B-B14F-4D97-AF65-F5344CB8AC3E}">
        <p14:creationId xmlns:p14="http://schemas.microsoft.com/office/powerpoint/2010/main" val="1323805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F924F743-2068-4563-9523-CDE5A168C6AE}" type="slidenum">
              <a:rPr lang="en-GB" altLang="en-US" sz="1300"/>
              <a:pPr>
                <a:spcBef>
                  <a:spcPct val="0"/>
                </a:spcBef>
              </a:pPr>
              <a:t>46</a:t>
            </a:fld>
            <a:endParaRPr lang="en-GB" altLang="en-US" sz="1300"/>
          </a:p>
        </p:txBody>
      </p:sp>
    </p:spTree>
    <p:extLst>
      <p:ext uri="{BB962C8B-B14F-4D97-AF65-F5344CB8AC3E}">
        <p14:creationId xmlns:p14="http://schemas.microsoft.com/office/powerpoint/2010/main" val="450451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25106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All free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376FE3E-2FC5-4E13-BA30-E8DD678826B6}" type="slidenum">
              <a:rPr lang="en-GB" altLang="en-US" sz="1300"/>
              <a:pPr>
                <a:spcBef>
                  <a:spcPct val="0"/>
                </a:spcBef>
              </a:pPr>
              <a:t>48</a:t>
            </a:fld>
            <a:endParaRPr lang="en-GB" altLang="en-US" sz="1300"/>
          </a:p>
        </p:txBody>
      </p:sp>
    </p:spTree>
    <p:extLst>
      <p:ext uri="{BB962C8B-B14F-4D97-AF65-F5344CB8AC3E}">
        <p14:creationId xmlns:p14="http://schemas.microsoft.com/office/powerpoint/2010/main" val="3959685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Local infrastructure orgs – Community First Yorkshire, Vol Action Leeds, Nova Wakefield, VAC in Calderdale, </a:t>
            </a:r>
            <a:r>
              <a:rPr lang="en-US" b="0" i="0" dirty="0">
                <a:effectLst/>
                <a:latin typeface="Roboto" panose="02000000000000000000" pitchFamily="2" charset="0"/>
              </a:rPr>
              <a:t>Community Action Bradford and District </a:t>
            </a:r>
            <a:endParaRPr lang="en-GB"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Shortcomings of these – people have decided they want to be trustees (a positive there too!)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p>
          <a:p>
            <a:pPr eaLnBrk="1" hangingPunct="1"/>
            <a:r>
              <a:rPr lang="en-GB" altLang="en-US" b="1" dirty="0"/>
              <a:t>BUT THESE ARE STILL QUITE GENERIC. SO THINK MORE TARGETED TOO.</a:t>
            </a:r>
          </a:p>
          <a:p>
            <a:pPr eaLnBrk="1" hangingPunct="1"/>
            <a:endParaRPr lang="en-GB"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31F1489D-F9A1-4036-A001-2BA6C1E5A97D}" type="slidenum">
              <a:rPr lang="en-GB" altLang="en-US" sz="1300"/>
              <a:pPr>
                <a:spcBef>
                  <a:spcPct val="0"/>
                </a:spcBef>
              </a:pPr>
              <a:t>49</a:t>
            </a:fld>
            <a:endParaRPr lang="en-GB" altLang="en-US" sz="1300"/>
          </a:p>
        </p:txBody>
      </p:sp>
    </p:spTree>
    <p:extLst>
      <p:ext uri="{BB962C8B-B14F-4D97-AF65-F5344CB8AC3E}">
        <p14:creationId xmlns:p14="http://schemas.microsoft.com/office/powerpoint/2010/main" val="191223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357120" y="1241280"/>
            <a:ext cx="5954040" cy="3349080"/>
          </a:xfrm>
          <a:prstGeom prst="rect">
            <a:avLst/>
          </a:prstGeom>
          <a:ln w="0">
            <a:noFill/>
          </a:ln>
        </p:spPr>
      </p:sp>
      <p:sp>
        <p:nvSpPr>
          <p:cNvPr id="350" name="PlaceHolder 2"/>
          <p:cNvSpPr>
            <a:spLocks noGrp="1"/>
          </p:cNvSpPr>
          <p:nvPr>
            <p:ph type="body"/>
          </p:nvPr>
        </p:nvSpPr>
        <p:spPr>
          <a:xfrm>
            <a:off x="667080" y="4777200"/>
            <a:ext cx="5334120" cy="3907440"/>
          </a:xfrm>
          <a:prstGeom prst="rect">
            <a:avLst/>
          </a:prstGeom>
          <a:noFill/>
          <a:ln w="0">
            <a:noFill/>
          </a:ln>
        </p:spPr>
        <p:txBody>
          <a:bodyPr lIns="0" tIns="0" rIns="0" bIns="0" anchor="t">
            <a:noAutofit/>
          </a:bodyPr>
          <a:lstStyle/>
          <a:p>
            <a:pPr marL="216000" indent="-216000">
              <a:lnSpc>
                <a:spcPct val="100000"/>
              </a:lnSpc>
              <a:buNone/>
              <a:tabLst>
                <a:tab pos="0" algn="l"/>
              </a:tabLst>
            </a:pPr>
            <a:r>
              <a:rPr lang="en-GB" sz="2000" b="0" strike="noStrike" spc="-1">
                <a:latin typeface="Arial"/>
              </a:rPr>
              <a:t>Much the same pattern for net assets. </a:t>
            </a:r>
          </a:p>
        </p:txBody>
      </p:sp>
      <p:sp>
        <p:nvSpPr>
          <p:cNvPr id="351" name="PlaceHolder 3"/>
          <p:cNvSpPr>
            <a:spLocks noGrp="1"/>
          </p:cNvSpPr>
          <p:nvPr>
            <p:ph type="sldNum" idx="21"/>
          </p:nvPr>
        </p:nvSpPr>
        <p:spPr>
          <a:xfrm>
            <a:off x="3777480" y="9428760"/>
            <a:ext cx="2889000" cy="496800"/>
          </a:xfrm>
          <a:prstGeom prst="rect">
            <a:avLst/>
          </a:prstGeom>
          <a:noFill/>
          <a:ln w="0">
            <a:noFill/>
          </a:ln>
        </p:spPr>
        <p:txBody>
          <a:bodyPr lIns="0" tIns="0" rIns="0" bIns="0" anchor="b">
            <a:noAutofit/>
          </a:bodyPr>
          <a:lstStyle>
            <a:lvl1pPr algn="r">
              <a:lnSpc>
                <a:spcPct val="100000"/>
              </a:lnSpc>
              <a:buNone/>
              <a:defRPr lang="en-GB" sz="1200" b="0" strike="noStrike" spc="-1">
                <a:solidFill>
                  <a:srgbClr val="000000"/>
                </a:solidFill>
                <a:latin typeface="+mn-lt"/>
                <a:ea typeface="+mn-ea"/>
              </a:defRPr>
            </a:lvl1pPr>
          </a:lstStyle>
          <a:p>
            <a:pPr algn="r">
              <a:lnSpc>
                <a:spcPct val="100000"/>
              </a:lnSpc>
              <a:buNone/>
            </a:pPr>
            <a:fld id="{E4B7EE0A-D5DD-406A-8DBF-3A81847025BD}" type="slidenum">
              <a:rPr lang="en-GB" sz="1200" b="0" strike="noStrike" spc="-1">
                <a:solidFill>
                  <a:srgbClr val="000000"/>
                </a:solidFill>
                <a:latin typeface="+mn-lt"/>
                <a:ea typeface="+mn-ea"/>
              </a:rPr>
              <a:t>22</a:t>
            </a:fld>
            <a:endParaRPr lang="en-GB" sz="1200" b="0" strike="noStrike" spc="-1">
              <a:latin typeface="Times New Roman"/>
            </a:endParaRPr>
          </a:p>
        </p:txBody>
      </p:sp>
    </p:spTree>
    <p:extLst>
      <p:ext uri="{BB962C8B-B14F-4D97-AF65-F5344CB8AC3E}">
        <p14:creationId xmlns:p14="http://schemas.microsoft.com/office/powerpoint/2010/main" val="71925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To get to people not already looking to be a trustee.</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B2C9D2D-1310-456B-A463-D69C9E1A2FCB}" type="slidenum">
              <a:rPr lang="en-GB" altLang="en-US" sz="1300"/>
              <a:pPr>
                <a:spcBef>
                  <a:spcPct val="0"/>
                </a:spcBef>
              </a:pPr>
              <a:t>50</a:t>
            </a:fld>
            <a:endParaRPr lang="en-GB"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To get to people not already looking to be a trustee</a:t>
            </a:r>
          </a:p>
          <a:p>
            <a:pPr eaLnBrk="1" hangingPunct="1"/>
            <a:endParaRPr lang="en-GB" altLang="en-US" dirty="0"/>
          </a:p>
          <a:p>
            <a:pPr eaLnBrk="1" hangingPunct="1"/>
            <a:r>
              <a:rPr lang="en-GB" altLang="en-US" dirty="0"/>
              <a:t>Gatekeepers</a:t>
            </a:r>
          </a:p>
          <a:p>
            <a:pPr eaLnBrk="1" hangingPunct="1"/>
            <a:endParaRPr lang="en-GB" altLang="en-US" dirty="0"/>
          </a:p>
          <a:p>
            <a:pPr eaLnBrk="1" hangingPunct="1"/>
            <a:r>
              <a:rPr lang="en-GB" altLang="en-US" dirty="0"/>
              <a:t>Many paid platforms too</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B2C9D2D-1310-456B-A463-D69C9E1A2FCB}" type="slidenum">
              <a:rPr lang="en-GB" altLang="en-US" sz="1300"/>
              <a:pPr>
                <a:spcBef>
                  <a:spcPct val="0"/>
                </a:spcBef>
              </a:pPr>
              <a:t>51</a:t>
            </a:fld>
            <a:endParaRPr lang="en-GB" altLang="en-US" sz="1300"/>
          </a:p>
        </p:txBody>
      </p:sp>
    </p:spTree>
    <p:extLst>
      <p:ext uri="{BB962C8B-B14F-4D97-AF65-F5344CB8AC3E}">
        <p14:creationId xmlns:p14="http://schemas.microsoft.com/office/powerpoint/2010/main" val="195520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2 pitfalls:</a:t>
            </a:r>
          </a:p>
          <a:p>
            <a:pPr marL="228600" indent="-228600">
              <a:buAutoNum type="arabicParenR"/>
            </a:pPr>
            <a:r>
              <a:rPr lang="en-GB" altLang="en-US" dirty="0"/>
              <a:t>Can revert back to type here – recruit great and good</a:t>
            </a:r>
          </a:p>
          <a:p>
            <a:pPr marL="228600" indent="-228600">
              <a:buAutoNum type="arabicParenR"/>
            </a:pPr>
            <a:r>
              <a:rPr lang="en-GB" altLang="en-US" dirty="0"/>
              <a:t>Don’t recruit for fit.</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58261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Effective boards don’t necessarily feel “cosy”. Challenge and difference are at the very heart of good governance. So if recruiting for diversity, likely to be proactively and intentionally recruiting for different perspectives.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Not recruiting for fit. Add.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53</a:t>
            </a:fld>
            <a:endParaRPr lang="en-GB" altLang="en-US" sz="1300"/>
          </a:p>
        </p:txBody>
      </p:sp>
    </p:spTree>
    <p:extLst>
      <p:ext uri="{BB962C8B-B14F-4D97-AF65-F5344CB8AC3E}">
        <p14:creationId xmlns:p14="http://schemas.microsoft.com/office/powerpoint/2010/main" val="225517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1" dirty="0"/>
              <a:t>Induction – What would you include?</a:t>
            </a:r>
          </a:p>
          <a:p>
            <a:endParaRPr lang="en-GB" altLang="en-US" b="1" i="1" dirty="0"/>
          </a:p>
          <a:p>
            <a:r>
              <a:rPr lang="en-GB" altLang="en-US" dirty="0"/>
              <a:t>Buddying</a:t>
            </a:r>
          </a:p>
          <a:p>
            <a:r>
              <a:rPr lang="en-GB" altLang="en-US" dirty="0"/>
              <a:t>Training – internal and external</a:t>
            </a:r>
          </a:p>
          <a:p>
            <a:endParaRPr lang="en-GB"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Ask people what they need, don’t assume you know</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Recruit multiple new trustees at once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Less work for you</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More likely to speak out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Don’t treat people as “the BAME trustee” etc. People don’t always want to speak for their communities unless you are specific about that when you recruit (and clumping all people of colour together is a nonsense). Treat BAME trustee like a set role.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Also, don’t ask people to lead on D&amp;I unless they offer or you have specifically recruited them under that remit/for their professional expertise in that area.</a:t>
            </a:r>
          </a:p>
          <a:p>
            <a:endParaRPr lang="en-GB" altLang="en-US" dirty="0"/>
          </a:p>
          <a:p>
            <a:r>
              <a:rPr lang="en-GB" altLang="en-US" dirty="0"/>
              <a:t>What can include: </a:t>
            </a:r>
          </a:p>
          <a:p>
            <a:pPr>
              <a:buFont typeface="Calibri" pitchFamily="34" charset="0"/>
              <a:buAutoNum type="arabicPeriod"/>
              <a:defRPr/>
            </a:pPr>
            <a:r>
              <a:rPr lang="en-US" altLang="en-US" dirty="0"/>
              <a:t>Meet with board</a:t>
            </a:r>
          </a:p>
          <a:p>
            <a:pPr>
              <a:buFont typeface="Calibri" pitchFamily="34" charset="0"/>
              <a:buAutoNum type="arabicPeriod"/>
              <a:defRPr/>
            </a:pPr>
            <a:r>
              <a:rPr lang="en-US" altLang="en-US" dirty="0"/>
              <a:t>Time with Chair</a:t>
            </a:r>
          </a:p>
          <a:p>
            <a:pPr>
              <a:buFont typeface="Calibri" pitchFamily="34" charset="0"/>
              <a:buAutoNum type="arabicPeriod"/>
              <a:defRPr/>
            </a:pPr>
            <a:r>
              <a:rPr lang="en-US" altLang="en-US" dirty="0"/>
              <a:t>Meet with key exec staff</a:t>
            </a:r>
          </a:p>
          <a:p>
            <a:pPr>
              <a:buFont typeface="Calibri" pitchFamily="34" charset="0"/>
              <a:buAutoNum type="arabicPeriod"/>
              <a:defRPr/>
            </a:pPr>
            <a:r>
              <a:rPr lang="en-US" altLang="en-US" dirty="0"/>
              <a:t>Experience </a:t>
            </a:r>
            <a:r>
              <a:rPr lang="en-US" altLang="en-US" dirty="0" err="1"/>
              <a:t>organisation’s</a:t>
            </a:r>
            <a:r>
              <a:rPr lang="en-US" altLang="en-US" dirty="0"/>
              <a:t> activities</a:t>
            </a:r>
          </a:p>
          <a:p>
            <a:pPr>
              <a:buFont typeface="Calibri" pitchFamily="34" charset="0"/>
              <a:buAutoNum type="arabicPeriod"/>
              <a:defRPr/>
            </a:pPr>
            <a:r>
              <a:rPr lang="en-US" altLang="en-US" dirty="0"/>
              <a:t>Explain </a:t>
            </a:r>
            <a:r>
              <a:rPr lang="en-US" altLang="en-US" dirty="0" err="1"/>
              <a:t>organisation’s</a:t>
            </a:r>
            <a:r>
              <a:rPr lang="en-US" altLang="en-US" dirty="0"/>
              <a:t> history, work, current priorities/challenges, acronyms (!), key stakeholders, external environment</a:t>
            </a:r>
            <a:endParaRPr lang="en-US" altLang="en-US" sz="1000" dirty="0"/>
          </a:p>
          <a:p>
            <a:pPr>
              <a:buFont typeface="Calibri" pitchFamily="34" charset="0"/>
              <a:buAutoNum type="arabicPeriod"/>
              <a:defRPr/>
            </a:pPr>
            <a:r>
              <a:rPr lang="en-US" altLang="en-US" sz="1000" dirty="0"/>
              <a:t>Docs:</a:t>
            </a:r>
          </a:p>
          <a:p>
            <a:r>
              <a:rPr lang="en-US" sz="1600" dirty="0"/>
              <a:t>Board terms of reference, roles and responsibilities, board code of conduct</a:t>
            </a:r>
          </a:p>
          <a:p>
            <a:r>
              <a:rPr lang="en-US" sz="1600" dirty="0"/>
              <a:t>Strategy</a:t>
            </a:r>
          </a:p>
          <a:p>
            <a:r>
              <a:rPr lang="en-US" sz="1600" dirty="0"/>
              <a:t>Governing documents</a:t>
            </a:r>
          </a:p>
          <a:p>
            <a:r>
              <a:rPr lang="en-US" sz="1600" dirty="0"/>
              <a:t>Recent minutes</a:t>
            </a:r>
          </a:p>
          <a:p>
            <a:r>
              <a:rPr lang="en-US" sz="1600" dirty="0"/>
              <a:t>Financial information / annual report and accounts</a:t>
            </a:r>
          </a:p>
          <a:p>
            <a:r>
              <a:rPr lang="en-US" sz="1600" dirty="0"/>
              <a:t>Signpost Charity Commission guidance</a:t>
            </a:r>
          </a:p>
          <a:p>
            <a:pPr>
              <a:buFont typeface="Calibri" pitchFamily="34" charset="0"/>
              <a:buAutoNum type="arabicPeriod"/>
              <a:defRPr/>
            </a:pPr>
            <a:endParaRPr lang="en-GB" altLang="en-US" sz="1000" dirty="0"/>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62863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Concern re wrong terms, doing it wrong – best just to go for it. </a:t>
            </a:r>
          </a:p>
          <a:p>
            <a:r>
              <a:rPr lang="en-GB" altLang="en-US" dirty="0"/>
              <a:t>Be honest that you are learning and encourage feedback.</a:t>
            </a:r>
          </a:p>
          <a:p>
            <a:r>
              <a:rPr lang="en-GB" altLang="en-US" dirty="0"/>
              <a:t>Issue of guilt/defensiveness – lead from the front.</a:t>
            </a:r>
          </a:p>
          <a:p>
            <a:endParaRPr lang="en-GB" altLang="en-US" dirty="0"/>
          </a:p>
          <a:p>
            <a:r>
              <a:rPr lang="en-GB" altLang="en-US" dirty="0"/>
              <a:t>Whistle stop tour – further resources from </a:t>
            </a:r>
            <a:r>
              <a:rPr lang="en-GB" altLang="en-US" dirty="0" err="1"/>
              <a:t>GonB</a:t>
            </a:r>
            <a:endParaRPr lang="en-GB" altLang="en-US" dirty="0"/>
          </a:p>
          <a:p>
            <a:endParaRPr lang="en-GB" altLang="en-US" dirty="0"/>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61656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50-55 (12.25-12.30)</a:t>
            </a:r>
          </a:p>
          <a:p>
            <a:endParaRPr lang="en-US" altLang="en-US" b="1" dirty="0"/>
          </a:p>
          <a:p>
            <a:pPr marL="171450" indent="-171450">
              <a:buFont typeface="Arial" panose="020B0604020202020204" pitchFamily="34" charset="0"/>
              <a:buChar char="•"/>
            </a:pPr>
            <a:r>
              <a:rPr lang="en-US" altLang="en-US" b="0" dirty="0"/>
              <a:t>Means to an end</a:t>
            </a:r>
          </a:p>
          <a:p>
            <a:pPr marL="171450" indent="-171450">
              <a:buFont typeface="Arial" panose="020B0604020202020204" pitchFamily="34" charset="0"/>
              <a:buChar char="•"/>
            </a:pPr>
            <a:r>
              <a:rPr lang="en-US" altLang="en-US" b="0" dirty="0"/>
              <a:t>What matters is what happens when people are trustees</a:t>
            </a:r>
          </a:p>
          <a:p>
            <a:pPr marL="171450" indent="-171450">
              <a:buFont typeface="Arial" panose="020B0604020202020204" pitchFamily="34" charset="0"/>
              <a:buChar char="•"/>
            </a:pPr>
            <a:r>
              <a:rPr lang="en-GB" sz="1800" kern="0" dirty="0">
                <a:solidFill>
                  <a:srgbClr val="222222"/>
                </a:solidFill>
                <a:effectLst/>
                <a:latin typeface="Arial" panose="020B0604020202020204" pitchFamily="34" charset="0"/>
                <a:ea typeface="Times New Roman" panose="02020603050405020304" pitchFamily="18" charset="0"/>
              </a:rPr>
              <a:t>How do we equip people to contribute as trustees? </a:t>
            </a:r>
          </a:p>
          <a:p>
            <a:pPr marL="171450" indent="-171450">
              <a:buFont typeface="Arial" panose="020B0604020202020204" pitchFamily="34" charset="0"/>
              <a:buChar char="•"/>
            </a:pPr>
            <a:r>
              <a:rPr lang="en-GB" sz="1800" kern="0" dirty="0">
                <a:solidFill>
                  <a:srgbClr val="222222"/>
                </a:solidFill>
                <a:effectLst/>
                <a:latin typeface="Arial" panose="020B0604020202020204" pitchFamily="34" charset="0"/>
                <a:ea typeface="Times New Roman" panose="02020603050405020304" pitchFamily="18" charset="0"/>
              </a:rPr>
              <a:t>Without assumption that lacking in some extra way compared to other trustees</a:t>
            </a:r>
          </a:p>
          <a:p>
            <a:pPr marL="171450" indent="-171450">
              <a:buFont typeface="Arial" panose="020B0604020202020204" pitchFamily="34" charset="0"/>
              <a:buChar char="•"/>
            </a:pPr>
            <a:r>
              <a:rPr lang="en-GB" altLang="en-US" sz="1800" b="0" kern="0" dirty="0">
                <a:solidFill>
                  <a:srgbClr val="222222"/>
                </a:solidFill>
                <a:effectLst/>
                <a:latin typeface="Arial" panose="020B0604020202020204" pitchFamily="34" charset="0"/>
              </a:rPr>
              <a:t>No trustee is the finished article</a:t>
            </a:r>
          </a:p>
          <a:p>
            <a:pPr marL="171450" indent="-171450">
              <a:buFont typeface="Arial" panose="020B0604020202020204" pitchFamily="34" charset="0"/>
              <a:buChar char="•"/>
            </a:pPr>
            <a:r>
              <a:rPr lang="en-GB" altLang="en-US" sz="1800" b="0" kern="0" dirty="0">
                <a:solidFill>
                  <a:srgbClr val="222222"/>
                </a:solidFill>
                <a:effectLst/>
                <a:latin typeface="Arial" panose="020B0604020202020204" pitchFamily="34" charset="0"/>
              </a:rPr>
              <a:t>Different gaps</a:t>
            </a:r>
          </a:p>
          <a:p>
            <a:pPr marL="171450" indent="-171450">
              <a:buFont typeface="Arial" panose="020B0604020202020204" pitchFamily="34" charset="0"/>
              <a:buChar char="•"/>
            </a:pPr>
            <a:r>
              <a:rPr lang="en-GB" altLang="en-US" sz="1800" b="0" kern="0" dirty="0">
                <a:solidFill>
                  <a:srgbClr val="222222"/>
                </a:solidFill>
                <a:effectLst/>
                <a:latin typeface="Arial" panose="020B0604020202020204" pitchFamily="34" charset="0"/>
              </a:rPr>
              <a:t>Work both for incoming trustee and sitting board members and staff</a:t>
            </a:r>
            <a:endParaRPr lang="en-US" altLang="en-US" b="0" dirty="0"/>
          </a:p>
          <a:p>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95411" indent="-304799">
              <a:spcBef>
                <a:spcPct val="30000"/>
              </a:spcBef>
              <a:defRPr sz="1200">
                <a:solidFill>
                  <a:schemeClr val="tx1"/>
                </a:solidFill>
                <a:latin typeface="Calibri" pitchFamily="34" charset="0"/>
              </a:defRPr>
            </a:lvl2pPr>
            <a:lvl3pPr marL="1224085" indent="-242861">
              <a:spcBef>
                <a:spcPct val="30000"/>
              </a:spcBef>
              <a:defRPr sz="1200">
                <a:solidFill>
                  <a:schemeClr val="tx1"/>
                </a:solidFill>
                <a:latin typeface="Calibri" pitchFamily="34" charset="0"/>
              </a:defRPr>
            </a:lvl3pPr>
            <a:lvl4pPr marL="1716329" indent="-242861">
              <a:spcBef>
                <a:spcPct val="30000"/>
              </a:spcBef>
              <a:defRPr sz="1200">
                <a:solidFill>
                  <a:schemeClr val="tx1"/>
                </a:solidFill>
                <a:latin typeface="Calibri" pitchFamily="34" charset="0"/>
              </a:defRPr>
            </a:lvl4pPr>
            <a:lvl5pPr marL="2206940" indent="-242861">
              <a:spcBef>
                <a:spcPct val="30000"/>
              </a:spcBef>
              <a:defRPr sz="1200">
                <a:solidFill>
                  <a:schemeClr val="tx1"/>
                </a:solidFill>
                <a:latin typeface="Calibri" pitchFamily="34" charset="0"/>
              </a:defRPr>
            </a:lvl5pPr>
            <a:lvl6pPr marL="2676362" indent="-242861" eaLnBrk="0" fontAlgn="base" hangingPunct="0">
              <a:spcBef>
                <a:spcPct val="30000"/>
              </a:spcBef>
              <a:spcAft>
                <a:spcPct val="0"/>
              </a:spcAft>
              <a:defRPr sz="1200">
                <a:solidFill>
                  <a:schemeClr val="tx1"/>
                </a:solidFill>
                <a:latin typeface="Calibri" pitchFamily="34" charset="0"/>
              </a:defRPr>
            </a:lvl6pPr>
            <a:lvl7pPr marL="3145786" indent="-242861" eaLnBrk="0" fontAlgn="base" hangingPunct="0">
              <a:spcBef>
                <a:spcPct val="30000"/>
              </a:spcBef>
              <a:spcAft>
                <a:spcPct val="0"/>
              </a:spcAft>
              <a:defRPr sz="1200">
                <a:solidFill>
                  <a:schemeClr val="tx1"/>
                </a:solidFill>
                <a:latin typeface="Calibri" pitchFamily="34" charset="0"/>
              </a:defRPr>
            </a:lvl7pPr>
            <a:lvl8pPr marL="3615209" indent="-242861" eaLnBrk="0" fontAlgn="base" hangingPunct="0">
              <a:spcBef>
                <a:spcPct val="30000"/>
              </a:spcBef>
              <a:spcAft>
                <a:spcPct val="0"/>
              </a:spcAft>
              <a:defRPr sz="1200">
                <a:solidFill>
                  <a:schemeClr val="tx1"/>
                </a:solidFill>
                <a:latin typeface="Calibri" pitchFamily="34" charset="0"/>
              </a:defRPr>
            </a:lvl8pPr>
            <a:lvl9pPr marL="4084632" indent="-242861"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56</a:t>
            </a:fld>
            <a:endParaRPr lang="en-GB" altLang="en-US" sz="1300" dirty="0"/>
          </a:p>
        </p:txBody>
      </p:sp>
    </p:spTree>
    <p:extLst>
      <p:ext uri="{BB962C8B-B14F-4D97-AF65-F5344CB8AC3E}">
        <p14:creationId xmlns:p14="http://schemas.microsoft.com/office/powerpoint/2010/main" val="2119846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F14E17"/>
              </a:solidFill>
            </a:endParaRPr>
          </a:p>
          <a:p>
            <a:endParaRPr lang="en-GB" b="1" dirty="0"/>
          </a:p>
          <a:p>
            <a:endParaRPr lang="en-GB" b="1" dirty="0"/>
          </a:p>
        </p:txBody>
      </p:sp>
      <p:sp>
        <p:nvSpPr>
          <p:cNvPr id="4" name="Slide Number Placeholder 3"/>
          <p:cNvSpPr>
            <a:spLocks noGrp="1"/>
          </p:cNvSpPr>
          <p:nvPr>
            <p:ph type="sldNum" sz="quarter" idx="5"/>
          </p:nvPr>
        </p:nvSpPr>
        <p:spPr/>
        <p:txBody>
          <a:bodyPr/>
          <a:lstStyle/>
          <a:p>
            <a:pPr>
              <a:defRPr/>
            </a:pPr>
            <a:fld id="{780BF083-4626-4ACF-8FD1-BCB6CBAB5073}" type="slidenum">
              <a:rPr lang="en-GB" altLang="en-US" smtClean="0"/>
              <a:pPr>
                <a:defRPr/>
              </a:pPr>
              <a:t>57</a:t>
            </a:fld>
            <a:endParaRPr lang="en-GB" altLang="en-US"/>
          </a:p>
        </p:txBody>
      </p:sp>
    </p:spTree>
    <p:extLst>
      <p:ext uri="{BB962C8B-B14F-4D97-AF65-F5344CB8AC3E}">
        <p14:creationId xmlns:p14="http://schemas.microsoft.com/office/powerpoint/2010/main" val="2079609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solidFill>
                  <a:srgbClr val="F14E17"/>
                </a:solidFill>
              </a:rPr>
              <a:t>Governance implications – recruit for compliance</a:t>
            </a:r>
          </a:p>
        </p:txBody>
      </p:sp>
      <p:sp>
        <p:nvSpPr>
          <p:cNvPr id="4" name="Slide Number Placeholder 3"/>
          <p:cNvSpPr>
            <a:spLocks noGrp="1"/>
          </p:cNvSpPr>
          <p:nvPr>
            <p:ph type="sldNum" sz="quarter" idx="5"/>
          </p:nvPr>
        </p:nvSpPr>
        <p:spPr/>
        <p:txBody>
          <a:bodyPr/>
          <a:lstStyle/>
          <a:p>
            <a:pPr>
              <a:defRPr/>
            </a:pPr>
            <a:fld id="{780BF083-4626-4ACF-8FD1-BCB6CBAB5073}" type="slidenum">
              <a:rPr lang="en-GB" altLang="en-US" smtClean="0"/>
              <a:pPr>
                <a:defRPr/>
              </a:pPr>
              <a:t>58</a:t>
            </a:fld>
            <a:endParaRPr lang="en-GB" altLang="en-US"/>
          </a:p>
        </p:txBody>
      </p:sp>
    </p:spTree>
    <p:extLst>
      <p:ext uri="{BB962C8B-B14F-4D97-AF65-F5344CB8AC3E}">
        <p14:creationId xmlns:p14="http://schemas.microsoft.com/office/powerpoint/2010/main" val="1283772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GB" altLang="en-US" b="1"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59</a:t>
            </a:fld>
            <a:endParaRPr lang="en-GB" altLang="en-US" sz="1300"/>
          </a:p>
        </p:txBody>
      </p:sp>
    </p:spTree>
    <p:extLst>
      <p:ext uri="{BB962C8B-B14F-4D97-AF65-F5344CB8AC3E}">
        <p14:creationId xmlns:p14="http://schemas.microsoft.com/office/powerpoint/2010/main" val="210520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357188" y="1241425"/>
            <a:ext cx="5953125" cy="3348038"/>
          </a:xfrm>
          <a:prstGeom prst="rect">
            <a:avLst/>
          </a:prstGeom>
          <a:ln w="0">
            <a:noFill/>
          </a:ln>
        </p:spPr>
      </p:sp>
      <p:sp>
        <p:nvSpPr>
          <p:cNvPr id="344" name="PlaceHolder 2"/>
          <p:cNvSpPr>
            <a:spLocks noGrp="1"/>
          </p:cNvSpPr>
          <p:nvPr>
            <p:ph type="body"/>
          </p:nvPr>
        </p:nvSpPr>
        <p:spPr>
          <a:xfrm>
            <a:off x="667080" y="4777200"/>
            <a:ext cx="5334120" cy="3907440"/>
          </a:xfrm>
          <a:prstGeom prst="rect">
            <a:avLst/>
          </a:prstGeom>
          <a:noFill/>
          <a:ln w="0">
            <a:noFill/>
          </a:ln>
        </p:spPr>
        <p:txBody>
          <a:bodyPr lIns="0" tIns="0" rIns="0" bIns="0" anchor="t">
            <a:noAutofit/>
          </a:bodyPr>
          <a:lstStyle/>
          <a:p>
            <a:pPr marL="216000" indent="-216000">
              <a:lnSpc>
                <a:spcPct val="100000"/>
              </a:lnSpc>
              <a:buNone/>
              <a:tabLst>
                <a:tab pos="0" algn="l"/>
              </a:tabLst>
            </a:pPr>
            <a:r>
              <a:rPr lang="en-GB" sz="1200" b="0" strike="noStrike" spc="-1">
                <a:solidFill>
                  <a:srgbClr val="000000"/>
                </a:solidFill>
                <a:latin typeface="+mn-lt"/>
                <a:ea typeface="+mn-ea"/>
              </a:rPr>
              <a:t>22 foundations scored nothing on diversity at all (up from 16 in Year One).</a:t>
            </a:r>
            <a:endParaRPr lang="en-GB" sz="1200" b="0" strike="noStrike" spc="-1">
              <a:latin typeface="Arial"/>
            </a:endParaRPr>
          </a:p>
          <a:p>
            <a:pPr marL="216000" indent="-216000">
              <a:lnSpc>
                <a:spcPct val="100000"/>
              </a:lnSpc>
              <a:buNone/>
              <a:tabLst>
                <a:tab pos="0" algn="l"/>
              </a:tabLst>
            </a:pPr>
            <a:endParaRPr lang="en-GB" sz="1200" b="0" strike="noStrike" spc="-1">
              <a:latin typeface="Arial"/>
            </a:endParaRPr>
          </a:p>
          <a:p>
            <a:pPr marL="216000" indent="-216000">
              <a:lnSpc>
                <a:spcPct val="100000"/>
              </a:lnSpc>
              <a:buNone/>
              <a:tabLst>
                <a:tab pos="0" algn="l"/>
              </a:tabLst>
            </a:pPr>
            <a:r>
              <a:rPr lang="en-GB" sz="1200" b="0" strike="noStrike" spc="-1">
                <a:solidFill>
                  <a:srgbClr val="000000"/>
                </a:solidFill>
                <a:latin typeface="+mn-lt"/>
                <a:ea typeface="+mn-ea"/>
              </a:rPr>
              <a:t>Encouragingly, whereas only one foundation reported diversity of its trustees in Year One, in Year Two, that had risen to five. On staff, whereas in Year One, only one foundation reported diversity of its staff, in Year Two, that had risen to six. </a:t>
            </a:r>
            <a:endParaRPr lang="en-GB" sz="1200" b="0" strike="noStrike" spc="-1">
              <a:latin typeface="Arial"/>
            </a:endParaRPr>
          </a:p>
          <a:p>
            <a:pPr marL="216000" indent="-216000">
              <a:lnSpc>
                <a:spcPct val="100000"/>
              </a:lnSpc>
              <a:buNone/>
              <a:tabLst>
                <a:tab pos="0" algn="l"/>
              </a:tabLst>
            </a:pPr>
            <a:br>
              <a:rPr sz="1200"/>
            </a:br>
            <a:endParaRPr lang="en-GB" sz="1200" b="0" strike="noStrike" spc="-1">
              <a:latin typeface="Arial"/>
            </a:endParaRPr>
          </a:p>
        </p:txBody>
      </p:sp>
      <p:sp>
        <p:nvSpPr>
          <p:cNvPr id="345" name="PlaceHolder 3"/>
          <p:cNvSpPr>
            <a:spLocks noGrp="1"/>
          </p:cNvSpPr>
          <p:nvPr>
            <p:ph type="sldNum" idx="19"/>
          </p:nvPr>
        </p:nvSpPr>
        <p:spPr>
          <a:xfrm>
            <a:off x="3777480" y="9428760"/>
            <a:ext cx="2889000" cy="496800"/>
          </a:xfrm>
          <a:prstGeom prst="rect">
            <a:avLst/>
          </a:prstGeom>
          <a:noFill/>
          <a:ln w="0">
            <a:noFill/>
          </a:ln>
        </p:spPr>
        <p:txBody>
          <a:bodyPr lIns="0" tIns="0" rIns="0" bIns="0" anchor="b">
            <a:noAutofit/>
          </a:bodyPr>
          <a:lstStyle>
            <a:lvl1pPr algn="r">
              <a:lnSpc>
                <a:spcPct val="100000"/>
              </a:lnSpc>
              <a:buNone/>
              <a:defRPr lang="en-GB" sz="1200" b="0" strike="noStrike" spc="-1">
                <a:solidFill>
                  <a:srgbClr val="000000"/>
                </a:solidFill>
                <a:latin typeface="+mn-lt"/>
                <a:ea typeface="+mn-ea"/>
              </a:defRPr>
            </a:lvl1pPr>
          </a:lstStyle>
          <a:p>
            <a:pPr algn="r">
              <a:lnSpc>
                <a:spcPct val="100000"/>
              </a:lnSpc>
              <a:buNone/>
            </a:pPr>
            <a:fld id="{D66151DF-FD62-4362-A284-5FFC0A4FD9D0}" type="slidenum">
              <a:rPr lang="en-GB" sz="1200" b="0" strike="noStrike" spc="-1">
                <a:solidFill>
                  <a:srgbClr val="000000"/>
                </a:solidFill>
                <a:latin typeface="+mn-lt"/>
                <a:ea typeface="+mn-ea"/>
              </a:rPr>
              <a:t>23</a:t>
            </a:fld>
            <a:endParaRPr lang="en-GB" sz="1200" b="0" strike="noStrike" spc="-1">
              <a:latin typeface="Times New Roman"/>
            </a:endParaRPr>
          </a:p>
        </p:txBody>
      </p:sp>
    </p:spTree>
    <p:extLst>
      <p:ext uri="{BB962C8B-B14F-4D97-AF65-F5344CB8AC3E}">
        <p14:creationId xmlns:p14="http://schemas.microsoft.com/office/powerpoint/2010/main" val="471592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55-60 (12.30-12.35)</a:t>
            </a:r>
            <a:endParaRPr lang="en-GB"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95411" indent="-304799">
              <a:spcBef>
                <a:spcPct val="30000"/>
              </a:spcBef>
              <a:defRPr sz="1200">
                <a:solidFill>
                  <a:schemeClr val="tx1"/>
                </a:solidFill>
                <a:latin typeface="Calibri" pitchFamily="34" charset="0"/>
              </a:defRPr>
            </a:lvl2pPr>
            <a:lvl3pPr marL="1224085" indent="-242861">
              <a:spcBef>
                <a:spcPct val="30000"/>
              </a:spcBef>
              <a:defRPr sz="1200">
                <a:solidFill>
                  <a:schemeClr val="tx1"/>
                </a:solidFill>
                <a:latin typeface="Calibri" pitchFamily="34" charset="0"/>
              </a:defRPr>
            </a:lvl3pPr>
            <a:lvl4pPr marL="1716329" indent="-242861">
              <a:spcBef>
                <a:spcPct val="30000"/>
              </a:spcBef>
              <a:defRPr sz="1200">
                <a:solidFill>
                  <a:schemeClr val="tx1"/>
                </a:solidFill>
                <a:latin typeface="Calibri" pitchFamily="34" charset="0"/>
              </a:defRPr>
            </a:lvl4pPr>
            <a:lvl5pPr marL="2206940" indent="-242861">
              <a:spcBef>
                <a:spcPct val="30000"/>
              </a:spcBef>
              <a:defRPr sz="1200">
                <a:solidFill>
                  <a:schemeClr val="tx1"/>
                </a:solidFill>
                <a:latin typeface="Calibri" pitchFamily="34" charset="0"/>
              </a:defRPr>
            </a:lvl5pPr>
            <a:lvl6pPr marL="2676362" indent="-242861" eaLnBrk="0" fontAlgn="base" hangingPunct="0">
              <a:spcBef>
                <a:spcPct val="30000"/>
              </a:spcBef>
              <a:spcAft>
                <a:spcPct val="0"/>
              </a:spcAft>
              <a:defRPr sz="1200">
                <a:solidFill>
                  <a:schemeClr val="tx1"/>
                </a:solidFill>
                <a:latin typeface="Calibri" pitchFamily="34" charset="0"/>
              </a:defRPr>
            </a:lvl6pPr>
            <a:lvl7pPr marL="3145786" indent="-242861" eaLnBrk="0" fontAlgn="base" hangingPunct="0">
              <a:spcBef>
                <a:spcPct val="30000"/>
              </a:spcBef>
              <a:spcAft>
                <a:spcPct val="0"/>
              </a:spcAft>
              <a:defRPr sz="1200">
                <a:solidFill>
                  <a:schemeClr val="tx1"/>
                </a:solidFill>
                <a:latin typeface="Calibri" pitchFamily="34" charset="0"/>
              </a:defRPr>
            </a:lvl7pPr>
            <a:lvl8pPr marL="3615209" indent="-242861" eaLnBrk="0" fontAlgn="base" hangingPunct="0">
              <a:spcBef>
                <a:spcPct val="30000"/>
              </a:spcBef>
              <a:spcAft>
                <a:spcPct val="0"/>
              </a:spcAft>
              <a:defRPr sz="1200">
                <a:solidFill>
                  <a:schemeClr val="tx1"/>
                </a:solidFill>
                <a:latin typeface="Calibri" pitchFamily="34" charset="0"/>
              </a:defRPr>
            </a:lvl8pPr>
            <a:lvl9pPr marL="4084632" indent="-242861"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60</a:t>
            </a:fld>
            <a:endParaRPr lang="en-GB" altLang="en-US" sz="1300" dirty="0"/>
          </a:p>
        </p:txBody>
      </p:sp>
    </p:spTree>
    <p:extLst>
      <p:ext uri="{BB962C8B-B14F-4D97-AF65-F5344CB8AC3E}">
        <p14:creationId xmlns:p14="http://schemas.microsoft.com/office/powerpoint/2010/main" val="1684555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1195388" y="701675"/>
            <a:ext cx="4681537"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706950" y="4443566"/>
            <a:ext cx="5658838" cy="4210295"/>
          </a:xfrm>
          <a:prstGeom prst="rect">
            <a:avLst/>
          </a:prstGeom>
          <a:noFill/>
          <a:ln>
            <a:noFill/>
          </a:ln>
        </p:spPr>
        <p:txBody>
          <a:bodyPr spcFirstLastPara="1" wrap="square" lIns="98100" tIns="49050" rIns="98100" bIns="49050" anchor="t" anchorCtr="0">
            <a:noAutofit/>
          </a:bodyPr>
          <a:lstStyle/>
          <a:p>
            <a:pPr marL="0" lvl="0" indent="0" algn="l" rtl="0">
              <a:lnSpc>
                <a:spcPct val="100000"/>
              </a:lnSpc>
              <a:spcBef>
                <a:spcPts val="360"/>
              </a:spcBef>
              <a:spcAft>
                <a:spcPts val="0"/>
              </a:spcAft>
              <a:buClr>
                <a:schemeClr val="dk1"/>
              </a:buClr>
              <a:buSzPts val="1200"/>
              <a:buFont typeface="Arial"/>
              <a:buNone/>
            </a:pPr>
            <a:r>
              <a:rPr lang="en-GB" dirty="0"/>
              <a:t>For you and grantees</a:t>
            </a:r>
            <a:endParaRPr dirty="0"/>
          </a:p>
        </p:txBody>
      </p:sp>
      <p:sp>
        <p:nvSpPr>
          <p:cNvPr id="64" name="Google Shape;64;p4:notes"/>
          <p:cNvSpPr txBox="1">
            <a:spLocks noGrp="1"/>
          </p:cNvSpPr>
          <p:nvPr>
            <p:ph type="sldNum" idx="12"/>
          </p:nvPr>
        </p:nvSpPr>
        <p:spPr>
          <a:xfrm>
            <a:off x="4007127" y="8885632"/>
            <a:ext cx="3063877" cy="468310"/>
          </a:xfrm>
          <a:prstGeom prst="rect">
            <a:avLst/>
          </a:prstGeom>
          <a:noFill/>
          <a:ln>
            <a:noFill/>
          </a:ln>
        </p:spPr>
        <p:txBody>
          <a:bodyPr spcFirstLastPara="1" wrap="square" lIns="98100" tIns="49050" rIns="98100" bIns="4905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1195388" y="701675"/>
            <a:ext cx="4681537"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706950" y="4443566"/>
            <a:ext cx="5658838" cy="4210295"/>
          </a:xfrm>
          <a:prstGeom prst="rect">
            <a:avLst/>
          </a:prstGeom>
          <a:noFill/>
          <a:ln>
            <a:noFill/>
          </a:ln>
        </p:spPr>
        <p:txBody>
          <a:bodyPr spcFirstLastPara="1" wrap="square" lIns="98100" tIns="49050" rIns="98100" bIns="49050" anchor="t" anchorCtr="0">
            <a:noAutofit/>
          </a:bodyPr>
          <a:lstStyle/>
          <a:p>
            <a:pPr marL="0" lvl="0" indent="0" algn="l" rtl="0">
              <a:lnSpc>
                <a:spcPct val="100000"/>
              </a:lnSpc>
              <a:spcBef>
                <a:spcPts val="0"/>
              </a:spcBef>
              <a:spcAft>
                <a:spcPts val="0"/>
              </a:spcAft>
              <a:buSzPts val="1400"/>
              <a:buNone/>
            </a:pPr>
            <a:r>
              <a:rPr lang="en-US"/>
              <a:t>Also, templates and examples on our website, e.g. trustee ads</a:t>
            </a:r>
            <a:endParaRPr/>
          </a:p>
        </p:txBody>
      </p:sp>
      <p:sp>
        <p:nvSpPr>
          <p:cNvPr id="47" name="Google Shape;47;p2:notes"/>
          <p:cNvSpPr txBox="1">
            <a:spLocks noGrp="1"/>
          </p:cNvSpPr>
          <p:nvPr>
            <p:ph type="sldNum" idx="12"/>
          </p:nvPr>
        </p:nvSpPr>
        <p:spPr>
          <a:xfrm>
            <a:off x="4007127" y="8885632"/>
            <a:ext cx="3063877" cy="468310"/>
          </a:xfrm>
          <a:prstGeom prst="rect">
            <a:avLst/>
          </a:prstGeom>
          <a:noFill/>
          <a:ln>
            <a:noFill/>
          </a:ln>
        </p:spPr>
        <p:txBody>
          <a:bodyPr spcFirstLastPara="1" wrap="square" lIns="98100" tIns="49050" rIns="98100" bIns="4905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1195388" y="701675"/>
            <a:ext cx="4681537"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706950" y="4443566"/>
            <a:ext cx="5658838" cy="4210295"/>
          </a:xfrm>
          <a:prstGeom prst="rect">
            <a:avLst/>
          </a:prstGeom>
          <a:noFill/>
          <a:ln>
            <a:noFill/>
          </a:ln>
        </p:spPr>
        <p:txBody>
          <a:bodyPr spcFirstLastPara="1" wrap="square" lIns="98100" tIns="49050" rIns="98100" bIns="49050" anchor="t" anchorCtr="0">
            <a:noAutofit/>
          </a:bodyPr>
          <a:lstStyle/>
          <a:p>
            <a:pPr marL="0" lvl="0" indent="0" algn="l" rtl="0">
              <a:lnSpc>
                <a:spcPct val="100000"/>
              </a:lnSpc>
              <a:spcBef>
                <a:spcPts val="360"/>
              </a:spcBef>
              <a:spcAft>
                <a:spcPts val="0"/>
              </a:spcAft>
              <a:buClr>
                <a:schemeClr val="dk1"/>
              </a:buClr>
              <a:buSzPts val="1200"/>
              <a:buFont typeface="Arial"/>
              <a:buNone/>
            </a:pPr>
            <a:endParaRPr dirty="0"/>
          </a:p>
        </p:txBody>
      </p:sp>
      <p:sp>
        <p:nvSpPr>
          <p:cNvPr id="64" name="Google Shape;64;p4:notes"/>
          <p:cNvSpPr txBox="1">
            <a:spLocks noGrp="1"/>
          </p:cNvSpPr>
          <p:nvPr>
            <p:ph type="sldNum" idx="12"/>
          </p:nvPr>
        </p:nvSpPr>
        <p:spPr>
          <a:xfrm>
            <a:off x="4007127" y="8885632"/>
            <a:ext cx="3063877" cy="468310"/>
          </a:xfrm>
          <a:prstGeom prst="rect">
            <a:avLst/>
          </a:prstGeom>
          <a:noFill/>
          <a:ln>
            <a:noFill/>
          </a:ln>
        </p:spPr>
        <p:txBody>
          <a:bodyPr spcFirstLastPara="1" wrap="square" lIns="98100" tIns="49050" rIns="98100" bIns="4905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extLst>
      <p:ext uri="{BB962C8B-B14F-4D97-AF65-F5344CB8AC3E}">
        <p14:creationId xmlns:p14="http://schemas.microsoft.com/office/powerpoint/2010/main" val="1915147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95411" indent="-304799">
              <a:spcBef>
                <a:spcPct val="30000"/>
              </a:spcBef>
              <a:defRPr sz="1200">
                <a:solidFill>
                  <a:schemeClr val="tx1"/>
                </a:solidFill>
                <a:latin typeface="Calibri" pitchFamily="34" charset="0"/>
              </a:defRPr>
            </a:lvl2pPr>
            <a:lvl3pPr marL="1224085" indent="-242861">
              <a:spcBef>
                <a:spcPct val="30000"/>
              </a:spcBef>
              <a:defRPr sz="1200">
                <a:solidFill>
                  <a:schemeClr val="tx1"/>
                </a:solidFill>
                <a:latin typeface="Calibri" pitchFamily="34" charset="0"/>
              </a:defRPr>
            </a:lvl3pPr>
            <a:lvl4pPr marL="1716329" indent="-242861">
              <a:spcBef>
                <a:spcPct val="30000"/>
              </a:spcBef>
              <a:defRPr sz="1200">
                <a:solidFill>
                  <a:schemeClr val="tx1"/>
                </a:solidFill>
                <a:latin typeface="Calibri" pitchFamily="34" charset="0"/>
              </a:defRPr>
            </a:lvl4pPr>
            <a:lvl5pPr marL="2206940" indent="-242861">
              <a:spcBef>
                <a:spcPct val="30000"/>
              </a:spcBef>
              <a:defRPr sz="1200">
                <a:solidFill>
                  <a:schemeClr val="tx1"/>
                </a:solidFill>
                <a:latin typeface="Calibri" pitchFamily="34" charset="0"/>
              </a:defRPr>
            </a:lvl5pPr>
            <a:lvl6pPr marL="2676362" indent="-242861" eaLnBrk="0" fontAlgn="base" hangingPunct="0">
              <a:spcBef>
                <a:spcPct val="30000"/>
              </a:spcBef>
              <a:spcAft>
                <a:spcPct val="0"/>
              </a:spcAft>
              <a:defRPr sz="1200">
                <a:solidFill>
                  <a:schemeClr val="tx1"/>
                </a:solidFill>
                <a:latin typeface="Calibri" pitchFamily="34" charset="0"/>
              </a:defRPr>
            </a:lvl6pPr>
            <a:lvl7pPr marL="3145786" indent="-242861" eaLnBrk="0" fontAlgn="base" hangingPunct="0">
              <a:spcBef>
                <a:spcPct val="30000"/>
              </a:spcBef>
              <a:spcAft>
                <a:spcPct val="0"/>
              </a:spcAft>
              <a:defRPr sz="1200">
                <a:solidFill>
                  <a:schemeClr val="tx1"/>
                </a:solidFill>
                <a:latin typeface="Calibri" pitchFamily="34" charset="0"/>
              </a:defRPr>
            </a:lvl7pPr>
            <a:lvl8pPr marL="3615209" indent="-242861" eaLnBrk="0" fontAlgn="base" hangingPunct="0">
              <a:spcBef>
                <a:spcPct val="30000"/>
              </a:spcBef>
              <a:spcAft>
                <a:spcPct val="0"/>
              </a:spcAft>
              <a:defRPr sz="1200">
                <a:solidFill>
                  <a:schemeClr val="tx1"/>
                </a:solidFill>
                <a:latin typeface="Calibri" pitchFamily="34" charset="0"/>
              </a:defRPr>
            </a:lvl8pPr>
            <a:lvl9pPr marL="4084632" indent="-242861"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64</a:t>
            </a:fld>
            <a:endParaRPr lang="en-GB" altLang="en-US" sz="1300" dirty="0"/>
          </a:p>
        </p:txBody>
      </p:sp>
    </p:spTree>
    <p:extLst>
      <p:ext uri="{BB962C8B-B14F-4D97-AF65-F5344CB8AC3E}">
        <p14:creationId xmlns:p14="http://schemas.microsoft.com/office/powerpoint/2010/main" val="348945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31302">
              <a:buFont typeface="Arial" panose="020B0604020202020204" pitchFamily="34" charset="0"/>
              <a:buChar char="•"/>
              <a:defRPr/>
            </a:pPr>
            <a:r>
              <a:rPr lang="en-GB" altLang="en-US" dirty="0"/>
              <a:t>Intro me and </a:t>
            </a:r>
            <a:r>
              <a:rPr lang="en-GB" altLang="en-US" dirty="0" err="1"/>
              <a:t>GonB</a:t>
            </a:r>
            <a:r>
              <a:rPr lang="en-GB" altLang="en-US" dirty="0"/>
              <a:t> – 15,000 trustees and charity managers, small to medium</a:t>
            </a:r>
          </a:p>
          <a:p>
            <a:pPr marL="171450" indent="-171450" defTabSz="931302">
              <a:buFont typeface="Arial" panose="020B0604020202020204" pitchFamily="34" charset="0"/>
              <a:buChar char="•"/>
              <a:defRPr/>
            </a:pPr>
            <a:r>
              <a:rPr lang="en-US" sz="1800" b="0" i="0" u="none" strike="noStrike" dirty="0">
                <a:solidFill>
                  <a:srgbClr val="000000"/>
                </a:solidFill>
                <a:effectLst/>
                <a:latin typeface="Open Sans" panose="020B0606030504020204" pitchFamily="34" charset="0"/>
              </a:rPr>
              <a:t>Changing the face of trusteeship, by making trusteeship more accessible and by supporting trustees to be effective.</a:t>
            </a:r>
            <a:endParaRPr lang="en-GB" altLang="en-US" dirty="0"/>
          </a:p>
          <a:p>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461A56E-1D56-4676-AE24-BD06E0D95171}" type="slidenum">
              <a:rPr lang="en-GB" altLang="en-US" sz="1300"/>
              <a:pPr>
                <a:spcBef>
                  <a:spcPct val="0"/>
                </a:spcBef>
              </a:pPr>
              <a:t>25</a:t>
            </a:fld>
            <a:endParaRPr lang="en-GB"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dirty="0"/>
              <a:t>0-5mins (11.35-11.40)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Housekeeping: </a:t>
            </a:r>
            <a:r>
              <a:rPr lang="en-US" altLang="en-US" dirty="0"/>
              <a:t>What going to cover</a:t>
            </a:r>
            <a:r>
              <a:rPr lang="en-GB" altLang="en-US" dirty="0"/>
              <a:t> in 1 hour (not much time for a huge topic)</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649DF96-D1E1-4EE6-95A0-CC0357842C0D}" type="slidenum">
              <a:rPr lang="en-GB" altLang="en-US" sz="1300"/>
              <a:pPr>
                <a:spcBef>
                  <a:spcPct val="0"/>
                </a:spcBef>
              </a:pPr>
              <a:t>26</a:t>
            </a:fld>
            <a:endParaRPr lang="en-GB"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302">
              <a:defRPr/>
            </a:pPr>
            <a:r>
              <a:rPr lang="en-GB" altLang="en-US" b="1" dirty="0"/>
              <a:t>5-10mins (11.40-11.45)</a:t>
            </a:r>
          </a:p>
          <a:p>
            <a:endParaRPr lang="en-GB" altLang="en-US" dirty="0"/>
          </a:p>
          <a:p>
            <a:r>
              <a:rPr lang="en-GB" altLang="en-US" dirty="0"/>
              <a:t>These are sector wide – many of your orgs will have excellent practice.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27</a:t>
            </a:fld>
            <a:endParaRPr lang="en-GB"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u="sng" dirty="0"/>
              <a:t>In practice - </a:t>
            </a:r>
            <a:r>
              <a:rPr lang="en-GB" altLang="en-US" dirty="0"/>
              <a:t>Homeless charity, or local charity whose board isn’t representative of the local community</a:t>
            </a:r>
          </a:p>
          <a:p>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28</a:t>
            </a:fld>
            <a:endParaRPr lang="en-GB" altLang="en-US" sz="1300"/>
          </a:p>
        </p:txBody>
      </p:sp>
    </p:spTree>
    <p:extLst>
      <p:ext uri="{BB962C8B-B14F-4D97-AF65-F5344CB8AC3E}">
        <p14:creationId xmlns:p14="http://schemas.microsoft.com/office/powerpoint/2010/main" val="249950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Stats for England and Wales from Taken on Trust 2017, commissioned by the Charity Commission. Would expect haven’t changed much and that similar picture in rest of UK. Sector wide, worse for foundations – not added here as don’t want to hammer home that point. Not commenting on their boards.</a:t>
            </a:r>
          </a:p>
          <a:p>
            <a:endParaRPr lang="en-GB" altLang="en-US" dirty="0"/>
          </a:p>
          <a:p>
            <a:r>
              <a:rPr lang="en-GB" altLang="en-US" dirty="0"/>
              <a:t>ACF stats – 32% women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29</a:t>
            </a:fld>
            <a:endParaRPr lang="en-GB" altLang="en-US" sz="1300"/>
          </a:p>
        </p:txBody>
      </p:sp>
    </p:spTree>
    <p:extLst>
      <p:ext uri="{BB962C8B-B14F-4D97-AF65-F5344CB8AC3E}">
        <p14:creationId xmlns:p14="http://schemas.microsoft.com/office/powerpoint/2010/main" val="345434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2428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43544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237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609600" y="579438"/>
            <a:ext cx="7112000" cy="792162"/>
          </a:xfrm>
          <a:prstGeom prst="rect">
            <a:avLst/>
          </a:prstGeom>
        </p:spPr>
        <p:txBody>
          <a:bodyPr vert="horz"/>
          <a:lstStyle>
            <a:lvl1pPr algn="l">
              <a:defRPr sz="2800">
                <a:solidFill>
                  <a:schemeClr val="bg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609600" y="1371600"/>
            <a:ext cx="7112000" cy="4343400"/>
          </a:xfrm>
          <a:prstGeom prst="rect">
            <a:avLst/>
          </a:prstGeom>
        </p:spPr>
        <p:txBody>
          <a:bodyPr vert="horz" wrap="square"/>
          <a:lstStyle>
            <a:lvl1pPr algn="l">
              <a:buNone/>
              <a:defRPr sz="2400" b="0" i="0">
                <a:solidFill>
                  <a:schemeClr val="accent2"/>
                </a:solidFill>
                <a:latin typeface="Gellix Medium"/>
                <a:cs typeface="Gellix Medium"/>
              </a:defRPr>
            </a:lvl1pPr>
            <a:lvl2pPr algn="l">
              <a:buNone/>
              <a:defRPr sz="2400" b="0" i="0">
                <a:solidFill>
                  <a:schemeClr val="bg2"/>
                </a:solidFill>
                <a:latin typeface="Gellix Medium"/>
                <a:cs typeface="Gellix Medium"/>
              </a:defRPr>
            </a:lvl2pPr>
            <a:lvl3pPr algn="l">
              <a:buNone/>
              <a:defRPr sz="2400" b="0" i="0">
                <a:solidFill>
                  <a:schemeClr val="accent2"/>
                </a:solidFill>
                <a:latin typeface="Gellix Medium"/>
                <a:cs typeface="Gellix Medium"/>
              </a:defRPr>
            </a:lvl3pPr>
            <a:lvl4pPr algn="l">
              <a:buNone/>
              <a:defRPr sz="2400" b="0" i="0">
                <a:solidFill>
                  <a:schemeClr val="bg2"/>
                </a:solidFill>
                <a:latin typeface="Gellix Medium"/>
                <a:cs typeface="Gellix Medium"/>
              </a:defRPr>
            </a:lvl4pPr>
            <a:lvl5pPr algn="l">
              <a:buNone/>
              <a:defRPr sz="2400" b="0" i="0">
                <a:solidFill>
                  <a:schemeClr val="accent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2859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609600" y="579438"/>
            <a:ext cx="7112000" cy="792162"/>
          </a:xfrm>
          <a:prstGeom prst="rect">
            <a:avLst/>
          </a:prstGeom>
        </p:spPr>
        <p:txBody>
          <a:bodyPr vert="horz"/>
          <a:lstStyle>
            <a:lvl1pPr algn="l">
              <a:defRPr sz="2800">
                <a:solidFill>
                  <a:schemeClr val="bg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609600" y="1371600"/>
            <a:ext cx="7112000" cy="4343400"/>
          </a:xfrm>
          <a:prstGeom prst="rect">
            <a:avLst/>
          </a:prstGeom>
        </p:spPr>
        <p:txBody>
          <a:bodyPr vert="horz" wrap="square"/>
          <a:lstStyle>
            <a:lvl1pPr algn="l">
              <a:buNone/>
              <a:defRPr sz="2400" b="0" i="0">
                <a:solidFill>
                  <a:schemeClr val="accent2"/>
                </a:solidFill>
                <a:latin typeface="Gellix Medium"/>
                <a:cs typeface="Gellix Medium"/>
              </a:defRPr>
            </a:lvl1pPr>
            <a:lvl2pPr algn="l">
              <a:buNone/>
              <a:defRPr sz="2400" b="0" i="0">
                <a:solidFill>
                  <a:schemeClr val="bg2"/>
                </a:solidFill>
                <a:latin typeface="Gellix Medium"/>
                <a:cs typeface="Gellix Medium"/>
              </a:defRPr>
            </a:lvl2pPr>
            <a:lvl3pPr algn="l">
              <a:buNone/>
              <a:defRPr sz="2400" b="0" i="0">
                <a:solidFill>
                  <a:schemeClr val="accent2"/>
                </a:solidFill>
                <a:latin typeface="Gellix Medium"/>
                <a:cs typeface="Gellix Medium"/>
              </a:defRPr>
            </a:lvl3pPr>
            <a:lvl4pPr algn="l">
              <a:buNone/>
              <a:defRPr sz="2400" b="0" i="0">
                <a:solidFill>
                  <a:schemeClr val="bg2"/>
                </a:solidFill>
                <a:latin typeface="Gellix Medium"/>
                <a:cs typeface="Gellix Medium"/>
              </a:defRPr>
            </a:lvl4pPr>
            <a:lvl5pPr algn="l">
              <a:buNone/>
              <a:defRPr sz="2400" b="0" i="0">
                <a:solidFill>
                  <a:schemeClr val="accent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5386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053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6166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5581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1105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4098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420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69331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6030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873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5045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31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07872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30859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2626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0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377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423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562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52133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666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4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8986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76546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6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3153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7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33562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8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71449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9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66696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0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99180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2345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953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4997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7819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4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1939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5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21322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1089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6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8527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7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36297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8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45363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1443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p:cSld name="29_Content with Caption">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4470400" y="579438"/>
            <a:ext cx="7112000" cy="7921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7"/>
          <p:cNvSpPr txBox="1">
            <a:spLocks noGrp="1"/>
          </p:cNvSpPr>
          <p:nvPr>
            <p:ph type="body" idx="1"/>
          </p:nvPr>
        </p:nvSpPr>
        <p:spPr>
          <a:xfrm>
            <a:off x="4470400" y="1371600"/>
            <a:ext cx="7112000" cy="434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228600" algn="l" rtl="0">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L="1371600" marR="0" lvl="2" indent="-228600" algn="l" rtl="0">
              <a:spcBef>
                <a:spcPts val="48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3pPr>
            <a:lvl4pPr marL="1828800" marR="0" lvl="3" indent="-228600" algn="l" rtl="0">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L="2286000" marR="0" lvl="4" indent="-228600" algn="l" rtl="0">
              <a:spcBef>
                <a:spcPts val="48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51498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7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470400" y="579438"/>
            <a:ext cx="7112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470400" y="1371600"/>
            <a:ext cx="7112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704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22072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0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2717765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80576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63273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Tree>
    <p:extLst>
      <p:ext uri="{BB962C8B-B14F-4D97-AF65-F5344CB8AC3E}">
        <p14:creationId xmlns:p14="http://schemas.microsoft.com/office/powerpoint/2010/main" val="3755065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GB" sz="3200" b="0" strike="noStrike" spc="-1">
              <a:latin typeface="Arial"/>
            </a:endParaRPr>
          </a:p>
        </p:txBody>
      </p:sp>
    </p:spTree>
    <p:extLst>
      <p:ext uri="{BB962C8B-B14F-4D97-AF65-F5344CB8AC3E}">
        <p14:creationId xmlns:p14="http://schemas.microsoft.com/office/powerpoint/2010/main" val="3462925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255828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87195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44730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52901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557779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34250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GB" sz="4400" b="0" strike="noStrike" spc="-1">
              <a:latin typeface="Arial"/>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74400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742B-0560-42BC-A57C-00194C118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83D6C-FEDA-4F7C-A828-CCB2802D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57BD0-AF1D-48D4-BB3F-DD3B91CD56BE}"/>
              </a:ext>
            </a:extLst>
          </p:cNvPr>
          <p:cNvSpPr>
            <a:spLocks noGrp="1"/>
          </p:cNvSpPr>
          <p:nvPr>
            <p:ph type="dt" sz="half" idx="10"/>
          </p:nvPr>
        </p:nvSpPr>
        <p:spPr/>
        <p:txBody>
          <a:bodyPr/>
          <a:lstStyle/>
          <a:p>
            <a:fld id="{A676B278-4FAA-45EE-A2BF-3C78ABB3C4D4}" type="datetimeFigureOut">
              <a:rPr lang="en-US" smtClean="0"/>
              <a:t>11/21/2023</a:t>
            </a:fld>
            <a:endParaRPr lang="en-US"/>
          </a:p>
        </p:txBody>
      </p:sp>
      <p:sp>
        <p:nvSpPr>
          <p:cNvPr id="5" name="Footer Placeholder 4">
            <a:extLst>
              <a:ext uri="{FF2B5EF4-FFF2-40B4-BE49-F238E27FC236}">
                <a16:creationId xmlns:a16="http://schemas.microsoft.com/office/drawing/2014/main" id="{1B324173-3397-47B4-8BE2-A0741D2FF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ED892-F424-41ED-8312-DAB5C0649B2D}"/>
              </a:ext>
            </a:extLst>
          </p:cNvPr>
          <p:cNvSpPr>
            <a:spLocks noGrp="1"/>
          </p:cNvSpPr>
          <p:nvPr>
            <p:ph type="sldNum" sz="quarter" idx="12"/>
          </p:nvPr>
        </p:nvSpPr>
        <p:spPr/>
        <p:txBody>
          <a:bodyPr/>
          <a:lstStyle/>
          <a:p>
            <a:fld id="{2144ECBE-DBEE-421C-8CB9-6AADD483F2D0}" type="slidenum">
              <a:rPr lang="en-US" smtClean="0"/>
              <a:t>‹#›</a:t>
            </a:fld>
            <a:endParaRPr lang="en-US"/>
          </a:p>
        </p:txBody>
      </p:sp>
    </p:spTree>
    <p:extLst>
      <p:ext uri="{BB962C8B-B14F-4D97-AF65-F5344CB8AC3E}">
        <p14:creationId xmlns:p14="http://schemas.microsoft.com/office/powerpoint/2010/main" val="38689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5628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2077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11/21/2023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534247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4.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11/21/2023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17242200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Picture 6" descr="Background pattern&#10;&#10;Description automatically generated"/>
          <p:cNvPicPr/>
          <p:nvPr/>
        </p:nvPicPr>
        <p:blipFill>
          <a:blip r:embed="rId15"/>
          <a:stretch/>
        </p:blipFill>
        <p:spPr>
          <a:xfrm>
            <a:off x="0" y="0"/>
            <a:ext cx="12189960" cy="6855840"/>
          </a:xfrm>
          <a:prstGeom prst="rect">
            <a:avLst/>
          </a:prstGeom>
          <a:ln w="0">
            <a:noFill/>
          </a:ln>
        </p:spPr>
      </p:pic>
      <p:sp>
        <p:nvSpPr>
          <p:cNvPr id="81" name="TextBox 10"/>
          <p:cNvSpPr/>
          <p:nvPr/>
        </p:nvSpPr>
        <p:spPr>
          <a:xfrm>
            <a:off x="5813280" y="6356520"/>
            <a:ext cx="599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fld id="{CA8EF20F-CBBB-4975-BD9F-797F9BF22233}" type="slidenum">
              <a:rPr lang="en-GB" spc="-1">
                <a:solidFill>
                  <a:srgbClr val="FFFFFF"/>
                </a:solidFill>
                <a:latin typeface="Calibri"/>
              </a:rPr>
              <a:pPr algn="ctr"/>
              <a:t>‹#›</a:t>
            </a:fld>
            <a:endParaRPr lang="en-GB" spc="-1">
              <a:solidFill>
                <a:srgbClr val="FFFFFF"/>
              </a:solidFill>
            </a:endParaRPr>
          </a:p>
        </p:txBody>
      </p:sp>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81149129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foundationpracticerating.org.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hyperlink" Target="https://reachvolunteering.org.uk/charities-non-profits/find-trustee" TargetMode="External"/><Relationship Id="rId7" Type="http://schemas.openxmlformats.org/officeDocument/2006/relationships/hyperlink" Target="https://www.charityjob.co.uk/"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hyperlink" Target="https://youngtrusteesmovement.org/" TargetMode="External"/><Relationship Id="rId5" Type="http://schemas.openxmlformats.org/officeDocument/2006/relationships/hyperlink" Target="https://atrd.group/" TargetMode="External"/><Relationship Id="rId4" Type="http://schemas.openxmlformats.org/officeDocument/2006/relationships/hyperlink" Target="https://www.womenonboards.net/en-GB/Home"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www.icaewvolunteers.com/"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hyperlink" Target="https://peoplemanagement.haymarketrecruitment.com/register/" TargetMode="External"/><Relationship Id="rId5" Type="http://schemas.openxmlformats.org/officeDocument/2006/relationships/hyperlink" Target="https://www.barprobono.org.uk/" TargetMode="External"/><Relationship Id="rId4" Type="http://schemas.openxmlformats.org/officeDocument/2006/relationships/hyperlink" Target="http://www.honorarytreasurers.org.uk/Vacancies1.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institute-of-fundraising.org.uk/groups/sig-black-fundraisers-network/" TargetMode="External"/><Relationship Id="rId7" Type="http://schemas.openxmlformats.org/officeDocument/2006/relationships/hyperlink" Target="https://www.aija.org/en/" TargetMode="External"/><Relationship Id="rId2" Type="http://schemas.openxmlformats.org/officeDocument/2006/relationships/notesSlide" Target="../notesSlides/notesSlide31.xml"/><Relationship Id="rId1" Type="http://schemas.openxmlformats.org/officeDocument/2006/relationships/slideLayout" Target="../slideLayouts/slideLayout38.xml"/><Relationship Id="rId6" Type="http://schemas.openxmlformats.org/officeDocument/2006/relationships/hyperlink" Target="https://www.blacksolicitorsnetwork.co.uk/" TargetMode="External"/><Relationship Id="rId5" Type="http://schemas.openxmlformats.org/officeDocument/2006/relationships/hyperlink" Target="https://byp-network.com/" TargetMode="External"/><Relationship Id="rId4" Type="http://schemas.openxmlformats.org/officeDocument/2006/relationships/hyperlink" Target="https://www.wibf.org.u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48.xml"/><Relationship Id="rId6" Type="http://schemas.openxmlformats.org/officeDocument/2006/relationships/image" Target="../media/image22.png"/><Relationship Id="rId5" Type="http://schemas.openxmlformats.org/officeDocument/2006/relationships/hyperlink" Target="https://www.gettingonboard.org/newsletter" TargetMode="External"/><Relationship Id="rId4" Type="http://schemas.openxmlformats.org/officeDocument/2006/relationships/image" Target="../media/image21.jpg"/></Relationships>
</file>

<file path=ppt/slides/_rels/slide63.xml.rels><?xml version="1.0" encoding="UTF-8" standalone="yes"?>
<Relationships xmlns="http://schemas.openxmlformats.org/package/2006/relationships"><Relationship Id="rId3" Type="http://schemas.openxmlformats.org/officeDocument/2006/relationships/hyperlink" Target="https://atrd.group/" TargetMode="External"/><Relationship Id="rId2" Type="http://schemas.openxmlformats.org/officeDocument/2006/relationships/notesSlide" Target="../notesSlides/notesSlide43.xml"/><Relationship Id="rId1" Type="http://schemas.openxmlformats.org/officeDocument/2006/relationships/slideLayout" Target="../slideLayouts/slideLayout48.xml"/><Relationship Id="rId5" Type="http://schemas.openxmlformats.org/officeDocument/2006/relationships/hyperlink" Target="https://twitter.com/QueerTrustees" TargetMode="External"/><Relationship Id="rId4" Type="http://schemas.openxmlformats.org/officeDocument/2006/relationships/hyperlink" Target="https://youngtrusteesmovement.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penny@gettingonboard.org" TargetMode="External"/><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8A8D11-DB51-43C0-8618-65C820DB4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3A7B4-DD8D-996B-3481-A9E5A73F12BF}"/>
              </a:ext>
            </a:extLst>
          </p:cNvPr>
          <p:cNvSpPr>
            <a:spLocks noGrp="1"/>
          </p:cNvSpPr>
          <p:nvPr>
            <p:ph type="ctrTitle"/>
          </p:nvPr>
        </p:nvSpPr>
        <p:spPr>
          <a:xfrm>
            <a:off x="838201" y="659527"/>
            <a:ext cx="4638567" cy="3390880"/>
          </a:xfrm>
        </p:spPr>
        <p:txBody>
          <a:bodyPr anchor="t">
            <a:normAutofit/>
          </a:bodyPr>
          <a:lstStyle/>
          <a:p>
            <a:pPr>
              <a:lnSpc>
                <a:spcPct val="90000"/>
              </a:lnSpc>
            </a:pPr>
            <a:r>
              <a:rPr lang="en-GB" sz="4600"/>
              <a:t>Transforming your organisation's approach to DEI</a:t>
            </a:r>
          </a:p>
        </p:txBody>
      </p:sp>
      <p:pic>
        <p:nvPicPr>
          <p:cNvPr id="4" name="Picture 3" descr="A yellow circle with blue and black text&#10;&#10;Description automatically generated">
            <a:extLst>
              <a:ext uri="{FF2B5EF4-FFF2-40B4-BE49-F238E27FC236}">
                <a16:creationId xmlns:a16="http://schemas.microsoft.com/office/drawing/2014/main" id="{8E280C0C-F0A7-34B3-AEDE-1166D325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556" y="681582"/>
            <a:ext cx="5285243" cy="5516891"/>
          </a:xfrm>
          <a:prstGeom prst="rect">
            <a:avLst/>
          </a:prstGeom>
        </p:spPr>
      </p:pic>
    </p:spTree>
    <p:extLst>
      <p:ext uri="{BB962C8B-B14F-4D97-AF65-F5344CB8AC3E}">
        <p14:creationId xmlns:p14="http://schemas.microsoft.com/office/powerpoint/2010/main" val="7895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21" descr="Background pattern&#10;&#10;Description automatically generated"/>
          <p:cNvPicPr/>
          <p:nvPr/>
        </p:nvPicPr>
        <p:blipFill>
          <a:blip r:embed="rId3"/>
          <a:stretch/>
        </p:blipFill>
        <p:spPr>
          <a:xfrm>
            <a:off x="-360" y="0"/>
            <a:ext cx="12191040" cy="6856920"/>
          </a:xfrm>
          <a:prstGeom prst="rect">
            <a:avLst/>
          </a:prstGeom>
          <a:ln w="0">
            <a:noFill/>
          </a:ln>
        </p:spPr>
      </p:pic>
      <p:grpSp>
        <p:nvGrpSpPr>
          <p:cNvPr id="2" name="Group 1"/>
          <p:cNvGrpSpPr/>
          <p:nvPr/>
        </p:nvGrpSpPr>
        <p:grpSpPr>
          <a:xfrm>
            <a:off x="-33480" y="393120"/>
            <a:ext cx="12340800" cy="3309840"/>
            <a:chOff x="-33480" y="393120"/>
            <a:chExt cx="12340800" cy="3309840"/>
          </a:xfrm>
        </p:grpSpPr>
        <p:sp>
          <p:nvSpPr>
            <p:cNvPr id="208" name="TextBox 9"/>
            <p:cNvSpPr/>
            <p:nvPr/>
          </p:nvSpPr>
          <p:spPr>
            <a:xfrm>
              <a:off x="126280" y="547560"/>
              <a:ext cx="78573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800" b="0" strike="noStrike" spc="-1" dirty="0">
                  <a:solidFill>
                    <a:srgbClr val="FFFFFF"/>
                  </a:solidFill>
                  <a:latin typeface="Calibri"/>
                  <a:ea typeface="DejaVu Sans"/>
                </a:rPr>
                <a:t>Overall grades, Year One vs. Year Two </a:t>
              </a:r>
              <a:endParaRPr lang="en-GB" sz="2800" b="0" strike="noStrike" spc="-1" dirty="0">
                <a:latin typeface="Arial"/>
              </a:endParaRPr>
            </a:p>
          </p:txBody>
        </p:sp>
        <p:grpSp>
          <p:nvGrpSpPr>
            <p:cNvPr id="209" name="Group 22"/>
            <p:cNvGrpSpPr/>
            <p:nvPr/>
          </p:nvGrpSpPr>
          <p:grpSpPr>
            <a:xfrm>
              <a:off x="-33480" y="393120"/>
              <a:ext cx="12340800" cy="3309840"/>
              <a:chOff x="-33480" y="393120"/>
              <a:chExt cx="12340800" cy="3309840"/>
            </a:xfrm>
          </p:grpSpPr>
          <p:sp>
            <p:nvSpPr>
              <p:cNvPr id="210" name="Rectangle 10"/>
              <p:cNvSpPr/>
              <p:nvPr/>
            </p:nvSpPr>
            <p:spPr>
              <a:xfrm>
                <a:off x="-33480" y="1228320"/>
                <a:ext cx="788040" cy="247428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grpSp>
            <p:nvGrpSpPr>
              <p:cNvPr id="211" name="Group 7"/>
              <p:cNvGrpSpPr/>
              <p:nvPr/>
            </p:nvGrpSpPr>
            <p:grpSpPr>
              <a:xfrm>
                <a:off x="-33480" y="1228320"/>
                <a:ext cx="12149640" cy="2474640"/>
                <a:chOff x="-33480" y="1228320"/>
                <a:chExt cx="12149640" cy="2474640"/>
              </a:xfrm>
            </p:grpSpPr>
            <p:grpSp>
              <p:nvGrpSpPr>
                <p:cNvPr id="212" name="Group 6"/>
                <p:cNvGrpSpPr/>
                <p:nvPr/>
              </p:nvGrpSpPr>
              <p:grpSpPr>
                <a:xfrm>
                  <a:off x="286560" y="1228320"/>
                  <a:ext cx="11829600" cy="2474640"/>
                  <a:chOff x="286560" y="1228320"/>
                  <a:chExt cx="11829600" cy="2474640"/>
                </a:xfrm>
              </p:grpSpPr>
              <p:pic>
                <p:nvPicPr>
                  <p:cNvPr id="213" name="Picture 2" descr="https://lh6.googleusercontent.com/a51rjZ0G52nwNRhMwjKzFbBLA61zZABtcEkBauwds79c1GcZc5vE3-y7m6x54pKkFa3HFuj9LXidEv4L84Xy_ySTtiru2vRX2rByQsb1sJaTQ_xCMIVeWTM55wJeUAQv72ZKnwD7baCBAM4USPbrA9w"/>
                  <p:cNvPicPr/>
                  <p:nvPr/>
                </p:nvPicPr>
                <p:blipFill>
                  <a:blip r:embed="rId4"/>
                  <a:srcRect l="11509" t="12052" r="20856" b="71613"/>
                  <a:stretch/>
                </p:blipFill>
                <p:spPr>
                  <a:xfrm>
                    <a:off x="286560" y="2382840"/>
                    <a:ext cx="11829600" cy="1320120"/>
                  </a:xfrm>
                  <a:prstGeom prst="rect">
                    <a:avLst/>
                  </a:prstGeom>
                  <a:ln w="0">
                    <a:noFill/>
                  </a:ln>
                </p:spPr>
              </p:pic>
              <p:pic>
                <p:nvPicPr>
                  <p:cNvPr id="214" name="Picture 170"/>
                  <p:cNvPicPr/>
                  <p:nvPr/>
                </p:nvPicPr>
                <p:blipFill>
                  <a:blip r:embed="rId5"/>
                  <a:srcRect t="45470"/>
                  <a:stretch/>
                </p:blipFill>
                <p:spPr>
                  <a:xfrm>
                    <a:off x="286560" y="1228320"/>
                    <a:ext cx="11796840" cy="1153080"/>
                  </a:xfrm>
                  <a:prstGeom prst="rect">
                    <a:avLst/>
                  </a:prstGeom>
                  <a:ln w="0">
                    <a:noFill/>
                  </a:ln>
                </p:spPr>
              </p:pic>
            </p:grpSp>
            <p:sp>
              <p:nvSpPr>
                <p:cNvPr id="215" name="TextBox 3"/>
                <p:cNvSpPr/>
                <p:nvPr/>
              </p:nvSpPr>
              <p:spPr>
                <a:xfrm>
                  <a:off x="-33480" y="1517040"/>
                  <a:ext cx="849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3200" b="1" strike="noStrike" spc="-1">
                      <a:solidFill>
                        <a:srgbClr val="000000"/>
                      </a:solidFill>
                      <a:latin typeface="Calibri"/>
                      <a:ea typeface="DejaVu Sans"/>
                    </a:rPr>
                    <a:t>Y1</a:t>
                  </a:r>
                  <a:endParaRPr lang="en-GB" sz="3200" b="0" strike="noStrike" spc="-1">
                    <a:latin typeface="Arial"/>
                  </a:endParaRPr>
                </a:p>
              </p:txBody>
            </p:sp>
            <p:sp>
              <p:nvSpPr>
                <p:cNvPr id="216" name="TextBox 8"/>
                <p:cNvSpPr/>
                <p:nvPr/>
              </p:nvSpPr>
              <p:spPr>
                <a:xfrm>
                  <a:off x="-33480" y="2939400"/>
                  <a:ext cx="849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3200" b="1" strike="noStrike" spc="-1">
                      <a:solidFill>
                        <a:srgbClr val="000000"/>
                      </a:solidFill>
                      <a:latin typeface="Calibri"/>
                      <a:ea typeface="DejaVu Sans"/>
                    </a:rPr>
                    <a:t>Y2</a:t>
                  </a:r>
                  <a:endParaRPr lang="en-GB" sz="3200" b="0" strike="noStrike" spc="-1">
                    <a:latin typeface="Arial"/>
                  </a:endParaRPr>
                </a:p>
              </p:txBody>
            </p:sp>
          </p:grpSp>
          <p:pic>
            <p:nvPicPr>
              <p:cNvPr id="217" name="Picture 170"/>
              <p:cNvPicPr/>
              <p:nvPr/>
            </p:nvPicPr>
            <p:blipFill>
              <a:blip r:embed="rId5"/>
              <a:srcRect l="49964" t="9289" r="2518" b="50573"/>
              <a:stretch/>
            </p:blipFill>
            <p:spPr>
              <a:xfrm>
                <a:off x="6585120" y="393120"/>
                <a:ext cx="5605560" cy="848520"/>
              </a:xfrm>
              <a:prstGeom prst="rect">
                <a:avLst/>
              </a:prstGeom>
              <a:ln w="0">
                <a:noFill/>
              </a:ln>
            </p:spPr>
          </p:pic>
          <p:sp>
            <p:nvSpPr>
              <p:cNvPr id="218" name="Rectangle 12"/>
              <p:cNvSpPr/>
              <p:nvPr/>
            </p:nvSpPr>
            <p:spPr>
              <a:xfrm>
                <a:off x="12084480" y="1052640"/>
                <a:ext cx="222840" cy="26409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grpSp>
      </p:grpSp>
      <p:sp>
        <p:nvSpPr>
          <p:cNvPr id="219" name="Up Arrow Callout 24"/>
          <p:cNvSpPr/>
          <p:nvPr/>
        </p:nvSpPr>
        <p:spPr>
          <a:xfrm>
            <a:off x="227880" y="3617640"/>
            <a:ext cx="1762920" cy="1488240"/>
          </a:xfrm>
          <a:prstGeom prst="upArrowCallout">
            <a:avLst>
              <a:gd name="adj1" fmla="val 25000"/>
              <a:gd name="adj2" fmla="val 25000"/>
              <a:gd name="adj3" fmla="val 25000"/>
              <a:gd name="adj4" fmla="val 64977"/>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More here! – but still few</a:t>
            </a:r>
            <a:endParaRPr lang="en-GB" sz="1800" b="0" strike="noStrike" spc="-1">
              <a:latin typeface="Arial"/>
            </a:endParaRPr>
          </a:p>
        </p:txBody>
      </p:sp>
      <p:sp>
        <p:nvSpPr>
          <p:cNvPr id="220" name="Up Arrow Callout 27"/>
          <p:cNvSpPr/>
          <p:nvPr/>
        </p:nvSpPr>
        <p:spPr>
          <a:xfrm>
            <a:off x="6585120" y="3617640"/>
            <a:ext cx="1762920" cy="1488240"/>
          </a:xfrm>
          <a:prstGeom prst="upArrowCallout">
            <a:avLst>
              <a:gd name="adj1" fmla="val 25000"/>
              <a:gd name="adj2" fmla="val 25000"/>
              <a:gd name="adj3" fmla="val 25000"/>
              <a:gd name="adj4" fmla="val 64977"/>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More here!</a:t>
            </a:r>
            <a:endParaRPr lang="en-GB" sz="1800" b="0" strike="noStrike" spc="-1">
              <a:latin typeface="Arial"/>
            </a:endParaRPr>
          </a:p>
        </p:txBody>
      </p:sp>
      <p:sp>
        <p:nvSpPr>
          <p:cNvPr id="221" name="Up Arrow Callout 28"/>
          <p:cNvSpPr/>
          <p:nvPr/>
        </p:nvSpPr>
        <p:spPr>
          <a:xfrm>
            <a:off x="9875160" y="3617640"/>
            <a:ext cx="1762920" cy="1488240"/>
          </a:xfrm>
          <a:prstGeom prst="upArrowCallout">
            <a:avLst>
              <a:gd name="adj1" fmla="val 25000"/>
              <a:gd name="adj2" fmla="val 25000"/>
              <a:gd name="adj3" fmla="val 25000"/>
              <a:gd name="adj4" fmla="val 64977"/>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Fewer here! – but still a lot</a:t>
            </a:r>
            <a:endParaRPr lang="en-GB" sz="1800" b="0" strike="noStrike" spc="-1">
              <a:latin typeface="Arial"/>
            </a:endParaRPr>
          </a:p>
        </p:txBody>
      </p:sp>
      <p:sp>
        <p:nvSpPr>
          <p:cNvPr id="18" name="Rounded Rectangular Callout 2"/>
          <p:cNvSpPr/>
          <p:nvPr/>
        </p:nvSpPr>
        <p:spPr>
          <a:xfrm>
            <a:off x="141120" y="5300911"/>
            <a:ext cx="5262153" cy="1475280"/>
          </a:xfrm>
          <a:prstGeom prst="wedgeRoundRectCallout">
            <a:avLst>
              <a:gd name="adj1" fmla="val -4318"/>
              <a:gd name="adj2" fmla="val -39159"/>
              <a:gd name="adj3" fmla="val 16667"/>
            </a:avLst>
          </a:prstGeom>
          <a:solidFill>
            <a:srgbClr val="89C4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r>
              <a:rPr lang="en-GB" sz="2000" spc="-1" dirty="0">
                <a:solidFill>
                  <a:srgbClr val="000000"/>
                </a:solidFill>
                <a:latin typeface="Calibri" panose="020F0502020204030204" pitchFamily="34" charset="0"/>
                <a:cs typeface="Calibri" panose="020F0502020204030204" pitchFamily="34" charset="0"/>
              </a:rPr>
              <a:t>Year One As: (in no particular order)</a:t>
            </a:r>
            <a:endParaRPr lang="en-GB" sz="2000" spc="-1" dirty="0">
              <a:solidFill>
                <a:prstClr val="black"/>
              </a:solidFill>
              <a:latin typeface="Calibri" panose="020F0502020204030204" pitchFamily="34" charset="0"/>
              <a:cs typeface="Calibri" panose="020F0502020204030204" pitchFamily="34" charset="0"/>
            </a:endParaRPr>
          </a:p>
          <a:p>
            <a:pPr marL="285840" indent="-279360">
              <a:buClr>
                <a:srgbClr val="000000"/>
              </a:buClr>
              <a:buFont typeface="Arial"/>
              <a:buChar char="•"/>
            </a:pPr>
            <a:r>
              <a:rPr lang="en-GB" sz="2000" spc="-1" dirty="0" err="1">
                <a:solidFill>
                  <a:srgbClr val="000000"/>
                </a:solidFill>
                <a:latin typeface="Calibri" panose="020F0502020204030204" pitchFamily="34" charset="0"/>
                <a:cs typeface="Calibri" panose="020F0502020204030204" pitchFamily="34" charset="0"/>
              </a:rPr>
              <a:t>Wellcome</a:t>
            </a:r>
            <a:r>
              <a:rPr lang="en-GB" sz="2000" spc="-1" dirty="0">
                <a:solidFill>
                  <a:srgbClr val="000000"/>
                </a:solidFill>
                <a:latin typeface="Calibri" panose="020F0502020204030204" pitchFamily="34" charset="0"/>
                <a:cs typeface="Calibri" panose="020F0502020204030204" pitchFamily="34" charset="0"/>
              </a:rPr>
              <a:t>, £27 billion</a:t>
            </a:r>
            <a:endParaRPr lang="en-GB" sz="2000" spc="-1" dirty="0">
              <a:solidFill>
                <a:prstClr val="black"/>
              </a:solidFill>
              <a:latin typeface="Calibri" panose="020F0502020204030204" pitchFamily="34" charset="0"/>
              <a:cs typeface="Calibri" panose="020F0502020204030204" pitchFamily="34" charset="0"/>
            </a:endParaRPr>
          </a:p>
          <a:p>
            <a:pPr marL="285840" indent="-279360">
              <a:buClr>
                <a:srgbClr val="000000"/>
              </a:buClr>
              <a:buFont typeface="Arial"/>
              <a:buChar char="•"/>
            </a:pPr>
            <a:r>
              <a:rPr lang="en-GB" sz="2000" spc="-1" dirty="0">
                <a:solidFill>
                  <a:srgbClr val="000000"/>
                </a:solidFill>
                <a:latin typeface="Calibri" panose="020F0502020204030204" pitchFamily="34" charset="0"/>
                <a:cs typeface="Calibri" panose="020F0502020204030204" pitchFamily="34" charset="0"/>
              </a:rPr>
              <a:t>Blagrave Trust, £42 million</a:t>
            </a:r>
            <a:endParaRPr lang="en-GB" sz="2000" spc="-1" dirty="0">
              <a:solidFill>
                <a:prstClr val="black"/>
              </a:solidFill>
              <a:latin typeface="Calibri" panose="020F0502020204030204" pitchFamily="34" charset="0"/>
              <a:cs typeface="Calibri" panose="020F0502020204030204" pitchFamily="34" charset="0"/>
            </a:endParaRPr>
          </a:p>
          <a:p>
            <a:pPr marL="285840" indent="-279360">
              <a:buClr>
                <a:srgbClr val="000000"/>
              </a:buClr>
              <a:buFont typeface="Arial"/>
              <a:buChar char="•"/>
            </a:pPr>
            <a:r>
              <a:rPr lang="en-GB" sz="2000" spc="-1" dirty="0">
                <a:solidFill>
                  <a:srgbClr val="000000"/>
                </a:solidFill>
                <a:latin typeface="Calibri" panose="020F0502020204030204" pitchFamily="34" charset="0"/>
                <a:cs typeface="Calibri" panose="020F0502020204030204" pitchFamily="34" charset="0"/>
              </a:rPr>
              <a:t>County Durham Community </a:t>
            </a:r>
            <a:r>
              <a:rPr lang="en-GB" sz="2000" spc="-1" dirty="0" err="1">
                <a:solidFill>
                  <a:srgbClr val="000000"/>
                </a:solidFill>
                <a:latin typeface="Calibri" panose="020F0502020204030204" pitchFamily="34" charset="0"/>
                <a:cs typeface="Calibri" panose="020F0502020204030204" pitchFamily="34" charset="0"/>
              </a:rPr>
              <a:t>Fdn</a:t>
            </a:r>
            <a:r>
              <a:rPr lang="en-GB" sz="2000" spc="-1" dirty="0">
                <a:solidFill>
                  <a:srgbClr val="000000"/>
                </a:solidFill>
                <a:latin typeface="Calibri" panose="020F0502020204030204" pitchFamily="34" charset="0"/>
                <a:cs typeface="Calibri" panose="020F0502020204030204" pitchFamily="34" charset="0"/>
              </a:rPr>
              <a:t>, £23 million</a:t>
            </a:r>
            <a:endParaRPr lang="en-GB" sz="2000" spc="-1" dirty="0">
              <a:solidFill>
                <a:prstClr val="black"/>
              </a:solidFill>
              <a:latin typeface="Calibri" panose="020F0502020204030204" pitchFamily="34" charset="0"/>
              <a:cs typeface="Calibri" panose="020F0502020204030204" pitchFamily="34" charset="0"/>
            </a:endParaRPr>
          </a:p>
        </p:txBody>
      </p:sp>
      <p:sp>
        <p:nvSpPr>
          <p:cNvPr id="19" name="Rounded Rectangular Callout 2"/>
          <p:cNvSpPr/>
          <p:nvPr/>
        </p:nvSpPr>
        <p:spPr>
          <a:xfrm>
            <a:off x="6131889" y="5300911"/>
            <a:ext cx="5262153" cy="1475280"/>
          </a:xfrm>
          <a:prstGeom prst="wedgeRoundRectCallout">
            <a:avLst>
              <a:gd name="adj1" fmla="val -4318"/>
              <a:gd name="adj2" fmla="val -39159"/>
              <a:gd name="adj3" fmla="val 16667"/>
            </a:avLst>
          </a:prstGeom>
          <a:solidFill>
            <a:srgbClr val="89C4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r>
              <a:rPr lang="en-GB" sz="2000" spc="-1" dirty="0">
                <a:solidFill>
                  <a:srgbClr val="000000"/>
                </a:solidFill>
                <a:latin typeface="Calibri" panose="020F0502020204030204" pitchFamily="34" charset="0"/>
                <a:cs typeface="Calibri" panose="020F0502020204030204" pitchFamily="34" charset="0"/>
              </a:rPr>
              <a:t>Year Two As:</a:t>
            </a:r>
          </a:p>
          <a:p>
            <a:pPr marL="342900" indent="-342900">
              <a:buFont typeface="Arial" panose="020B0604020202020204" pitchFamily="34" charset="0"/>
              <a:buChar char="•"/>
            </a:pPr>
            <a:r>
              <a:rPr lang="en-GB" sz="2000" spc="-1" dirty="0">
                <a:solidFill>
                  <a:srgbClr val="000000"/>
                </a:solidFill>
                <a:latin typeface="Calibri" panose="020F0502020204030204" pitchFamily="34" charset="0"/>
                <a:cs typeface="Calibri" panose="020F0502020204030204" pitchFamily="34" charset="0"/>
              </a:rPr>
              <a:t>Also </a:t>
            </a:r>
            <a:r>
              <a:rPr lang="en-GB" sz="2000" spc="-1" dirty="0" err="1">
                <a:solidFill>
                  <a:srgbClr val="000000"/>
                </a:solidFill>
                <a:latin typeface="Calibri" panose="020F0502020204030204" pitchFamily="34" charset="0"/>
                <a:cs typeface="Calibri" panose="020F0502020204030204" pitchFamily="34" charset="0"/>
              </a:rPr>
              <a:t>Wellcome</a:t>
            </a:r>
            <a:r>
              <a:rPr lang="en-GB" sz="2000" spc="-1" dirty="0">
                <a:solidFill>
                  <a:srgbClr val="000000"/>
                </a:solidFill>
                <a:latin typeface="Calibri" panose="020F0502020204030204" pitchFamily="34" charset="0"/>
                <a:cs typeface="Calibri" panose="020F0502020204030204" pitchFamily="34" charset="0"/>
              </a:rPr>
              <a:t> (large) + </a:t>
            </a:r>
            <a:r>
              <a:rPr lang="en-GB" sz="2000" spc="-1" dirty="0" err="1">
                <a:solidFill>
                  <a:srgbClr val="000000"/>
                </a:solidFill>
                <a:latin typeface="Calibri" panose="020F0502020204030204" pitchFamily="34" charset="0"/>
                <a:cs typeface="Calibri" panose="020F0502020204030204" pitchFamily="34" charset="0"/>
              </a:rPr>
              <a:t>Blagrave</a:t>
            </a:r>
            <a:r>
              <a:rPr lang="en-GB" sz="2000" spc="-1" dirty="0">
                <a:solidFill>
                  <a:srgbClr val="000000"/>
                </a:solidFill>
                <a:latin typeface="Calibri" panose="020F0502020204030204" pitchFamily="34" charset="0"/>
                <a:cs typeface="Calibri" panose="020F0502020204030204" pitchFamily="34" charset="0"/>
              </a:rPr>
              <a:t> (small)</a:t>
            </a:r>
          </a:p>
          <a:p>
            <a:pPr marL="342900" indent="-342900">
              <a:buFont typeface="Arial" panose="020B0604020202020204" pitchFamily="34" charset="0"/>
              <a:buChar char="•"/>
            </a:pPr>
            <a:r>
              <a:rPr lang="en-GB" sz="2000" spc="-1" dirty="0">
                <a:solidFill>
                  <a:srgbClr val="000000"/>
                </a:solidFill>
                <a:latin typeface="Calibri" panose="020F0502020204030204" pitchFamily="34" charset="0"/>
                <a:cs typeface="Calibri" panose="020F0502020204030204" pitchFamily="34" charset="0"/>
              </a:rPr>
              <a:t>Other endowed </a:t>
            </a:r>
            <a:r>
              <a:rPr lang="en-GB" sz="2000" spc="-1" dirty="0" err="1">
                <a:solidFill>
                  <a:srgbClr val="000000"/>
                </a:solidFill>
                <a:latin typeface="Calibri" panose="020F0502020204030204" pitchFamily="34" charset="0"/>
                <a:cs typeface="Calibri" panose="020F0502020204030204" pitchFamily="34" charset="0"/>
              </a:rPr>
              <a:t>fdns</a:t>
            </a:r>
            <a:endParaRPr lang="en-GB" sz="2000" spc="-1"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spc="-1" dirty="0">
                <a:solidFill>
                  <a:srgbClr val="000000"/>
                </a:solidFill>
                <a:latin typeface="Calibri" panose="020F0502020204030204" pitchFamily="34" charset="0"/>
                <a:cs typeface="Calibri" panose="020F0502020204030204" pitchFamily="34" charset="0"/>
              </a:rPr>
              <a:t>Again a community </a:t>
            </a:r>
            <a:r>
              <a:rPr lang="en-GB" sz="2000" spc="-1" dirty="0" err="1">
                <a:solidFill>
                  <a:srgbClr val="000000"/>
                </a:solidFill>
                <a:latin typeface="Calibri" panose="020F0502020204030204" pitchFamily="34" charset="0"/>
                <a:cs typeface="Calibri" panose="020F0502020204030204" pitchFamily="34" charset="0"/>
              </a:rPr>
              <a:t>fdn</a:t>
            </a:r>
            <a:endParaRPr lang="en-GB" sz="2000"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497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9"/>
          <p:cNvPicPr/>
          <p:nvPr/>
        </p:nvPicPr>
        <p:blipFill>
          <a:blip r:embed="rId2"/>
          <a:stretch/>
        </p:blipFill>
        <p:spPr>
          <a:xfrm>
            <a:off x="633363" y="896889"/>
            <a:ext cx="10924674" cy="5665320"/>
          </a:xfrm>
          <a:prstGeom prst="rect">
            <a:avLst/>
          </a:prstGeom>
          <a:ln w="0">
            <a:noFill/>
          </a:ln>
        </p:spPr>
      </p:pic>
      <p:sp>
        <p:nvSpPr>
          <p:cNvPr id="4" name="Title 1">
            <a:extLst>
              <a:ext uri="{FF2B5EF4-FFF2-40B4-BE49-F238E27FC236}">
                <a16:creationId xmlns:a16="http://schemas.microsoft.com/office/drawing/2014/main" id="{B052C4EF-BCA0-4BE1-B58A-475F3B19DF15}"/>
              </a:ext>
            </a:extLst>
          </p:cNvPr>
          <p:cNvSpPr/>
          <p:nvPr/>
        </p:nvSpPr>
        <p:spPr>
          <a:xfrm>
            <a:off x="1744987" y="133689"/>
            <a:ext cx="8701426"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dirty="0">
                <a:solidFill>
                  <a:schemeClr val="bg1"/>
                </a:solidFill>
                <a:latin typeface="Arial" panose="020B0604020202020204" pitchFamily="34" charset="0"/>
                <a:cs typeface="Arial" panose="020B0604020202020204" pitchFamily="34" charset="0"/>
              </a:rPr>
              <a:t>Results in Year One</a:t>
            </a:r>
            <a:endParaRPr lang="en-GB" sz="4000" spc="-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53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_9"/>
          <p:cNvSpPr/>
          <p:nvPr/>
        </p:nvSpPr>
        <p:spPr>
          <a:xfrm>
            <a:off x="721409" y="1389076"/>
            <a:ext cx="10659763" cy="71825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3080" marR="0" lvl="0"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Every criterion is present in at least one foundation: no criterion is impossible</a:t>
            </a: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3080" marR="0" lvl="0"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Diversity was the weakest pillar</a:t>
            </a:r>
          </a:p>
          <a:p>
            <a:pPr marL="800280" marR="0" lvl="1"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Lowest overall score</a:t>
            </a:r>
          </a:p>
          <a:p>
            <a:pPr marL="800280" marR="0" lvl="1"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Most of the lowest-scoring criteria are about diversity</a:t>
            </a: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3080" marR="0" lvl="0"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No relationship to overall score with foundation size </a:t>
            </a:r>
            <a:r>
              <a:rPr kumimoji="0" lang="en-GB" sz="2400" b="0" i="1"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by giving budget</a:t>
            </a: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800280" marR="0" lvl="1" indent="-338040" algn="l" defTabSz="914400" rtl="0" eaLnBrk="1" fontAlgn="auto" latinLnBrk="0" hangingPunct="1">
              <a:lnSpc>
                <a:spcPct val="100000"/>
              </a:lnSpc>
              <a:spcBef>
                <a:spcPts val="1134"/>
              </a:spcBef>
              <a:spcAft>
                <a:spcPts val="0"/>
              </a:spcAft>
              <a:buClr>
                <a:srgbClr val="FFFFFF"/>
              </a:buClr>
              <a:buSzTx/>
              <a:buFont typeface="Arial"/>
              <a:buChar char="•"/>
              <a:tabLst/>
              <a:defRPr/>
            </a:pP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But there </a:t>
            </a:r>
            <a:r>
              <a:rPr kumimoji="0" lang="en-GB" sz="2400" b="0" i="1"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is</a:t>
            </a:r>
            <a:r>
              <a:rPr kumimoji="0" lang="en-GB" sz="2400" b="0" i="0" u="none" strike="noStrike" kern="1200" cap="none" spc="-1" normalizeH="0" baseline="0" noProof="0" dirty="0">
                <a:ln>
                  <a:noFill/>
                </a:ln>
                <a:solidFill>
                  <a:srgbClr val="FFFFFF"/>
                </a:solidFill>
                <a:effectLst/>
                <a:uLnTx/>
                <a:uFillTx/>
                <a:latin typeface="Calibri" panose="020F0502020204030204" pitchFamily="34" charset="0"/>
                <a:cs typeface="Calibri" panose="020F0502020204030204" pitchFamily="34" charset="0"/>
              </a:rPr>
              <a:t> a relationship with number of staff and number of trustees: too few of either correlates to poor ratings: see www.giving-evidence.com/staff</a:t>
            </a: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More findings were discussed at the launch: see www.foundationpracticerating.org.uk/past-webinars/</a:t>
            </a:r>
            <a:br>
              <a:rPr kumimoji="0"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br>
            <a:endParaRPr kumimoji="0" lang="en-GB" sz="2400" b="0" i="0" u="none" strike="noStrike" kern="1200" cap="none" spc="-1"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134"/>
              </a:spcBef>
              <a:spcAft>
                <a:spcPts val="0"/>
              </a:spcAft>
              <a:buClrTx/>
              <a:buSzTx/>
              <a:buFontTx/>
              <a:buNone/>
              <a:tabLst/>
              <a:defRPr/>
            </a:pPr>
            <a:endParaRPr kumimoji="0" lang="en-GB" sz="2400"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0" name="TextBox 7_3"/>
          <p:cNvSpPr/>
          <p:nvPr/>
        </p:nvSpPr>
        <p:spPr>
          <a:xfrm>
            <a:off x="2387451" y="347858"/>
            <a:ext cx="7750847" cy="8950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 normalizeH="0" baseline="0" noProof="0" dirty="0">
                <a:ln>
                  <a:noFill/>
                </a:ln>
                <a:solidFill>
                  <a:srgbClr val="FFFFFF"/>
                </a:solidFill>
                <a:effectLst/>
                <a:uLnTx/>
                <a:uFillTx/>
                <a:latin typeface="Calibri Light"/>
              </a:rPr>
              <a:t>Key findings in Year One &amp; Year Two</a:t>
            </a:r>
            <a:endParaRPr kumimoji="0" lang="en-GB" sz="40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39363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14" y="140754"/>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2120776" y="119972"/>
            <a:ext cx="7429095"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15000"/>
              </a:lnSpc>
              <a:spcAft>
                <a:spcPts val="600"/>
              </a:spcAft>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Things we are mulling over…</a:t>
            </a:r>
          </a:p>
        </p:txBody>
      </p:sp>
      <p:sp>
        <p:nvSpPr>
          <p:cNvPr id="10" name="TextBox 9">
            <a:extLst>
              <a:ext uri="{FF2B5EF4-FFF2-40B4-BE49-F238E27FC236}">
                <a16:creationId xmlns:a16="http://schemas.microsoft.com/office/drawing/2014/main" id="{9C23037C-2CA1-4824-9B0D-3FF95797D6FB}"/>
              </a:ext>
            </a:extLst>
          </p:cNvPr>
          <p:cNvSpPr txBox="1"/>
          <p:nvPr/>
        </p:nvSpPr>
        <p:spPr>
          <a:xfrm>
            <a:off x="494613" y="1383993"/>
            <a:ext cx="11330443" cy="4106445"/>
          </a:xfrm>
          <a:prstGeom prst="rect">
            <a:avLst/>
          </a:prstGeom>
          <a:noFill/>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can we tell this is making an impact? How can we measure?</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this is sector infrastructure, how can it be sustainable?</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Extending the reach of the FPR</a:t>
            </a: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those who do not want to be reached and to smaller trusts?</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dimensions: are these still important to grant-seekers?</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Foundations are better on </a:t>
            </a:r>
            <a:r>
              <a:rPr lang="en-GB"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ave</a:t>
            </a: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on these dimensions than endowed trusts – should they be in this sample?</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Can we use </a:t>
            </a:r>
            <a:r>
              <a:rPr lang="en-GB"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ChatGBT</a:t>
            </a: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6602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FC61-1E36-45F4-B8B7-1ACF2EFC0F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D93F32-587F-40CB-A340-876E89B4FDE1}"/>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5856CB9-7E2B-4B77-8376-1E7F99E3E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35243E26-DA98-4789-A8E5-5FD222872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69" y="642144"/>
            <a:ext cx="1628075" cy="1122363"/>
          </a:xfrm>
          <a:prstGeom prst="rect">
            <a:avLst/>
          </a:prstGeom>
        </p:spPr>
      </p:pic>
      <p:sp>
        <p:nvSpPr>
          <p:cNvPr id="7" name="Title 1">
            <a:extLst>
              <a:ext uri="{FF2B5EF4-FFF2-40B4-BE49-F238E27FC236}">
                <a16:creationId xmlns:a16="http://schemas.microsoft.com/office/drawing/2014/main" id="{CF567796-25C2-46B4-A1AF-4789251286E0}"/>
              </a:ext>
            </a:extLst>
          </p:cNvPr>
          <p:cNvSpPr txBox="1">
            <a:spLocks/>
          </p:cNvSpPr>
          <p:nvPr/>
        </p:nvSpPr>
        <p:spPr>
          <a:xfrm>
            <a:off x="1595120" y="148864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Arial" panose="020B0604020202020204" pitchFamily="34" charset="0"/>
                <a:cs typeface="Arial" panose="020B0604020202020204" pitchFamily="34" charset="0"/>
              </a:rPr>
              <a:t>Q &amp; A</a:t>
            </a:r>
          </a:p>
        </p:txBody>
      </p:sp>
      <p:pic>
        <p:nvPicPr>
          <p:cNvPr id="9" name="Picture 8" descr="A picture containing logo&#10;&#10;Description automatically generated">
            <a:extLst>
              <a:ext uri="{FF2B5EF4-FFF2-40B4-BE49-F238E27FC236}">
                <a16:creationId xmlns:a16="http://schemas.microsoft.com/office/drawing/2014/main" id="{D5FBD434-D56B-4506-BDA6-686B4E69FEDC}"/>
              </a:ext>
            </a:extLst>
          </p:cNvPr>
          <p:cNvPicPr>
            <a:picLocks noChangeAspect="1"/>
          </p:cNvPicPr>
          <p:nvPr/>
        </p:nvPicPr>
        <p:blipFill rotWithShape="1">
          <a:blip r:embed="rId4">
            <a:extLst>
              <a:ext uri="{28A0092B-C50C-407E-A947-70E740481C1C}">
                <a14:useLocalDpi xmlns:a14="http://schemas.microsoft.com/office/drawing/2010/main" val="0"/>
              </a:ext>
            </a:extLst>
          </a:blip>
          <a:srcRect l="3555" t="18992" r="4116" b="23677"/>
          <a:stretch/>
        </p:blipFill>
        <p:spPr>
          <a:xfrm>
            <a:off x="9719735" y="6011338"/>
            <a:ext cx="2345265" cy="728133"/>
          </a:xfrm>
          <a:prstGeom prst="rect">
            <a:avLst/>
          </a:prstGeom>
        </p:spPr>
      </p:pic>
    </p:spTree>
    <p:extLst>
      <p:ext uri="{BB962C8B-B14F-4D97-AF65-F5344CB8AC3E}">
        <p14:creationId xmlns:p14="http://schemas.microsoft.com/office/powerpoint/2010/main" val="214703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7108-A809-4814-AE35-3FC86D8EE9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320A92-0D2F-4FE2-AF40-AE53A03CEF39}"/>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F210058-84BF-4BA6-9910-825890894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D183AD6E-1B81-45FE-834F-B297F8A51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69" y="642144"/>
            <a:ext cx="1628075" cy="1122363"/>
          </a:xfrm>
          <a:prstGeom prst="rect">
            <a:avLst/>
          </a:prstGeom>
        </p:spPr>
      </p:pic>
      <p:sp>
        <p:nvSpPr>
          <p:cNvPr id="8" name="Title 1">
            <a:extLst>
              <a:ext uri="{FF2B5EF4-FFF2-40B4-BE49-F238E27FC236}">
                <a16:creationId xmlns:a16="http://schemas.microsoft.com/office/drawing/2014/main" id="{D883271D-2C84-40E5-9E84-8A98C9480A8A}"/>
              </a:ext>
            </a:extLst>
          </p:cNvPr>
          <p:cNvSpPr/>
          <p:nvPr/>
        </p:nvSpPr>
        <p:spPr>
          <a:xfrm>
            <a:off x="3373560" y="632520"/>
            <a:ext cx="5446800"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FFFFFF"/>
                </a:solidFill>
                <a:latin typeface="Arial" panose="020B0604020202020204" pitchFamily="34" charset="0"/>
                <a:cs typeface="Arial" panose="020B0604020202020204" pitchFamily="34" charset="0"/>
              </a:rPr>
              <a:t>More information</a:t>
            </a:r>
            <a:endParaRPr lang="en-GB" sz="4000" spc="-1"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3668D3-4A85-4C99-BBC2-083437480FD7}"/>
              </a:ext>
            </a:extLst>
          </p:cNvPr>
          <p:cNvSpPr txBox="1"/>
          <p:nvPr/>
        </p:nvSpPr>
        <p:spPr>
          <a:xfrm>
            <a:off x="1079200" y="2671740"/>
            <a:ext cx="10033000" cy="1938992"/>
          </a:xfrm>
          <a:prstGeom prst="rect">
            <a:avLst/>
          </a:prstGeom>
          <a:noFill/>
        </p:spPr>
        <p:txBody>
          <a:bodyPr wrap="square">
            <a:spAutoFit/>
          </a:bodyPr>
          <a:lstStyle/>
          <a:p>
            <a:pPr algn="ctr"/>
            <a:r>
              <a:rPr lang="en-US" sz="4000" b="0" i="0" u="none" strike="noStrike" baseline="0" dirty="0">
                <a:solidFill>
                  <a:schemeClr val="bg1"/>
                </a:solidFill>
                <a:latin typeface="Arial" panose="020B0604020202020204" pitchFamily="34" charset="0"/>
                <a:cs typeface="Arial" panose="020B0604020202020204" pitchFamily="34" charset="0"/>
              </a:rPr>
              <a:t>Website: </a:t>
            </a:r>
            <a:r>
              <a:rPr lang="en-US" sz="3600" b="0" i="0" u="none" strike="noStrike" baseline="0" dirty="0">
                <a:solidFill>
                  <a:schemeClr val="bg1"/>
                </a:solidFill>
                <a:latin typeface="Arial" panose="020B0604020202020204" pitchFamily="34" charset="0"/>
                <a:cs typeface="Arial" panose="020B0604020202020204" pitchFamily="34" charset="0"/>
                <a:hlinkClick r:id="rId4"/>
              </a:rPr>
              <a:t>www.foundationpracticerating.org.uk</a:t>
            </a:r>
            <a:endParaRPr lang="en-US" sz="3600" b="0" i="0" u="none" strike="noStrike" baseline="0" dirty="0">
              <a:solidFill>
                <a:schemeClr val="bg1"/>
              </a:solidFill>
              <a:latin typeface="Arial" panose="020B0604020202020204" pitchFamily="34" charset="0"/>
              <a:cs typeface="Arial" panose="020B0604020202020204" pitchFamily="34" charset="0"/>
            </a:endParaRPr>
          </a:p>
          <a:p>
            <a:pPr algn="ctr"/>
            <a:br>
              <a:rPr lang="en-US" sz="4000" b="0" i="0" u="none" strike="noStrike" baseline="0" dirty="0">
                <a:solidFill>
                  <a:schemeClr val="bg1"/>
                </a:solidFill>
                <a:latin typeface="Arial" panose="020B0604020202020204" pitchFamily="34" charset="0"/>
                <a:cs typeface="Arial" panose="020B0604020202020204" pitchFamily="34" charset="0"/>
              </a:rPr>
            </a:br>
            <a:r>
              <a:rPr lang="en-US" sz="4000" b="0" i="0" u="none" strike="noStrike" baseline="0" dirty="0">
                <a:solidFill>
                  <a:schemeClr val="bg1"/>
                </a:solidFill>
                <a:latin typeface="Arial" panose="020B0604020202020204" pitchFamily="34" charset="0"/>
                <a:cs typeface="Arial" panose="020B0604020202020204" pitchFamily="34" charset="0"/>
              </a:rPr>
              <a:t>Twitter: @FPracticeRating</a:t>
            </a:r>
            <a:endParaRPr lang="en-US" sz="4000" dirty="0">
              <a:solidFill>
                <a:schemeClr val="bg1"/>
              </a:solidFill>
              <a:latin typeface="Arial" panose="020B0604020202020204" pitchFamily="34" charset="0"/>
              <a:cs typeface="Arial" panose="020B0604020202020204" pitchFamily="34" charset="0"/>
            </a:endParaRPr>
          </a:p>
        </p:txBody>
      </p:sp>
      <p:pic>
        <p:nvPicPr>
          <p:cNvPr id="9" name="Picture 8" descr="A picture containing logo&#10;&#10;Description automatically generated">
            <a:extLst>
              <a:ext uri="{FF2B5EF4-FFF2-40B4-BE49-F238E27FC236}">
                <a16:creationId xmlns:a16="http://schemas.microsoft.com/office/drawing/2014/main" id="{D5FBD434-D56B-4506-BDA6-686B4E69FEDC}"/>
              </a:ext>
            </a:extLst>
          </p:cNvPr>
          <p:cNvPicPr>
            <a:picLocks noChangeAspect="1"/>
          </p:cNvPicPr>
          <p:nvPr/>
        </p:nvPicPr>
        <p:blipFill rotWithShape="1">
          <a:blip r:embed="rId5">
            <a:extLst>
              <a:ext uri="{28A0092B-C50C-407E-A947-70E740481C1C}">
                <a14:useLocalDpi xmlns:a14="http://schemas.microsoft.com/office/drawing/2010/main" val="0"/>
              </a:ext>
            </a:extLst>
          </a:blip>
          <a:srcRect l="3555" t="18992" r="4116" b="23677"/>
          <a:stretch/>
        </p:blipFill>
        <p:spPr>
          <a:xfrm>
            <a:off x="9719735" y="6011338"/>
            <a:ext cx="2345265" cy="728133"/>
          </a:xfrm>
          <a:prstGeom prst="rect">
            <a:avLst/>
          </a:prstGeom>
        </p:spPr>
      </p:pic>
    </p:spTree>
    <p:extLst>
      <p:ext uri="{BB962C8B-B14F-4D97-AF65-F5344CB8AC3E}">
        <p14:creationId xmlns:p14="http://schemas.microsoft.com/office/powerpoint/2010/main" val="242028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 </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96355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7" descr="Background pattern&#10;&#10;Description automatically generated"/>
          <p:cNvPicPr/>
          <p:nvPr/>
        </p:nvPicPr>
        <p:blipFill>
          <a:blip r:embed="rId2"/>
          <a:stretch/>
        </p:blipFill>
        <p:spPr>
          <a:xfrm>
            <a:off x="0" y="1080"/>
            <a:ext cx="12191040" cy="6856920"/>
          </a:xfrm>
          <a:prstGeom prst="rect">
            <a:avLst/>
          </a:prstGeom>
          <a:ln w="0">
            <a:noFill/>
          </a:ln>
        </p:spPr>
      </p:pic>
      <p:sp>
        <p:nvSpPr>
          <p:cNvPr id="231" name="AutoShape 2"/>
          <p:cNvSpPr/>
          <p:nvPr/>
        </p:nvSpPr>
        <p:spPr>
          <a:xfrm>
            <a:off x="155520" y="-144360"/>
            <a:ext cx="303840" cy="303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GB"/>
          </a:p>
        </p:txBody>
      </p:sp>
      <p:graphicFrame>
        <p:nvGraphicFramePr>
          <p:cNvPr id="232" name="Table 6"/>
          <p:cNvGraphicFramePr/>
          <p:nvPr/>
        </p:nvGraphicFramePr>
        <p:xfrm>
          <a:off x="552240" y="1277640"/>
          <a:ext cx="11086920" cy="3566160"/>
        </p:xfrm>
        <a:graphic>
          <a:graphicData uri="http://schemas.openxmlformats.org/drawingml/2006/table">
            <a:tbl>
              <a:tblPr/>
              <a:tblGrid>
                <a:gridCol w="6069960">
                  <a:extLst>
                    <a:ext uri="{9D8B030D-6E8A-4147-A177-3AD203B41FA5}">
                      <a16:colId xmlns:a16="http://schemas.microsoft.com/office/drawing/2014/main" val="20000"/>
                    </a:ext>
                  </a:extLst>
                </a:gridCol>
                <a:gridCol w="5016960">
                  <a:extLst>
                    <a:ext uri="{9D8B030D-6E8A-4147-A177-3AD203B41FA5}">
                      <a16:colId xmlns:a16="http://schemas.microsoft.com/office/drawing/2014/main" val="20001"/>
                    </a:ext>
                  </a:extLst>
                </a:gridCol>
              </a:tblGrid>
              <a:tr h="1006560">
                <a:tc>
                  <a:txBody>
                    <a:bodyPr/>
                    <a:lstStyle/>
                    <a:p>
                      <a:pPr>
                        <a:lnSpc>
                          <a:spcPct val="100000"/>
                        </a:lnSpc>
                        <a:buNone/>
                      </a:pPr>
                      <a:r>
                        <a:rPr lang="en-GB" sz="2400" b="0" strike="noStrike" spc="-1">
                          <a:solidFill>
                            <a:srgbClr val="000000"/>
                          </a:solidFill>
                          <a:latin typeface="Calibri"/>
                          <a:ea typeface="DejaVu Sans"/>
                        </a:rPr>
                        <a:t>Giving any information on who or what it has funded (T)</a:t>
                      </a:r>
                      <a:endParaRPr lang="en-GB" sz="2400" b="0" strike="noStrike" spc="-1">
                        <a:latin typeface="Arial"/>
                      </a:endParaRPr>
                    </a:p>
                    <a:p>
                      <a:pPr>
                        <a:lnSpc>
                          <a:spcPct val="100000"/>
                        </a:lnSpc>
                        <a:buNone/>
                      </a:pP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0000"/>
                        </a:lnSpc>
                        <a:buNone/>
                      </a:pPr>
                      <a:r>
                        <a:rPr lang="en-GB" sz="2400" b="0" strike="noStrike" spc="-1">
                          <a:solidFill>
                            <a:srgbClr val="000000"/>
                          </a:solidFill>
                          <a:latin typeface="Calibri"/>
                          <a:ea typeface="DejaVu Sans"/>
                        </a:rPr>
                        <a:t>91% did so</a:t>
                      </a: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val="10000"/>
                  </a:ext>
                </a:extLst>
              </a:tr>
              <a:tr h="1006560">
                <a:tc>
                  <a:txBody>
                    <a:bodyPr/>
                    <a:lstStyle/>
                    <a:p>
                      <a:pPr>
                        <a:lnSpc>
                          <a:spcPct val="100000"/>
                        </a:lnSpc>
                        <a:buNone/>
                      </a:pPr>
                      <a:r>
                        <a:rPr lang="en-GB" sz="2400" b="0" strike="noStrike" spc="-1">
                          <a:solidFill>
                            <a:srgbClr val="000000"/>
                          </a:solidFill>
                          <a:latin typeface="Calibri"/>
                          <a:ea typeface="DejaVu Sans"/>
                        </a:rPr>
                        <a:t>Stating an investment policy (A)</a:t>
                      </a:r>
                      <a:endParaRPr lang="en-GB" sz="24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FD5E9"/>
                    </a:solidFill>
                  </a:tcPr>
                </a:tc>
                <a:tc>
                  <a:txBody>
                    <a:bodyPr/>
                    <a:lstStyle/>
                    <a:p>
                      <a:pPr>
                        <a:lnSpc>
                          <a:spcPct val="100000"/>
                        </a:lnSpc>
                        <a:buNone/>
                      </a:pPr>
                      <a:r>
                        <a:rPr lang="en-GB" sz="2400" b="0" strike="noStrike" spc="-1">
                          <a:solidFill>
                            <a:srgbClr val="000000"/>
                          </a:solidFill>
                          <a:latin typeface="Calibri"/>
                          <a:ea typeface="DejaVu Sans"/>
                        </a:rPr>
                        <a:t>90% did; note that this is a legal requirement for some fdns, but not all</a:t>
                      </a:r>
                      <a:endParaRPr lang="en-GB" sz="2400" b="0" strike="noStrike" spc="-1">
                        <a:latin typeface="Arial"/>
                      </a:endParaRPr>
                    </a:p>
                    <a:p>
                      <a:pPr>
                        <a:lnSpc>
                          <a:spcPct val="100000"/>
                        </a:lnSpc>
                        <a:buNone/>
                      </a:pPr>
                      <a:endParaRPr lang="en-GB" sz="24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FD5E9"/>
                    </a:solidFill>
                  </a:tcPr>
                </a:tc>
                <a:extLst>
                  <a:ext uri="{0D108BD9-81ED-4DB2-BD59-A6C34878D82A}">
                    <a16:rowId xmlns:a16="http://schemas.microsoft.com/office/drawing/2014/main" val="10001"/>
                  </a:ext>
                </a:extLst>
              </a:tr>
              <a:tr h="1006560">
                <a:tc>
                  <a:txBody>
                    <a:bodyPr/>
                    <a:lstStyle/>
                    <a:p>
                      <a:pPr>
                        <a:lnSpc>
                          <a:spcPct val="100000"/>
                        </a:lnSpc>
                        <a:buNone/>
                        <a:tabLst>
                          <a:tab pos="0" algn="l"/>
                        </a:tabLst>
                      </a:pPr>
                      <a:r>
                        <a:rPr lang="en-GB" sz="2400" b="0" strike="noStrike" spc="-1">
                          <a:solidFill>
                            <a:srgbClr val="000000"/>
                          </a:solidFill>
                          <a:latin typeface="Calibri"/>
                          <a:ea typeface="DejaVu Sans"/>
                        </a:rPr>
                        <a:t>Providing information on who made the funding decisions (A)</a:t>
                      </a: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tabLst>
                          <a:tab pos="0" algn="l"/>
                        </a:tabLst>
                      </a:pPr>
                      <a:r>
                        <a:rPr lang="en-GB" sz="2400" b="0" strike="noStrike" spc="-1">
                          <a:solidFill>
                            <a:srgbClr val="000000"/>
                          </a:solidFill>
                          <a:latin typeface="Calibri"/>
                          <a:ea typeface="DejaVu Sans"/>
                        </a:rPr>
                        <a:t>On average, fdns did so for 76-99% of their funding</a:t>
                      </a:r>
                      <a:endParaRPr lang="en-GB" sz="2400" b="0" strike="noStrike" spc="-1">
                        <a:latin typeface="Arial"/>
                      </a:endParaRPr>
                    </a:p>
                    <a:p>
                      <a:pPr>
                        <a:lnSpc>
                          <a:spcPct val="100000"/>
                        </a:lnSpc>
                        <a:buNone/>
                        <a:tabLst>
                          <a:tab pos="0" algn="l"/>
                        </a:tabLst>
                      </a:pP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bl>
          </a:graphicData>
        </a:graphic>
      </p:graphicFrame>
      <p:sp>
        <p:nvSpPr>
          <p:cNvPr id="233" name="Title 1"/>
          <p:cNvSpPr/>
          <p:nvPr/>
        </p:nvSpPr>
        <p:spPr>
          <a:xfrm>
            <a:off x="155520" y="160200"/>
            <a:ext cx="1168056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000" b="1" strike="noStrike" spc="-1">
                <a:solidFill>
                  <a:srgbClr val="FFFFFF"/>
                </a:solidFill>
                <a:latin typeface="Calibri Light"/>
                <a:ea typeface="DejaVu Sans"/>
              </a:rPr>
              <a:t>Criteria on which the sample collectively scored </a:t>
            </a:r>
            <a:r>
              <a:rPr lang="en-US" sz="4000" b="1" u="sng" strike="noStrike" spc="-1">
                <a:solidFill>
                  <a:srgbClr val="FFFFFF"/>
                </a:solidFill>
                <a:uFillTx/>
                <a:latin typeface="Calibri Light"/>
                <a:ea typeface="DejaVu Sans"/>
              </a:rPr>
              <a:t>highest</a:t>
            </a:r>
            <a:r>
              <a:rPr lang="en-US" sz="4000" b="1" strike="noStrike" spc="-1">
                <a:solidFill>
                  <a:srgbClr val="FFFFFF"/>
                </a:solidFill>
                <a:latin typeface="Calibri Light"/>
                <a:ea typeface="DejaVu Sans"/>
              </a:rPr>
              <a:t>:</a:t>
            </a:r>
            <a:endParaRPr lang="en-GB" sz="4000" b="0" strike="noStrike" spc="-1">
              <a:latin typeface="Arial"/>
            </a:endParaRPr>
          </a:p>
          <a:p>
            <a:pPr>
              <a:lnSpc>
                <a:spcPct val="90000"/>
              </a:lnSpc>
              <a:buNone/>
            </a:pPr>
            <a:r>
              <a:rPr lang="en-US" sz="3600" b="0" strike="noStrike" spc="-1">
                <a:solidFill>
                  <a:srgbClr val="FFFFFF"/>
                </a:solidFill>
                <a:latin typeface="Calibri Light"/>
                <a:ea typeface="DejaVu Sans"/>
              </a:rPr>
              <a:t>(none is on diversity)</a:t>
            </a:r>
            <a:endParaRPr lang="en-GB" sz="3600" b="0" strike="noStrike" spc="-1">
              <a:latin typeface="Arial"/>
            </a:endParaRPr>
          </a:p>
        </p:txBody>
      </p:sp>
    </p:spTree>
    <p:extLst>
      <p:ext uri="{BB962C8B-B14F-4D97-AF65-F5344CB8AC3E}">
        <p14:creationId xmlns:p14="http://schemas.microsoft.com/office/powerpoint/2010/main" val="278593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7" descr="Background pattern&#10;&#10;Description automatically generated"/>
          <p:cNvPicPr/>
          <p:nvPr/>
        </p:nvPicPr>
        <p:blipFill>
          <a:blip r:embed="rId2"/>
          <a:stretch/>
        </p:blipFill>
        <p:spPr>
          <a:xfrm>
            <a:off x="-360" y="0"/>
            <a:ext cx="12191040" cy="6856920"/>
          </a:xfrm>
          <a:prstGeom prst="rect">
            <a:avLst/>
          </a:prstGeom>
          <a:ln w="0">
            <a:noFill/>
          </a:ln>
        </p:spPr>
      </p:pic>
      <p:sp>
        <p:nvSpPr>
          <p:cNvPr id="235" name="AutoShape 2"/>
          <p:cNvSpPr/>
          <p:nvPr/>
        </p:nvSpPr>
        <p:spPr>
          <a:xfrm>
            <a:off x="155520" y="-144360"/>
            <a:ext cx="303840" cy="303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GB"/>
          </a:p>
        </p:txBody>
      </p:sp>
      <p:graphicFrame>
        <p:nvGraphicFramePr>
          <p:cNvPr id="236" name="Table 6"/>
          <p:cNvGraphicFramePr/>
          <p:nvPr/>
        </p:nvGraphicFramePr>
        <p:xfrm>
          <a:off x="468720" y="1060200"/>
          <a:ext cx="11086920" cy="3634680"/>
        </p:xfrm>
        <a:graphic>
          <a:graphicData uri="http://schemas.openxmlformats.org/drawingml/2006/table">
            <a:tbl>
              <a:tblPr/>
              <a:tblGrid>
                <a:gridCol w="6137640">
                  <a:extLst>
                    <a:ext uri="{9D8B030D-6E8A-4147-A177-3AD203B41FA5}">
                      <a16:colId xmlns:a16="http://schemas.microsoft.com/office/drawing/2014/main" val="20000"/>
                    </a:ext>
                  </a:extLst>
                </a:gridCol>
                <a:gridCol w="4949280">
                  <a:extLst>
                    <a:ext uri="{9D8B030D-6E8A-4147-A177-3AD203B41FA5}">
                      <a16:colId xmlns:a16="http://schemas.microsoft.com/office/drawing/2014/main" val="20001"/>
                    </a:ext>
                  </a:extLst>
                </a:gridCol>
              </a:tblGrid>
              <a:tr h="1364400">
                <a:tc>
                  <a:txBody>
                    <a:bodyPr/>
                    <a:lstStyle/>
                    <a:p>
                      <a:pPr>
                        <a:lnSpc>
                          <a:spcPct val="100000"/>
                        </a:lnSpc>
                        <a:buNone/>
                      </a:pPr>
                      <a:r>
                        <a:rPr lang="en-GB" sz="2400" b="0" strike="noStrike" spc="-1">
                          <a:solidFill>
                            <a:srgbClr val="000000"/>
                          </a:solidFill>
                          <a:latin typeface="Calibri"/>
                          <a:ea typeface="DejaVu Sans"/>
                        </a:rPr>
                        <a:t>having a plan to improve the diversity of trustees or board members with numerical targets (D)</a:t>
                      </a:r>
                      <a:endParaRPr lang="en-GB" sz="2400" b="0" strike="noStrike" spc="-1">
                        <a:latin typeface="Arial"/>
                      </a:endParaRPr>
                    </a:p>
                    <a:p>
                      <a:pPr>
                        <a:lnSpc>
                          <a:spcPct val="100000"/>
                        </a:lnSpc>
                        <a:buNone/>
                      </a:pP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0000"/>
                        </a:lnSpc>
                        <a:buNone/>
                      </a:pPr>
                      <a:r>
                        <a:rPr lang="en-GB" sz="2000" b="0" strike="noStrike" spc="-1">
                          <a:solidFill>
                            <a:srgbClr val="000000"/>
                          </a:solidFill>
                          <a:latin typeface="Calibri"/>
                          <a:ea typeface="DejaVu Sans"/>
                        </a:rPr>
                        <a:t>Although 15 fdns had a plan to improve trustee or board diversity, only one (Blagrave Trust) had a plan with numerical targets, and that plan only had a target for young people, but not for ethnicity, disability or gender</a:t>
                      </a:r>
                      <a:endParaRPr lang="en-GB"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val="10000"/>
                  </a:ext>
                </a:extLst>
              </a:tr>
              <a:tr h="1006560">
                <a:tc>
                  <a:txBody>
                    <a:bodyPr/>
                    <a:lstStyle/>
                    <a:p>
                      <a:pPr>
                        <a:lnSpc>
                          <a:spcPct val="100000"/>
                        </a:lnSpc>
                        <a:buNone/>
                      </a:pPr>
                      <a:r>
                        <a:rPr lang="en-GB" sz="2400" b="0" strike="noStrike" spc="-1">
                          <a:solidFill>
                            <a:srgbClr val="000000"/>
                          </a:solidFill>
                          <a:latin typeface="Calibri"/>
                          <a:ea typeface="DejaVu Sans"/>
                        </a:rPr>
                        <a:t>having a plan to improve the diversity of staff with numerical targets and </a:t>
                      </a:r>
                      <a:endParaRPr lang="en-GB" sz="2400" b="0" strike="noStrike" spc="-1">
                        <a:latin typeface="Arial"/>
                      </a:endParaRPr>
                    </a:p>
                    <a:p>
                      <a:pPr>
                        <a:lnSpc>
                          <a:spcPct val="100000"/>
                        </a:lnSpc>
                        <a:buNone/>
                      </a:pPr>
                      <a:r>
                        <a:rPr lang="en-GB" sz="2400" b="0" strike="noStrike" spc="-1">
                          <a:solidFill>
                            <a:srgbClr val="000000"/>
                          </a:solidFill>
                          <a:latin typeface="Calibri"/>
                          <a:ea typeface="DejaVu Sans"/>
                        </a:rPr>
                        <a:t>the types of characteristics in those targets (D)</a:t>
                      </a:r>
                      <a:endParaRPr lang="en-GB" sz="24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FD5E9"/>
                    </a:solidFill>
                  </a:tcPr>
                </a:tc>
                <a:tc>
                  <a:txBody>
                    <a:bodyPr/>
                    <a:lstStyle/>
                    <a:p>
                      <a:pPr>
                        <a:lnSpc>
                          <a:spcPct val="100000"/>
                        </a:lnSpc>
                        <a:buNone/>
                      </a:pPr>
                      <a:r>
                        <a:rPr lang="en-GB" sz="2400" b="0" strike="noStrike" spc="-1">
                          <a:solidFill>
                            <a:srgbClr val="000000"/>
                          </a:solidFill>
                          <a:latin typeface="Calibri"/>
                          <a:ea typeface="DejaVu Sans"/>
                        </a:rPr>
                        <a:t>4.7% of possible points scored*:</a:t>
                      </a:r>
                      <a:endParaRPr lang="en-GB" sz="2400" b="0" strike="noStrike" spc="-1">
                        <a:latin typeface="Arial"/>
                      </a:endParaRPr>
                    </a:p>
                    <a:p>
                      <a:pPr>
                        <a:lnSpc>
                          <a:spcPct val="100000"/>
                        </a:lnSpc>
                        <a:buNone/>
                      </a:pPr>
                      <a:endParaRPr lang="en-GB" sz="2400" b="0" strike="noStrike" spc="-1">
                        <a:latin typeface="Arial"/>
                      </a:endParaRPr>
                    </a:p>
                    <a:p>
                      <a:pPr>
                        <a:lnSpc>
                          <a:spcPct val="100000"/>
                        </a:lnSpc>
                        <a:buNone/>
                      </a:pPr>
                      <a:r>
                        <a:rPr lang="en-GB" sz="2400" b="0" strike="noStrike" spc="-1">
                          <a:solidFill>
                            <a:srgbClr val="000000"/>
                          </a:solidFill>
                          <a:latin typeface="Calibri"/>
                          <a:ea typeface="DejaVu Sans"/>
                        </a:rPr>
                        <a:t>3.1% of possible points scored</a:t>
                      </a:r>
                      <a:endParaRPr lang="en-GB" sz="24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CFD5E9"/>
                    </a:solidFill>
                  </a:tcPr>
                </a:tc>
                <a:extLst>
                  <a:ext uri="{0D108BD9-81ED-4DB2-BD59-A6C34878D82A}">
                    <a16:rowId xmlns:a16="http://schemas.microsoft.com/office/drawing/2014/main" val="10001"/>
                  </a:ext>
                </a:extLst>
              </a:tr>
              <a:tr h="830520">
                <a:tc>
                  <a:txBody>
                    <a:bodyPr/>
                    <a:lstStyle/>
                    <a:p>
                      <a:pPr>
                        <a:lnSpc>
                          <a:spcPct val="100000"/>
                        </a:lnSpc>
                        <a:buNone/>
                        <a:tabLst>
                          <a:tab pos="0" algn="l"/>
                        </a:tabLst>
                      </a:pPr>
                      <a:r>
                        <a:rPr lang="en-GB" sz="2400" b="0" strike="noStrike" spc="-1">
                          <a:solidFill>
                            <a:srgbClr val="000000"/>
                          </a:solidFill>
                          <a:latin typeface="Calibri"/>
                          <a:ea typeface="DejaVu Sans"/>
                        </a:rPr>
                        <a:t>having various ways for contacting the foundation concerning malpractice (D)</a:t>
                      </a: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buNone/>
                        <a:tabLst>
                          <a:tab pos="0" algn="l"/>
                        </a:tabLst>
                      </a:pPr>
                      <a:r>
                        <a:rPr lang="en-GB" sz="2400" b="0" strike="noStrike" spc="-1">
                          <a:solidFill>
                            <a:srgbClr val="000000"/>
                          </a:solidFill>
                          <a:latin typeface="Calibri"/>
                          <a:ea typeface="DejaVu Sans"/>
                        </a:rPr>
                        <a:t>4% of possible points scored</a:t>
                      </a:r>
                      <a:endParaRPr lang="en-GB" sz="2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bl>
          </a:graphicData>
        </a:graphic>
      </p:graphicFrame>
      <p:sp>
        <p:nvSpPr>
          <p:cNvPr id="237" name="Title 1"/>
          <p:cNvSpPr/>
          <p:nvPr/>
        </p:nvSpPr>
        <p:spPr>
          <a:xfrm>
            <a:off x="155520" y="160200"/>
            <a:ext cx="1168056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000" b="1" strike="noStrike" spc="-1">
                <a:solidFill>
                  <a:srgbClr val="FFFFFF"/>
                </a:solidFill>
                <a:latin typeface="Calibri Light"/>
                <a:ea typeface="DejaVu Sans"/>
              </a:rPr>
              <a:t>Criteria on which the sample collectively scored </a:t>
            </a:r>
            <a:r>
              <a:rPr lang="en-US" sz="4000" b="1" u="sng" strike="noStrike" spc="-1">
                <a:solidFill>
                  <a:srgbClr val="FFFFFF"/>
                </a:solidFill>
                <a:uFillTx/>
                <a:latin typeface="Calibri Light"/>
                <a:ea typeface="DejaVu Sans"/>
              </a:rPr>
              <a:t>lowest</a:t>
            </a:r>
            <a:r>
              <a:rPr lang="en-US" sz="4000" b="1" strike="noStrike" spc="-1">
                <a:solidFill>
                  <a:srgbClr val="FFFFFF"/>
                </a:solidFill>
                <a:latin typeface="Calibri Light"/>
                <a:ea typeface="DejaVu Sans"/>
              </a:rPr>
              <a:t>:</a:t>
            </a:r>
            <a:endParaRPr lang="en-GB" sz="4000" b="0" strike="noStrike" spc="-1">
              <a:latin typeface="Arial"/>
            </a:endParaRPr>
          </a:p>
          <a:p>
            <a:pPr>
              <a:lnSpc>
                <a:spcPct val="90000"/>
              </a:lnSpc>
              <a:buNone/>
            </a:pPr>
            <a:r>
              <a:rPr lang="en-GB" sz="4000" b="0" strike="noStrike" spc="-1">
                <a:solidFill>
                  <a:srgbClr val="FFFFFF"/>
                </a:solidFill>
                <a:latin typeface="Calibri Light"/>
                <a:ea typeface="DejaVu Sans"/>
              </a:rPr>
              <a:t>(all are on diversity)</a:t>
            </a:r>
            <a:endParaRPr lang="en-GB" sz="4000" b="0" strike="noStrike" spc="-1">
              <a:latin typeface="Arial"/>
            </a:endParaRPr>
          </a:p>
        </p:txBody>
      </p:sp>
      <p:sp>
        <p:nvSpPr>
          <p:cNvPr id="238" name="TextBox 1"/>
          <p:cNvSpPr/>
          <p:nvPr/>
        </p:nvSpPr>
        <p:spPr>
          <a:xfrm>
            <a:off x="-360" y="6481080"/>
            <a:ext cx="11554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0" strike="noStrike" spc="-1">
                <a:solidFill>
                  <a:srgbClr val="FFFFFF"/>
                </a:solidFill>
                <a:latin typeface="Calibri"/>
                <a:ea typeface="DejaVu Sans"/>
              </a:rPr>
              <a:t>*‘possible points scored’ takes account of the fact that some foundations are exempt from some criteria </a:t>
            </a:r>
            <a:endParaRPr lang="en-GB" sz="1800" b="0" strike="noStrike" spc="-1">
              <a:latin typeface="Arial"/>
            </a:endParaRPr>
          </a:p>
        </p:txBody>
      </p:sp>
    </p:spTree>
    <p:extLst>
      <p:ext uri="{BB962C8B-B14F-4D97-AF65-F5344CB8AC3E}">
        <p14:creationId xmlns:p14="http://schemas.microsoft.com/office/powerpoint/2010/main" val="3854463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icture 7" descr="Background pattern&#10;&#10;Description automatically generated"/>
          <p:cNvPicPr/>
          <p:nvPr/>
        </p:nvPicPr>
        <p:blipFill>
          <a:blip r:embed="rId2"/>
          <a:stretch/>
        </p:blipFill>
        <p:spPr>
          <a:xfrm>
            <a:off x="-360" y="0"/>
            <a:ext cx="12191040" cy="6856920"/>
          </a:xfrm>
          <a:prstGeom prst="rect">
            <a:avLst/>
          </a:prstGeom>
          <a:ln w="0">
            <a:noFill/>
          </a:ln>
        </p:spPr>
      </p:pic>
      <p:sp>
        <p:nvSpPr>
          <p:cNvPr id="240" name="AutoShape 2"/>
          <p:cNvSpPr/>
          <p:nvPr/>
        </p:nvSpPr>
        <p:spPr>
          <a:xfrm>
            <a:off x="155520" y="-144360"/>
            <a:ext cx="303840" cy="303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GB"/>
          </a:p>
        </p:txBody>
      </p:sp>
      <p:sp>
        <p:nvSpPr>
          <p:cNvPr id="241" name="Title 1"/>
          <p:cNvSpPr/>
          <p:nvPr/>
        </p:nvSpPr>
        <p:spPr>
          <a:xfrm>
            <a:off x="155520" y="160200"/>
            <a:ext cx="1168056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000" b="1" strike="noStrike" spc="-1">
                <a:solidFill>
                  <a:srgbClr val="FFFFFF"/>
                </a:solidFill>
                <a:latin typeface="Calibri Light"/>
                <a:ea typeface="DejaVu Sans"/>
              </a:rPr>
              <a:t>Large fdns performed broadly same as last year:</a:t>
            </a:r>
            <a:endParaRPr lang="en-GB" sz="4000" b="0" strike="noStrike" spc="-1">
              <a:latin typeface="Arial"/>
            </a:endParaRPr>
          </a:p>
        </p:txBody>
      </p:sp>
      <p:pic>
        <p:nvPicPr>
          <p:cNvPr id="242" name="Picture 2" descr="https://lh5.googleusercontent.com/R7mch4UH1qy81tYY5noH5TcgGE86fSVoiyOdUsiTBGR6gtegRs8VNb_Dp8m5LTEo2bVVTe7tf61-i2PKsHHqQb52a4J8fRY75BA6__PXSz65nTEnIdfdzksIQyLuQUhxk6Ddv4xoC6yv8RUvw2jHZrs"/>
          <p:cNvPicPr/>
          <p:nvPr/>
        </p:nvPicPr>
        <p:blipFill>
          <a:blip r:embed="rId3"/>
          <a:srcRect l="6092" t="26409" r="10035" b="5372"/>
          <a:stretch/>
        </p:blipFill>
        <p:spPr>
          <a:xfrm>
            <a:off x="262440" y="923400"/>
            <a:ext cx="11729520" cy="5688000"/>
          </a:xfrm>
          <a:prstGeom prst="rect">
            <a:avLst/>
          </a:prstGeom>
          <a:ln w="0">
            <a:noFill/>
          </a:ln>
        </p:spPr>
      </p:pic>
      <p:pic>
        <p:nvPicPr>
          <p:cNvPr id="243" name="Picture 2" descr="https://lh4.googleusercontent.com/X84udzGU5QE6YaC0YOeCQV5ss1E4DJmFlgjCAuKnu6DtOzWRIkGWtfzEy0uAOCCQoBRN13a5eNSpzm0iNO7r61C-HNuJgzfRscYvniERgG5Vd-Pp48WzojbuD2_mELgw1PFFG3F5crgfQEmnZaMN9zw"/>
          <p:cNvPicPr/>
          <p:nvPr/>
        </p:nvPicPr>
        <p:blipFill>
          <a:blip r:embed="rId4"/>
          <a:srcRect l="6379" t="6579" r="61108" b="89866"/>
          <a:stretch/>
        </p:blipFill>
        <p:spPr>
          <a:xfrm>
            <a:off x="8381880" y="5076360"/>
            <a:ext cx="3454200" cy="528840"/>
          </a:xfrm>
          <a:prstGeom prst="rect">
            <a:avLst/>
          </a:prstGeom>
          <a:ln w="0">
            <a:noFill/>
          </a:ln>
        </p:spPr>
      </p:pic>
    </p:spTree>
    <p:extLst>
      <p:ext uri="{BB962C8B-B14F-4D97-AF65-F5344CB8AC3E}">
        <p14:creationId xmlns:p14="http://schemas.microsoft.com/office/powerpoint/2010/main" val="362004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4CC5-48C3-35A7-F2F1-A3E6019AAF39}"/>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396AD655-B4EF-AB1C-ECFC-C9172A831B61}"/>
              </a:ext>
            </a:extLst>
          </p:cNvPr>
          <p:cNvSpPr>
            <a:spLocks noGrp="1"/>
          </p:cNvSpPr>
          <p:nvPr>
            <p:ph idx="1"/>
          </p:nvPr>
        </p:nvSpPr>
        <p:spPr/>
        <p:txBody>
          <a:bodyPr>
            <a:normAutofit fontScale="92500" lnSpcReduction="10000"/>
          </a:bodyPr>
          <a:lstStyle/>
          <a:p>
            <a:r>
              <a:rPr lang="en-GB" b="1" dirty="0"/>
              <a:t>Welcome</a:t>
            </a:r>
          </a:p>
          <a:p>
            <a:r>
              <a:rPr lang="en-GB" b="1" dirty="0"/>
              <a:t>10.25: Danielle Walker </a:t>
            </a:r>
            <a:r>
              <a:rPr lang="en-GB" b="1" dirty="0" err="1"/>
              <a:t>Palmour</a:t>
            </a:r>
            <a:r>
              <a:rPr lang="en-GB" b="1" dirty="0"/>
              <a:t>. The Foundation Practice Rating</a:t>
            </a:r>
          </a:p>
          <a:p>
            <a:r>
              <a:rPr lang="en-GB" b="1" dirty="0"/>
              <a:t>11.25: Comfort break</a:t>
            </a:r>
          </a:p>
          <a:p>
            <a:r>
              <a:rPr lang="en-GB" b="1" dirty="0"/>
              <a:t>11.35: Penny Wilson. Getting on Board</a:t>
            </a:r>
          </a:p>
          <a:p>
            <a:r>
              <a:rPr lang="en-GB" b="1" dirty="0"/>
              <a:t>12.35: lunch &amp; networking</a:t>
            </a:r>
          </a:p>
          <a:p>
            <a:r>
              <a:rPr lang="en-GB" b="1" dirty="0"/>
              <a:t>13.30: Fountains Church presentation</a:t>
            </a:r>
          </a:p>
          <a:p>
            <a:r>
              <a:rPr lang="en-GB" b="1" dirty="0"/>
              <a:t>13.40: Panel conversation</a:t>
            </a:r>
          </a:p>
          <a:p>
            <a:r>
              <a:rPr lang="en-GB" b="1" dirty="0"/>
              <a:t>14.15: </a:t>
            </a:r>
            <a:r>
              <a:rPr lang="en-GB" b="1"/>
              <a:t>Mohammed Kamran. The </a:t>
            </a:r>
            <a:r>
              <a:rPr lang="en-GB" b="1" dirty="0"/>
              <a:t>Phoenix Way</a:t>
            </a:r>
          </a:p>
          <a:p>
            <a:r>
              <a:rPr lang="en-GB" b="1" dirty="0"/>
              <a:t>14.55: Closing statements</a:t>
            </a:r>
          </a:p>
          <a:p>
            <a:r>
              <a:rPr lang="en-GB" b="1" dirty="0"/>
              <a:t>15:00: Close</a:t>
            </a:r>
          </a:p>
          <a:p>
            <a:endParaRPr lang="en-GB" dirty="0"/>
          </a:p>
        </p:txBody>
      </p:sp>
    </p:spTree>
    <p:extLst>
      <p:ext uri="{BB962C8B-B14F-4D97-AF65-F5344CB8AC3E}">
        <p14:creationId xmlns:p14="http://schemas.microsoft.com/office/powerpoint/2010/main" val="78951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7" descr="Background pattern&#10;&#10;Description automatically generated"/>
          <p:cNvPicPr/>
          <p:nvPr/>
        </p:nvPicPr>
        <p:blipFill>
          <a:blip r:embed="rId2"/>
          <a:stretch/>
        </p:blipFill>
        <p:spPr>
          <a:xfrm>
            <a:off x="-360" y="0"/>
            <a:ext cx="12191040" cy="6856920"/>
          </a:xfrm>
          <a:prstGeom prst="rect">
            <a:avLst/>
          </a:prstGeom>
          <a:ln w="0">
            <a:noFill/>
          </a:ln>
        </p:spPr>
      </p:pic>
      <p:sp>
        <p:nvSpPr>
          <p:cNvPr id="245" name="AutoShape 2"/>
          <p:cNvSpPr/>
          <p:nvPr/>
        </p:nvSpPr>
        <p:spPr>
          <a:xfrm>
            <a:off x="155520" y="-144360"/>
            <a:ext cx="303840" cy="303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GB"/>
          </a:p>
        </p:txBody>
      </p:sp>
      <p:sp>
        <p:nvSpPr>
          <p:cNvPr id="246" name="Title 1"/>
          <p:cNvSpPr/>
          <p:nvPr/>
        </p:nvSpPr>
        <p:spPr>
          <a:xfrm>
            <a:off x="136440" y="112320"/>
            <a:ext cx="1168056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000" b="1" strike="noStrike" spc="-1">
                <a:solidFill>
                  <a:srgbClr val="FFFFFF"/>
                </a:solidFill>
                <a:latin typeface="Calibri Light"/>
                <a:ea typeface="DejaVu Sans"/>
              </a:rPr>
              <a:t>Community fdns were, again, broadly good: As &amp; Bs </a:t>
            </a:r>
            <a:r>
              <a:rPr lang="en-US" sz="4000" b="1" strike="noStrike" spc="-1">
                <a:solidFill>
                  <a:srgbClr val="FFFFFF"/>
                </a:solidFill>
                <a:latin typeface="Wingdings"/>
                <a:ea typeface="DejaVu Sans"/>
              </a:rPr>
              <a:t></a:t>
            </a:r>
            <a:endParaRPr lang="en-GB" sz="4000" b="0" strike="noStrike" spc="-1">
              <a:latin typeface="Arial"/>
            </a:endParaRPr>
          </a:p>
        </p:txBody>
      </p:sp>
      <p:pic>
        <p:nvPicPr>
          <p:cNvPr id="247" name="Picture 2" descr="https://lh6.googleusercontent.com/AgC6dWBJsyz08xXR4ig4FuJqP9-sLSC7ChnoRQVPU09Fs_VOzHb-5rS1_1fMSpN6aeo4v4QJuFWjUcFI9FCGjB0yJ9q9fE03M6xKltV8eIZt8czZ3LDLb0mNLrDf9AxmyKypGKE7OcIeqqQq9__KzJI"/>
          <p:cNvPicPr/>
          <p:nvPr/>
        </p:nvPicPr>
        <p:blipFill>
          <a:blip r:embed="rId3"/>
          <a:srcRect l="7408" t="25445" r="8419" b="2799"/>
          <a:stretch/>
        </p:blipFill>
        <p:spPr>
          <a:xfrm>
            <a:off x="155520" y="875520"/>
            <a:ext cx="11680560" cy="5936760"/>
          </a:xfrm>
          <a:prstGeom prst="rect">
            <a:avLst/>
          </a:prstGeom>
          <a:ln w="0">
            <a:noFill/>
          </a:ln>
        </p:spPr>
      </p:pic>
      <p:pic>
        <p:nvPicPr>
          <p:cNvPr id="248" name="Picture 2" descr="https://lh4.googleusercontent.com/X84udzGU5QE6YaC0YOeCQV5ss1E4DJmFlgjCAuKnu6DtOzWRIkGWtfzEy0uAOCCQoBRN13a5eNSpzm0iNO7r61C-HNuJgzfRscYvniERgG5Vd-Pp48WzojbuD2_mELgw1PFFG3F5crgfQEmnZaMN9zw"/>
          <p:cNvPicPr/>
          <p:nvPr/>
        </p:nvPicPr>
        <p:blipFill>
          <a:blip r:embed="rId4"/>
          <a:srcRect l="6379" t="6579" r="61108" b="89866"/>
          <a:stretch/>
        </p:blipFill>
        <p:spPr>
          <a:xfrm>
            <a:off x="7821360" y="4451760"/>
            <a:ext cx="3454200" cy="528840"/>
          </a:xfrm>
          <a:prstGeom prst="rect">
            <a:avLst/>
          </a:prstGeom>
          <a:ln w="0">
            <a:noFill/>
          </a:ln>
        </p:spPr>
      </p:pic>
    </p:spTree>
    <p:extLst>
      <p:ext uri="{BB962C8B-B14F-4D97-AF65-F5344CB8AC3E}">
        <p14:creationId xmlns:p14="http://schemas.microsoft.com/office/powerpoint/2010/main" val="133895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7" descr="Background pattern&#10;&#10;Description automatically generated"/>
          <p:cNvPicPr/>
          <p:nvPr/>
        </p:nvPicPr>
        <p:blipFill>
          <a:blip r:embed="rId3"/>
          <a:stretch/>
        </p:blipFill>
        <p:spPr>
          <a:xfrm>
            <a:off x="-360" y="0"/>
            <a:ext cx="12191040" cy="6856920"/>
          </a:xfrm>
          <a:prstGeom prst="rect">
            <a:avLst/>
          </a:prstGeom>
          <a:ln w="0">
            <a:noFill/>
          </a:ln>
        </p:spPr>
      </p:pic>
      <p:sp>
        <p:nvSpPr>
          <p:cNvPr id="250" name="AutoShape 2"/>
          <p:cNvSpPr/>
          <p:nvPr/>
        </p:nvSpPr>
        <p:spPr>
          <a:xfrm>
            <a:off x="155520" y="-144360"/>
            <a:ext cx="303840" cy="303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GB"/>
          </a:p>
        </p:txBody>
      </p:sp>
      <p:sp>
        <p:nvSpPr>
          <p:cNvPr id="251" name="Title 1"/>
          <p:cNvSpPr/>
          <p:nvPr/>
        </p:nvSpPr>
        <p:spPr>
          <a:xfrm>
            <a:off x="-24480" y="63720"/>
            <a:ext cx="1239192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GB" sz="4000" b="0" strike="noStrike" spc="-1">
                <a:solidFill>
                  <a:srgbClr val="FFFFFF"/>
                </a:solidFill>
                <a:latin typeface="Calibri"/>
                <a:ea typeface="DejaVu Sans"/>
              </a:rPr>
              <a:t>Again, scores on the three pillars are not always correlated.</a:t>
            </a:r>
            <a:endParaRPr lang="en-GB" sz="4000" b="0" strike="noStrike" spc="-1">
              <a:latin typeface="Arial"/>
            </a:endParaRPr>
          </a:p>
          <a:p>
            <a:pPr>
              <a:lnSpc>
                <a:spcPct val="90000"/>
              </a:lnSpc>
              <a:buNone/>
            </a:pPr>
            <a:r>
              <a:rPr lang="en-GB" sz="3200" b="0" strike="noStrike" spc="-1">
                <a:solidFill>
                  <a:srgbClr val="FFFFFF"/>
                </a:solidFill>
                <a:latin typeface="Calibri"/>
                <a:ea typeface="DejaVu Sans"/>
              </a:rPr>
              <a:t>Accountability scores in Y2, with </a:t>
            </a:r>
            <a:r>
              <a:rPr lang="en-GB" sz="3200" b="0" u="sng" strike="noStrike" spc="-1">
                <a:solidFill>
                  <a:srgbClr val="FFFFFF"/>
                </a:solidFill>
                <a:uFillTx/>
                <a:latin typeface="Calibri"/>
                <a:ea typeface="DejaVu Sans"/>
              </a:rPr>
              <a:t>overall</a:t>
            </a:r>
            <a:r>
              <a:rPr lang="en-GB" sz="3200" b="0" strike="noStrike" spc="-1">
                <a:solidFill>
                  <a:srgbClr val="FFFFFF"/>
                </a:solidFill>
                <a:latin typeface="Calibri"/>
                <a:ea typeface="DejaVu Sans"/>
              </a:rPr>
              <a:t> score indicated by colour:</a:t>
            </a:r>
            <a:endParaRPr lang="en-GB" sz="3200" b="0" strike="noStrike" spc="-1">
              <a:latin typeface="Arial"/>
            </a:endParaRPr>
          </a:p>
        </p:txBody>
      </p:sp>
      <p:pic>
        <p:nvPicPr>
          <p:cNvPr id="252" name="Picture 2" descr="https://lh4.googleusercontent.com/X84udzGU5QE6YaC0YOeCQV5ss1E4DJmFlgjCAuKnu6DtOzWRIkGWtfzEy0uAOCCQoBRN13a5eNSpzm0iNO7r61C-HNuJgzfRscYvniERgG5Vd-Pp48WzojbuD2_mELgw1PFFG3F5crgfQEmnZaMN9zw"/>
          <p:cNvPicPr/>
          <p:nvPr/>
        </p:nvPicPr>
        <p:blipFill>
          <a:blip r:embed="rId4"/>
          <a:srcRect l="7024" t="38200" r="6580" b="33992"/>
          <a:stretch/>
        </p:blipFill>
        <p:spPr>
          <a:xfrm>
            <a:off x="42840" y="971280"/>
            <a:ext cx="12178080" cy="5534640"/>
          </a:xfrm>
          <a:prstGeom prst="rect">
            <a:avLst/>
          </a:prstGeom>
          <a:ln w="0">
            <a:noFill/>
          </a:ln>
        </p:spPr>
      </p:pic>
      <p:pic>
        <p:nvPicPr>
          <p:cNvPr id="253" name="Picture 2" descr="https://lh4.googleusercontent.com/X84udzGU5QE6YaC0YOeCQV5ss1E4DJmFlgjCAuKnu6DtOzWRIkGWtfzEy0uAOCCQoBRN13a5eNSpzm0iNO7r61C-HNuJgzfRscYvniERgG5Vd-Pp48WzojbuD2_mELgw1PFFG3F5crgfQEmnZaMN9zw"/>
          <p:cNvPicPr/>
          <p:nvPr/>
        </p:nvPicPr>
        <p:blipFill>
          <a:blip r:embed="rId4"/>
          <a:srcRect l="6379" t="6579" r="61108" b="89866"/>
          <a:stretch/>
        </p:blipFill>
        <p:spPr>
          <a:xfrm>
            <a:off x="7814160" y="971280"/>
            <a:ext cx="4142880" cy="634320"/>
          </a:xfrm>
          <a:prstGeom prst="rect">
            <a:avLst/>
          </a:prstGeom>
          <a:ln w="0">
            <a:noFill/>
          </a:ln>
        </p:spPr>
      </p:pic>
      <p:sp>
        <p:nvSpPr>
          <p:cNvPr id="254" name="Down Arrow 2"/>
          <p:cNvSpPr/>
          <p:nvPr/>
        </p:nvSpPr>
        <p:spPr>
          <a:xfrm>
            <a:off x="1977480" y="2080440"/>
            <a:ext cx="49032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C</a:t>
            </a:r>
            <a:endParaRPr lang="en-GB" sz="2400" b="0" strike="noStrike" spc="-1">
              <a:latin typeface="Arial"/>
            </a:endParaRPr>
          </a:p>
        </p:txBody>
      </p:sp>
      <p:sp>
        <p:nvSpPr>
          <p:cNvPr id="255" name="Down Arrow 12"/>
          <p:cNvSpPr/>
          <p:nvPr/>
        </p:nvSpPr>
        <p:spPr>
          <a:xfrm>
            <a:off x="7322400" y="4415760"/>
            <a:ext cx="49032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B</a:t>
            </a:r>
            <a:endParaRPr lang="en-GB" sz="2400" b="0" strike="noStrike" spc="-1">
              <a:latin typeface="Arial"/>
            </a:endParaRPr>
          </a:p>
        </p:txBody>
      </p:sp>
      <p:sp>
        <p:nvSpPr>
          <p:cNvPr id="256" name="Right Brace 4"/>
          <p:cNvSpPr/>
          <p:nvPr/>
        </p:nvSpPr>
        <p:spPr>
          <a:xfrm rot="16200000">
            <a:off x="9792360" y="2847600"/>
            <a:ext cx="153360" cy="4422600"/>
          </a:xfrm>
          <a:prstGeom prst="rightBrace">
            <a:avLst>
              <a:gd name="adj1" fmla="val 8333"/>
              <a:gd name="adj2" fmla="val 50000"/>
            </a:avLst>
          </a:prstGeom>
          <a:noFill/>
          <a:ln>
            <a:solidFill>
              <a:srgbClr val="4472C4"/>
            </a:solidFill>
          </a:ln>
        </p:spPr>
        <p:style>
          <a:lnRef idx="1">
            <a:schemeClr val="accent1"/>
          </a:lnRef>
          <a:fillRef idx="0">
            <a:schemeClr val="accent1"/>
          </a:fillRef>
          <a:effectRef idx="0">
            <a:schemeClr val="accent1"/>
          </a:effectRef>
          <a:fontRef idx="minor"/>
        </p:style>
        <p:txBody>
          <a:bodyPr/>
          <a:lstStyle/>
          <a:p>
            <a:endParaRPr lang="en-GB"/>
          </a:p>
        </p:txBody>
      </p:sp>
      <p:sp>
        <p:nvSpPr>
          <p:cNvPr id="257" name="TextBox 5"/>
          <p:cNvSpPr/>
          <p:nvPr/>
        </p:nvSpPr>
        <p:spPr>
          <a:xfrm>
            <a:off x="9153000" y="4378680"/>
            <a:ext cx="1432080" cy="45540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2400" b="0" strike="noStrike" spc="-1">
                <a:solidFill>
                  <a:srgbClr val="FFFFFF"/>
                </a:solidFill>
                <a:latin typeface="Calibri"/>
                <a:ea typeface="DejaVu Sans"/>
              </a:rPr>
              <a:t>Cs &amp; Ds</a:t>
            </a:r>
            <a:endParaRPr lang="en-GB" sz="2400" b="0" strike="noStrike" spc="-1">
              <a:latin typeface="Arial"/>
            </a:endParaRPr>
          </a:p>
        </p:txBody>
      </p:sp>
    </p:spTree>
    <p:extLst>
      <p:ext uri="{BB962C8B-B14F-4D97-AF65-F5344CB8AC3E}">
        <p14:creationId xmlns:p14="http://schemas.microsoft.com/office/powerpoint/2010/main" val="20949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7" descr="Background pattern&#10;&#10;Description automatically generated"/>
          <p:cNvPicPr/>
          <p:nvPr/>
        </p:nvPicPr>
        <p:blipFill>
          <a:blip r:embed="rId3"/>
          <a:stretch/>
        </p:blipFill>
        <p:spPr>
          <a:xfrm>
            <a:off x="-360" y="0"/>
            <a:ext cx="12191040" cy="6856920"/>
          </a:xfrm>
          <a:prstGeom prst="rect">
            <a:avLst/>
          </a:prstGeom>
          <a:ln w="0">
            <a:noFill/>
          </a:ln>
        </p:spPr>
      </p:pic>
      <p:pic>
        <p:nvPicPr>
          <p:cNvPr id="259" name="Picture 10"/>
          <p:cNvPicPr/>
          <p:nvPr/>
        </p:nvPicPr>
        <p:blipFill>
          <a:blip r:embed="rId4"/>
          <a:srcRect l="5814" t="9607" r="50956" b="7779"/>
          <a:stretch/>
        </p:blipFill>
        <p:spPr>
          <a:xfrm rot="16200000">
            <a:off x="3621960" y="-2360160"/>
            <a:ext cx="4709160" cy="11953800"/>
          </a:xfrm>
          <a:prstGeom prst="rect">
            <a:avLst/>
          </a:prstGeom>
          <a:ln w="0">
            <a:noFill/>
          </a:ln>
        </p:spPr>
      </p:pic>
      <p:sp>
        <p:nvSpPr>
          <p:cNvPr id="260" name="Title 1"/>
          <p:cNvSpPr/>
          <p:nvPr/>
        </p:nvSpPr>
        <p:spPr>
          <a:xfrm>
            <a:off x="42840" y="121320"/>
            <a:ext cx="12594240" cy="7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GB" sz="4000" b="0" strike="noStrike" spc="-1">
                <a:solidFill>
                  <a:srgbClr val="FFFFFF"/>
                </a:solidFill>
                <a:latin typeface="Calibri"/>
                <a:ea typeface="DejaVu Sans"/>
              </a:rPr>
              <a:t>Again, financial size does not dictate overall grade.</a:t>
            </a:r>
            <a:endParaRPr lang="en-GB" sz="4000" b="0" strike="noStrike" spc="-1">
              <a:latin typeface="Arial"/>
            </a:endParaRPr>
          </a:p>
          <a:p>
            <a:pPr>
              <a:lnSpc>
                <a:spcPct val="90000"/>
              </a:lnSpc>
              <a:buNone/>
            </a:pPr>
            <a:r>
              <a:rPr lang="en-GB" sz="3200" b="0" strike="noStrike" spc="-1">
                <a:solidFill>
                  <a:srgbClr val="FFFFFF"/>
                </a:solidFill>
                <a:latin typeface="Calibri"/>
                <a:ea typeface="DejaVu Sans"/>
              </a:rPr>
              <a:t>Fdns ordered by grant budget, with Y2 </a:t>
            </a:r>
            <a:r>
              <a:rPr lang="en-GB" sz="3200" b="0" u="sng" strike="noStrike" spc="-1">
                <a:solidFill>
                  <a:srgbClr val="FFFFFF"/>
                </a:solidFill>
                <a:uFillTx/>
                <a:latin typeface="Calibri"/>
                <a:ea typeface="DejaVu Sans"/>
              </a:rPr>
              <a:t>overall</a:t>
            </a:r>
            <a:r>
              <a:rPr lang="en-GB" sz="3200" b="0" strike="noStrike" spc="-1">
                <a:solidFill>
                  <a:srgbClr val="FFFFFF"/>
                </a:solidFill>
                <a:latin typeface="Calibri"/>
                <a:ea typeface="DejaVu Sans"/>
              </a:rPr>
              <a:t> score shown by colour:</a:t>
            </a:r>
            <a:endParaRPr lang="en-GB" sz="3200" b="0" strike="noStrike" spc="-1">
              <a:latin typeface="Arial"/>
            </a:endParaRPr>
          </a:p>
        </p:txBody>
      </p:sp>
      <p:pic>
        <p:nvPicPr>
          <p:cNvPr id="261" name="Picture 2" descr="https://lh4.googleusercontent.com/X84udzGU5QE6YaC0YOeCQV5ss1E4DJmFlgjCAuKnu6DtOzWRIkGWtfzEy0uAOCCQoBRN13a5eNSpzm0iNO7r61C-HNuJgzfRscYvniERgG5Vd-Pp48WzojbuD2_mELgw1PFFG3F5crgfQEmnZaMN9zw"/>
          <p:cNvPicPr/>
          <p:nvPr/>
        </p:nvPicPr>
        <p:blipFill>
          <a:blip r:embed="rId5"/>
          <a:srcRect l="6379" t="6579" r="61108" b="89866"/>
          <a:stretch/>
        </p:blipFill>
        <p:spPr>
          <a:xfrm>
            <a:off x="7568280" y="1491480"/>
            <a:ext cx="4142880" cy="634320"/>
          </a:xfrm>
          <a:prstGeom prst="rect">
            <a:avLst/>
          </a:prstGeom>
          <a:ln w="0">
            <a:noFill/>
          </a:ln>
        </p:spPr>
      </p:pic>
      <p:sp>
        <p:nvSpPr>
          <p:cNvPr id="262" name="Down Arrow 14"/>
          <p:cNvSpPr/>
          <p:nvPr/>
        </p:nvSpPr>
        <p:spPr>
          <a:xfrm>
            <a:off x="478440" y="2095920"/>
            <a:ext cx="49536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C</a:t>
            </a:r>
            <a:endParaRPr lang="en-GB" sz="2400" b="0" strike="noStrike" spc="-1">
              <a:latin typeface="Arial"/>
            </a:endParaRPr>
          </a:p>
        </p:txBody>
      </p:sp>
      <p:sp>
        <p:nvSpPr>
          <p:cNvPr id="263" name="Down Arrow 15"/>
          <p:cNvSpPr/>
          <p:nvPr/>
        </p:nvSpPr>
        <p:spPr>
          <a:xfrm>
            <a:off x="8624520" y="4835520"/>
            <a:ext cx="49032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A</a:t>
            </a:r>
            <a:endParaRPr lang="en-GB" sz="2400" b="0" strike="noStrike" spc="-1">
              <a:latin typeface="Arial"/>
            </a:endParaRPr>
          </a:p>
        </p:txBody>
      </p:sp>
      <p:sp>
        <p:nvSpPr>
          <p:cNvPr id="264" name="Down Arrow 18"/>
          <p:cNvSpPr/>
          <p:nvPr/>
        </p:nvSpPr>
        <p:spPr>
          <a:xfrm>
            <a:off x="1818360" y="3822120"/>
            <a:ext cx="49032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D</a:t>
            </a:r>
            <a:endParaRPr lang="en-GB" sz="2400" b="0" strike="noStrike" spc="-1">
              <a:latin typeface="Arial"/>
            </a:endParaRPr>
          </a:p>
        </p:txBody>
      </p:sp>
      <p:sp>
        <p:nvSpPr>
          <p:cNvPr id="265" name="Down Arrow 19"/>
          <p:cNvSpPr/>
          <p:nvPr/>
        </p:nvSpPr>
        <p:spPr>
          <a:xfrm>
            <a:off x="11217600" y="4952160"/>
            <a:ext cx="490320" cy="650520"/>
          </a:xfrm>
          <a:prstGeom prst="down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2400" b="0" strike="noStrike" spc="-1">
                <a:solidFill>
                  <a:srgbClr val="FFFFFF"/>
                </a:solidFill>
                <a:latin typeface="Calibri"/>
                <a:ea typeface="DejaVu Sans"/>
              </a:rPr>
              <a:t>B</a:t>
            </a:r>
            <a:endParaRPr lang="en-GB" sz="2400" b="0" strike="noStrike" spc="-1">
              <a:latin typeface="Arial"/>
            </a:endParaRPr>
          </a:p>
        </p:txBody>
      </p:sp>
    </p:spTree>
    <p:extLst>
      <p:ext uri="{BB962C8B-B14F-4D97-AF65-F5344CB8AC3E}">
        <p14:creationId xmlns:p14="http://schemas.microsoft.com/office/powerpoint/2010/main" val="239448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1" descr="Background pattern&#10;&#10;Description automatically generated"/>
          <p:cNvPicPr/>
          <p:nvPr/>
        </p:nvPicPr>
        <p:blipFill>
          <a:blip r:embed="rId3"/>
          <a:stretch/>
        </p:blipFill>
        <p:spPr>
          <a:xfrm>
            <a:off x="-360" y="0"/>
            <a:ext cx="12191040" cy="6856920"/>
          </a:xfrm>
          <a:prstGeom prst="rect">
            <a:avLst/>
          </a:prstGeom>
          <a:ln w="0">
            <a:noFill/>
          </a:ln>
        </p:spPr>
      </p:pic>
      <p:sp>
        <p:nvSpPr>
          <p:cNvPr id="226" name="TextBox 9"/>
          <p:cNvSpPr/>
          <p:nvPr/>
        </p:nvSpPr>
        <p:spPr>
          <a:xfrm>
            <a:off x="227880" y="38160"/>
            <a:ext cx="108604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800" b="0" strike="noStrike" spc="-1">
                <a:solidFill>
                  <a:srgbClr val="FFFFFF"/>
                </a:solidFill>
                <a:latin typeface="Calibri"/>
                <a:ea typeface="DejaVu Sans"/>
              </a:rPr>
              <a:t>Diversity (which includes accessibility) is the weakest pillar – by far </a:t>
            </a:r>
            <a:endParaRPr lang="en-GB" sz="2800" b="0" strike="noStrike" spc="-1">
              <a:latin typeface="Arial"/>
            </a:endParaRPr>
          </a:p>
        </p:txBody>
      </p:sp>
      <p:pic>
        <p:nvPicPr>
          <p:cNvPr id="227" name="Picture 2" descr="https://lh4.googleusercontent.com/X4TVGcPGZwtjfglQ6R3Mat_MZvHI4y5m8U6zWz15Y0jhHzr9uqjYBPyEclag4N0peMdiWszO7PmQxxOMo9mYZ58RXF9P6RQcJ_6-yVgmi3NSHOel-rPxFVuSgfB02osDaqN2bwmPbph68O_Y54agXFU"/>
          <p:cNvPicPr/>
          <p:nvPr/>
        </p:nvPicPr>
        <p:blipFill>
          <a:blip r:embed="rId4"/>
          <a:srcRect l="7892" t="6986" r="5650" b="8806"/>
          <a:stretch/>
        </p:blipFill>
        <p:spPr>
          <a:xfrm>
            <a:off x="227880" y="824760"/>
            <a:ext cx="11877480" cy="5476320"/>
          </a:xfrm>
          <a:prstGeom prst="rect">
            <a:avLst/>
          </a:prstGeom>
          <a:ln w="0">
            <a:noFill/>
          </a:ln>
        </p:spPr>
      </p:pic>
      <p:sp>
        <p:nvSpPr>
          <p:cNvPr id="228" name="Oval 1"/>
          <p:cNvSpPr/>
          <p:nvPr/>
        </p:nvSpPr>
        <p:spPr>
          <a:xfrm>
            <a:off x="484200" y="2223360"/>
            <a:ext cx="832680" cy="10479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229" name="Oval 5"/>
          <p:cNvSpPr/>
          <p:nvPr/>
        </p:nvSpPr>
        <p:spPr>
          <a:xfrm>
            <a:off x="5029200" y="2223360"/>
            <a:ext cx="5987520" cy="10479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spTree>
    <p:extLst>
      <p:ext uri="{BB962C8B-B14F-4D97-AF65-F5344CB8AC3E}">
        <p14:creationId xmlns:p14="http://schemas.microsoft.com/office/powerpoint/2010/main" val="201059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82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GB" altLang="en-US"/>
              <a:t>  </a:t>
            </a:r>
          </a:p>
        </p:txBody>
      </p:sp>
      <p:sp>
        <p:nvSpPr>
          <p:cNvPr id="5124" name="Content Placeholder 1"/>
          <p:cNvSpPr>
            <a:spLocks noGrp="1"/>
          </p:cNvSpPr>
          <p:nvPr>
            <p:ph sz="quarter" idx="10"/>
          </p:nvPr>
        </p:nvSpPr>
        <p:spPr>
          <a:xfrm>
            <a:off x="1981200" y="836712"/>
            <a:ext cx="5334000" cy="4343400"/>
          </a:xfrm>
        </p:spPr>
        <p:txBody>
          <a:bodyPr/>
          <a:lstStyle/>
          <a:p>
            <a:pPr marL="0" indent="0" algn="ctr">
              <a:spcBef>
                <a:spcPct val="0"/>
              </a:spcBef>
            </a:pPr>
            <a:r>
              <a:rPr lang="en-US" altLang="en-US" sz="4400" dirty="0">
                <a:solidFill>
                  <a:srgbClr val="3D2668"/>
                </a:solidFill>
                <a:latin typeface="Gellix" panose="00000800000000000000" pitchFamily="50" charset="0"/>
              </a:rPr>
              <a:t>Making trustee boards more inclusive</a:t>
            </a:r>
            <a:endParaRPr lang="en-US" altLang="en-US" sz="4400" dirty="0">
              <a:solidFill>
                <a:srgbClr val="3D2668"/>
              </a:solidFill>
            </a:endParaRPr>
          </a:p>
          <a:p>
            <a:pPr marL="0" indent="0" algn="ctr">
              <a:spcBef>
                <a:spcPct val="0"/>
              </a:spcBef>
            </a:pPr>
            <a:endParaRPr lang="en-US" altLang="en-US" sz="3600" dirty="0">
              <a:solidFill>
                <a:srgbClr val="3D2668"/>
              </a:solidFill>
            </a:endParaRPr>
          </a:p>
          <a:p>
            <a:pPr marL="0" indent="0" algn="ctr">
              <a:spcBef>
                <a:spcPct val="0"/>
              </a:spcBef>
            </a:pPr>
            <a:r>
              <a:rPr lang="en-US" altLang="en-US" sz="3600" dirty="0">
                <a:solidFill>
                  <a:srgbClr val="3D2668"/>
                </a:solidFill>
              </a:rPr>
              <a:t>Penny Wilson, CEO, Getting on Board</a:t>
            </a:r>
          </a:p>
          <a:p>
            <a:pPr marL="0" indent="0" algn="ctr">
              <a:spcBef>
                <a:spcPct val="0"/>
              </a:spcBef>
            </a:pPr>
            <a:endParaRPr lang="en-US" altLang="en-US" sz="4400" dirty="0">
              <a:solidFill>
                <a:srgbClr val="0070C0"/>
              </a:solidFill>
            </a:endParaRPr>
          </a:p>
          <a:p>
            <a:pPr marL="0" indent="0" algn="ctr">
              <a:spcBef>
                <a:spcPct val="0"/>
              </a:spcBef>
            </a:pPr>
            <a:endParaRPr lang="en-US" altLang="en-US" sz="4400" dirty="0">
              <a:solidFill>
                <a:srgbClr val="0070C0"/>
              </a:solidFill>
            </a:endParaRPr>
          </a:p>
          <a:p>
            <a:pPr marL="0" indent="0" algn="ctr">
              <a:spcBef>
                <a:spcPct val="0"/>
              </a:spcBef>
            </a:pPr>
            <a:endParaRPr lang="en-US" altLang="en-US" sz="3600" dirty="0">
              <a:solidFill>
                <a:srgbClr val="0070C0"/>
              </a:solidFill>
            </a:endParaRPr>
          </a:p>
          <a:p>
            <a:pPr marL="0" indent="0" algn="ctr"/>
            <a:endParaRPr lang="en-US" altLang="en-US" sz="3600" dirty="0"/>
          </a:p>
        </p:txBody>
      </p:sp>
    </p:spTree>
    <p:extLst>
      <p:ext uri="{BB962C8B-B14F-4D97-AF65-F5344CB8AC3E}">
        <p14:creationId xmlns:p14="http://schemas.microsoft.com/office/powerpoint/2010/main" val="170300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56C7AA22-6987-4079-81A1-4497884C1F3D}"/>
              </a:ext>
            </a:extLst>
          </p:cNvPr>
          <p:cNvSpPr>
            <a:spLocks noGrp="1"/>
          </p:cNvSpPr>
          <p:nvPr>
            <p:ph type="title"/>
          </p:nvPr>
        </p:nvSpPr>
        <p:spPr>
          <a:xfrm>
            <a:off x="1969325" y="239713"/>
            <a:ext cx="5334000" cy="792162"/>
          </a:xfrm>
        </p:spPr>
        <p:txBody>
          <a:bodyPr/>
          <a:lstStyle/>
          <a:p>
            <a:r>
              <a:rPr lang="en-GB" dirty="0">
                <a:solidFill>
                  <a:srgbClr val="3D2668"/>
                </a:solidFill>
              </a:rPr>
              <a:t>What we will cover today</a:t>
            </a:r>
          </a:p>
        </p:txBody>
      </p:sp>
      <p:sp>
        <p:nvSpPr>
          <p:cNvPr id="7" name="Content Placeholder 6">
            <a:extLst>
              <a:ext uri="{FF2B5EF4-FFF2-40B4-BE49-F238E27FC236}">
                <a16:creationId xmlns:a16="http://schemas.microsoft.com/office/drawing/2014/main" id="{2144C68A-040D-4D75-B5E0-F0D84FBCF1A2}"/>
              </a:ext>
            </a:extLst>
          </p:cNvPr>
          <p:cNvSpPr>
            <a:spLocks noGrp="1"/>
          </p:cNvSpPr>
          <p:nvPr>
            <p:ph sz="quarter" idx="10"/>
          </p:nvPr>
        </p:nvSpPr>
        <p:spPr>
          <a:xfrm>
            <a:off x="1969324" y="1031874"/>
            <a:ext cx="5926876" cy="4773390"/>
          </a:xfrm>
        </p:spPr>
        <p:txBody>
          <a:bodyPr/>
          <a:lstStyle/>
          <a:p>
            <a:pPr marL="457200" indent="-457200">
              <a:lnSpc>
                <a:spcPct val="150000"/>
              </a:lnSpc>
              <a:buFont typeface="+mj-lt"/>
              <a:buAutoNum type="arabicPeriod"/>
            </a:pPr>
            <a:r>
              <a:rPr lang="en-US" sz="2000" dirty="0">
                <a:solidFill>
                  <a:srgbClr val="3D2668"/>
                </a:solidFill>
              </a:rPr>
              <a:t>Who is under-represented on trustee boards</a:t>
            </a:r>
          </a:p>
          <a:p>
            <a:pPr marL="457200" indent="-457200">
              <a:lnSpc>
                <a:spcPct val="150000"/>
              </a:lnSpc>
              <a:buFont typeface="+mj-lt"/>
              <a:buAutoNum type="arabicPeriod"/>
            </a:pPr>
            <a:r>
              <a:rPr lang="en-US" sz="2000" dirty="0">
                <a:solidFill>
                  <a:srgbClr val="3D2668"/>
                </a:solidFill>
              </a:rPr>
              <a:t>What are the benefits and drawbacks to widening out board membership in funding </a:t>
            </a:r>
            <a:r>
              <a:rPr lang="en-US" sz="2000" dirty="0" err="1">
                <a:solidFill>
                  <a:srgbClr val="3D2668"/>
                </a:solidFill>
              </a:rPr>
              <a:t>organisations</a:t>
            </a:r>
            <a:r>
              <a:rPr lang="en-US" sz="2000" dirty="0">
                <a:solidFill>
                  <a:srgbClr val="3D2668"/>
                </a:solidFill>
              </a:rPr>
              <a:t>?</a:t>
            </a:r>
          </a:p>
          <a:p>
            <a:pPr marL="457200" indent="-457200">
              <a:lnSpc>
                <a:spcPct val="150000"/>
              </a:lnSpc>
              <a:buFont typeface="+mj-lt"/>
              <a:buAutoNum type="arabicPeriod"/>
            </a:pPr>
            <a:r>
              <a:rPr lang="en-US" sz="2000" dirty="0">
                <a:solidFill>
                  <a:srgbClr val="3D2668"/>
                </a:solidFill>
              </a:rPr>
              <a:t>What are the barriers to people becoming trustees?</a:t>
            </a:r>
          </a:p>
          <a:p>
            <a:pPr marL="457200" indent="-457200">
              <a:lnSpc>
                <a:spcPct val="150000"/>
              </a:lnSpc>
              <a:buFont typeface="+mj-lt"/>
              <a:buAutoNum type="arabicPeriod"/>
            </a:pPr>
            <a:r>
              <a:rPr lang="en-US" sz="2000" dirty="0">
                <a:solidFill>
                  <a:srgbClr val="3D2668"/>
                </a:solidFill>
              </a:rPr>
              <a:t>Practical trustee recruitment tips </a:t>
            </a:r>
          </a:p>
          <a:p>
            <a:pPr marL="457200" indent="-457200">
              <a:lnSpc>
                <a:spcPct val="150000"/>
              </a:lnSpc>
              <a:buFont typeface="+mj-lt"/>
              <a:buAutoNum type="arabicPeriod"/>
            </a:pPr>
            <a:r>
              <a:rPr lang="en-US" sz="2000" dirty="0">
                <a:solidFill>
                  <a:srgbClr val="3D2668"/>
                </a:solidFill>
              </a:rPr>
              <a:t>What happens after recruitment? </a:t>
            </a:r>
          </a:p>
          <a:p>
            <a:pPr marL="457200" indent="-457200">
              <a:lnSpc>
                <a:spcPct val="150000"/>
              </a:lnSpc>
              <a:buFont typeface="+mj-lt"/>
              <a:buAutoNum type="arabicPeriod"/>
            </a:pPr>
            <a:r>
              <a:rPr lang="en-US" sz="2000" dirty="0">
                <a:solidFill>
                  <a:srgbClr val="3D2668"/>
                </a:solidFill>
              </a:rPr>
              <a:t>Further help available</a:t>
            </a:r>
            <a:endParaRPr lang="en-GB" sz="2000" dirty="0">
              <a:solidFill>
                <a:srgbClr val="3D266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Who is under-represented on trustee  boards?</a:t>
            </a:r>
          </a:p>
          <a:p>
            <a:pPr marL="0" indent="0" algn="ctr"/>
            <a:endParaRPr lang="en-GB" altLang="en-US" sz="5400"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11670" y="332656"/>
            <a:ext cx="6158598" cy="1163588"/>
          </a:xfrm>
        </p:spPr>
        <p:txBody>
          <a:bodyPr>
            <a:normAutofit fontScale="90000"/>
          </a:bodyPr>
          <a:lstStyle/>
          <a:p>
            <a:pPr algn="l"/>
            <a:r>
              <a:rPr lang="en-GB" altLang="en-US" dirty="0"/>
              <a:t>Who is missing from charity boards? </a:t>
            </a:r>
            <a:br>
              <a:rPr lang="en-GB" altLang="en-US" dirty="0"/>
            </a:br>
            <a:br>
              <a:rPr lang="en-GB" altLang="en-US" dirty="0"/>
            </a:br>
            <a:r>
              <a:rPr lang="en-GB" altLang="en-US" dirty="0"/>
              <a:t>Skills and lived experience</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4655840" y="1196752"/>
            <a:ext cx="5334000" cy="4343400"/>
          </a:xfrm>
        </p:spPr>
        <p:txBody>
          <a:bodyPr>
            <a:normAutofit fontScale="92500"/>
          </a:bodyPr>
          <a:lstStyle/>
          <a:p>
            <a:pPr>
              <a:buFont typeface="Arial" panose="020B0604020202020204" pitchFamily="34" charset="0"/>
              <a:buChar char="•"/>
              <a:defRPr/>
            </a:pPr>
            <a:endParaRPr lang="en-GB" dirty="0"/>
          </a:p>
          <a:p>
            <a:pPr>
              <a:buFont typeface="Arial" panose="020B0604020202020204" pitchFamily="34" charset="0"/>
              <a:buChar char="•"/>
              <a:defRPr/>
            </a:pPr>
            <a:endParaRPr lang="en-GB" dirty="0"/>
          </a:p>
          <a:p>
            <a:pPr>
              <a:buFont typeface="Arial" panose="020B0604020202020204" pitchFamily="34" charset="0"/>
              <a:buChar char="•"/>
              <a:defRPr/>
            </a:pPr>
            <a:r>
              <a:rPr lang="en-GB" dirty="0">
                <a:solidFill>
                  <a:srgbClr val="3D2668"/>
                </a:solidFill>
              </a:rPr>
              <a:t>Those with ‘professional’ skills, for example, finance, PR, fundraising, legal, digital, HR and marketing skills.</a:t>
            </a:r>
          </a:p>
          <a:p>
            <a:pPr marL="0" indent="0">
              <a:defRPr/>
            </a:pPr>
            <a:endParaRPr lang="en-GB" dirty="0">
              <a:solidFill>
                <a:srgbClr val="3D2668"/>
              </a:solidFill>
            </a:endParaRPr>
          </a:p>
          <a:p>
            <a:pPr>
              <a:buFont typeface="Arial" panose="020B0604020202020204" pitchFamily="34" charset="0"/>
              <a:buChar char="•"/>
              <a:defRPr/>
            </a:pPr>
            <a:r>
              <a:rPr lang="en-GB" dirty="0">
                <a:solidFill>
                  <a:srgbClr val="3D2668"/>
                </a:solidFill>
              </a:rPr>
              <a:t>Service-users/those with “lived experience” of an issue. 59% of charities say that their boards are not reflective of the communities they serve. </a:t>
            </a:r>
          </a:p>
          <a:p>
            <a:pPr marL="0" indent="0">
              <a:defRPr/>
            </a:pPr>
            <a:endParaRPr lang="en-GB" dirty="0"/>
          </a:p>
          <a:p>
            <a:pPr marL="0" indent="0">
              <a:defRPr/>
            </a:pPr>
            <a:endParaRPr lang="en-GB" sz="1600" dirty="0"/>
          </a:p>
        </p:txBody>
      </p:sp>
    </p:spTree>
    <p:extLst>
      <p:ext uri="{BB962C8B-B14F-4D97-AF65-F5344CB8AC3E}">
        <p14:creationId xmlns:p14="http://schemas.microsoft.com/office/powerpoint/2010/main" val="12181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dirty="0"/>
              <a:t>Age and gender</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endParaRPr lang="en-GB" dirty="0"/>
          </a:p>
          <a:p>
            <a:pPr>
              <a:buFont typeface="Arial" panose="020B0604020202020204" pitchFamily="34" charset="0"/>
              <a:buChar char="•"/>
              <a:defRPr/>
            </a:pPr>
            <a:r>
              <a:rPr lang="en-GB" dirty="0">
                <a:solidFill>
                  <a:srgbClr val="3D2668"/>
                </a:solidFill>
              </a:rPr>
              <a:t>The average age of a trustee is 60-62 and only 0.5% of trustees are 18-24, despite making up 12% of the population. 2/3 of charity trustees are over 50. 51% of trustees are retired.</a:t>
            </a:r>
          </a:p>
          <a:p>
            <a:pPr>
              <a:buFont typeface="Arial" panose="020B0604020202020204" pitchFamily="34" charset="0"/>
              <a:buChar char="•"/>
              <a:defRPr/>
            </a:pPr>
            <a:endParaRPr lang="en-GB" dirty="0">
              <a:solidFill>
                <a:srgbClr val="3D2668"/>
              </a:solidFill>
            </a:endParaRPr>
          </a:p>
          <a:p>
            <a:pPr>
              <a:buFont typeface="Arial" panose="020B0604020202020204" pitchFamily="34" charset="0"/>
              <a:buChar char="•"/>
              <a:defRPr/>
            </a:pPr>
            <a:r>
              <a:rPr lang="en-GB" dirty="0">
                <a:solidFill>
                  <a:srgbClr val="3D2668"/>
                </a:solidFill>
              </a:rPr>
              <a:t>Women are 36% of trustees.</a:t>
            </a:r>
          </a:p>
          <a:p>
            <a:pPr marL="0" indent="0">
              <a:defRPr/>
            </a:pPr>
            <a:endParaRPr lang="en-GB" dirty="0"/>
          </a:p>
        </p:txBody>
      </p:sp>
    </p:spTree>
    <p:extLst>
      <p:ext uri="{BB962C8B-B14F-4D97-AF65-F5344CB8AC3E}">
        <p14:creationId xmlns:p14="http://schemas.microsoft.com/office/powerpoint/2010/main" val="323927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51E3-5BC5-4D54-ACC4-1DC19303FA0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9B03A22-9989-425D-BD6B-725B2E87CC5A}"/>
              </a:ext>
            </a:extLst>
          </p:cNvPr>
          <p:cNvSpPr>
            <a:spLocks noGrp="1"/>
          </p:cNvSpPr>
          <p:nvPr>
            <p:ph type="subTitle"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27E67F7-2C51-4E35-BB88-C12C00884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57E3CA7-6B1E-4772-8358-D21ECDDCAB81}"/>
              </a:ext>
            </a:extLst>
          </p:cNvPr>
          <p:cNvSpPr txBox="1">
            <a:spLocks/>
          </p:cNvSpPr>
          <p:nvPr/>
        </p:nvSpPr>
        <p:spPr>
          <a:xfrm>
            <a:off x="1524000" y="121443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Arial" panose="020B0604020202020204" pitchFamily="34" charset="0"/>
                <a:cs typeface="Arial" panose="020B0604020202020204" pitchFamily="34" charset="0"/>
              </a:rPr>
              <a:t>Foundation Practice Rating</a:t>
            </a:r>
          </a:p>
        </p:txBody>
      </p:sp>
      <p:sp>
        <p:nvSpPr>
          <p:cNvPr id="6" name="Subtitle 2">
            <a:extLst>
              <a:ext uri="{FF2B5EF4-FFF2-40B4-BE49-F238E27FC236}">
                <a16:creationId xmlns:a16="http://schemas.microsoft.com/office/drawing/2014/main" id="{D1F66B91-9BA8-4FE1-AE2F-9EB641B9465E}"/>
              </a:ext>
            </a:extLst>
          </p:cNvPr>
          <p:cNvSpPr txBox="1">
            <a:spLocks/>
          </p:cNvSpPr>
          <p:nvPr/>
        </p:nvSpPr>
        <p:spPr>
          <a:xfrm>
            <a:off x="1524000" y="407193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Year Three, 2023-24</a:t>
            </a:r>
          </a:p>
          <a:p>
            <a:r>
              <a:rPr lang="en-US" dirty="0">
                <a:solidFill>
                  <a:schemeClr val="bg1"/>
                </a:solidFill>
                <a:latin typeface="Arial" panose="020B0604020202020204" pitchFamily="34" charset="0"/>
                <a:cs typeface="Arial" panose="020B0604020202020204" pitchFamily="34" charset="0"/>
              </a:rPr>
              <a:t>Yorkshire Funders, November 2023</a:t>
            </a:r>
          </a:p>
        </p:txBody>
      </p:sp>
      <p:pic>
        <p:nvPicPr>
          <p:cNvPr id="7" name="Picture 6" descr="Shape&#10;&#10;Description automatically generated with medium confidence">
            <a:extLst>
              <a:ext uri="{FF2B5EF4-FFF2-40B4-BE49-F238E27FC236}">
                <a16:creationId xmlns:a16="http://schemas.microsoft.com/office/drawing/2014/main" id="{44DA819D-ECE5-4F76-9FDD-7B43F9988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69" y="642144"/>
            <a:ext cx="1628075" cy="112236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0D0FF4BC-87FE-4A02-AB11-06E44FDC5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359" y="5456847"/>
            <a:ext cx="2540131" cy="1270065"/>
          </a:xfrm>
          <a:prstGeom prst="rect">
            <a:avLst/>
          </a:prstGeom>
        </p:spPr>
      </p:pic>
    </p:spTree>
    <p:extLst>
      <p:ext uri="{BB962C8B-B14F-4D97-AF65-F5344CB8AC3E}">
        <p14:creationId xmlns:p14="http://schemas.microsoft.com/office/powerpoint/2010/main" val="311113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algn="l"/>
            <a:r>
              <a:rPr lang="en-GB" altLang="en-US" dirty="0"/>
              <a:t>Race and other protected characteristics</a:t>
            </a:r>
            <a:br>
              <a:rPr lang="en-GB" altLang="en-US" dirty="0"/>
            </a:br>
            <a:endParaRPr lang="en-GB" altLang="en-US" dirty="0"/>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endParaRPr lang="en-GB" dirty="0"/>
          </a:p>
          <a:p>
            <a:pPr>
              <a:buFont typeface="Arial" panose="020B0604020202020204" pitchFamily="34" charset="0"/>
              <a:buChar char="•"/>
              <a:defRPr/>
            </a:pPr>
            <a:r>
              <a:rPr lang="en-GB" dirty="0">
                <a:solidFill>
                  <a:srgbClr val="3D2668"/>
                </a:solidFill>
              </a:rPr>
              <a:t>People of colour represent 8% of trustees (vs 14% of wider population).</a:t>
            </a:r>
          </a:p>
          <a:p>
            <a:pPr marL="0" indent="0">
              <a:defRPr/>
            </a:pPr>
            <a:endParaRPr lang="en-GB" dirty="0">
              <a:solidFill>
                <a:srgbClr val="3D2668"/>
              </a:solidFill>
            </a:endParaRPr>
          </a:p>
          <a:p>
            <a:pPr>
              <a:buFont typeface="Arial" panose="020B0604020202020204" pitchFamily="34" charset="0"/>
              <a:buChar char="•"/>
              <a:defRPr/>
            </a:pPr>
            <a:r>
              <a:rPr lang="en-GB" dirty="0">
                <a:solidFill>
                  <a:srgbClr val="3D2668"/>
                </a:solidFill>
              </a:rPr>
              <a:t>Other minority groups: disabled people and other minorities are likely to be under-represented (but no stats are available).</a:t>
            </a:r>
          </a:p>
        </p:txBody>
      </p:sp>
    </p:spTree>
    <p:extLst>
      <p:ext uri="{BB962C8B-B14F-4D97-AF65-F5344CB8AC3E}">
        <p14:creationId xmlns:p14="http://schemas.microsoft.com/office/powerpoint/2010/main" val="298666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dirty="0"/>
              <a:t>Class</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r>
              <a:rPr lang="en-US" dirty="0">
                <a:solidFill>
                  <a:srgbClr val="3D2668"/>
                </a:solidFill>
              </a:rPr>
              <a:t>30% of trustees have a postgraduate education </a:t>
            </a:r>
          </a:p>
          <a:p>
            <a:pPr>
              <a:buFont typeface="Arial" panose="020B0604020202020204" pitchFamily="34" charset="0"/>
              <a:buChar char="•"/>
              <a:defRPr/>
            </a:pPr>
            <a:endParaRPr lang="en-US" dirty="0">
              <a:solidFill>
                <a:srgbClr val="3D2668"/>
              </a:solidFill>
            </a:endParaRPr>
          </a:p>
          <a:p>
            <a:pPr>
              <a:buFont typeface="Arial" panose="020B0604020202020204" pitchFamily="34" charset="0"/>
              <a:buChar char="•"/>
              <a:defRPr/>
            </a:pPr>
            <a:r>
              <a:rPr lang="en-US" dirty="0">
                <a:solidFill>
                  <a:srgbClr val="3D2668"/>
                </a:solidFill>
              </a:rPr>
              <a:t>60% of trustees have professional qualification</a:t>
            </a:r>
          </a:p>
          <a:p>
            <a:pPr>
              <a:buFont typeface="Arial" panose="020B0604020202020204" pitchFamily="34" charset="0"/>
              <a:buChar char="•"/>
              <a:defRPr/>
            </a:pPr>
            <a:endParaRPr lang="en-US" dirty="0">
              <a:solidFill>
                <a:srgbClr val="3D2668"/>
              </a:solidFill>
            </a:endParaRPr>
          </a:p>
          <a:p>
            <a:pPr>
              <a:buFont typeface="Arial" panose="020B0604020202020204" pitchFamily="34" charset="0"/>
              <a:buChar char="•"/>
              <a:defRPr/>
            </a:pPr>
            <a:r>
              <a:rPr lang="en-US" dirty="0">
                <a:solidFill>
                  <a:srgbClr val="3D2668"/>
                </a:solidFill>
              </a:rPr>
              <a:t>75% of trustees are from households above the national median for household income</a:t>
            </a:r>
            <a:endParaRPr lang="en-GB" dirty="0">
              <a:solidFill>
                <a:srgbClr val="3D2668"/>
              </a:solidFill>
            </a:endParaRPr>
          </a:p>
        </p:txBody>
      </p:sp>
    </p:spTree>
    <p:extLst>
      <p:ext uri="{BB962C8B-B14F-4D97-AF65-F5344CB8AC3E}">
        <p14:creationId xmlns:p14="http://schemas.microsoft.com/office/powerpoint/2010/main" val="374217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4367808" y="1196752"/>
            <a:ext cx="5976664" cy="4824536"/>
          </a:xfrm>
        </p:spPr>
        <p:txBody>
          <a:bodyPr>
            <a:normAutofit lnSpcReduction="10000"/>
          </a:bodyPr>
          <a:lstStyle/>
          <a:p>
            <a:pPr>
              <a:buFont typeface="Arial" panose="020B0604020202020204" pitchFamily="34" charset="0"/>
              <a:buChar char="•"/>
              <a:defRPr/>
            </a:pPr>
            <a:r>
              <a:rPr lang="en-GB" dirty="0">
                <a:solidFill>
                  <a:srgbClr val="3D2668"/>
                </a:solidFill>
              </a:rPr>
              <a:t>Protected characteristics </a:t>
            </a:r>
            <a:r>
              <a:rPr lang="en-GB" sz="2000" dirty="0">
                <a:solidFill>
                  <a:srgbClr val="3D2668"/>
                </a:solidFill>
              </a:rPr>
              <a:t>(</a:t>
            </a:r>
            <a:r>
              <a:rPr lang="en-US" sz="2000" dirty="0">
                <a:solidFill>
                  <a:srgbClr val="3D2668"/>
                </a:solidFill>
              </a:rPr>
              <a:t>age, disability, gender reassignment, marriage and civil partnership, pregnancy and maternity, race, religion or belief, sex, sexual orientation)</a:t>
            </a:r>
            <a:endParaRPr lang="en-GB" sz="2000" dirty="0">
              <a:solidFill>
                <a:srgbClr val="3D2668"/>
              </a:solidFill>
            </a:endParaRPr>
          </a:p>
          <a:p>
            <a:pPr>
              <a:buFont typeface="Arial" panose="020B0604020202020204" pitchFamily="34" charset="0"/>
              <a:buChar char="•"/>
              <a:defRPr/>
            </a:pPr>
            <a:r>
              <a:rPr lang="en-GB" dirty="0">
                <a:solidFill>
                  <a:srgbClr val="3D2668"/>
                </a:solidFill>
              </a:rPr>
              <a:t>Lived experience</a:t>
            </a:r>
          </a:p>
          <a:p>
            <a:pPr>
              <a:buFont typeface="Arial" panose="020B0604020202020204" pitchFamily="34" charset="0"/>
              <a:buChar char="•"/>
              <a:defRPr/>
            </a:pPr>
            <a:r>
              <a:rPr lang="en-GB" dirty="0">
                <a:solidFill>
                  <a:srgbClr val="3D2668"/>
                </a:solidFill>
              </a:rPr>
              <a:t>Class</a:t>
            </a:r>
          </a:p>
          <a:p>
            <a:pPr>
              <a:buFont typeface="Arial" panose="020B0604020202020204" pitchFamily="34" charset="0"/>
              <a:buChar char="•"/>
              <a:defRPr/>
            </a:pPr>
            <a:r>
              <a:rPr lang="en-GB" dirty="0">
                <a:solidFill>
                  <a:srgbClr val="3D2668"/>
                </a:solidFill>
              </a:rPr>
              <a:t>Neuro-diversity</a:t>
            </a:r>
          </a:p>
          <a:p>
            <a:pPr>
              <a:buFont typeface="Arial" panose="020B0604020202020204" pitchFamily="34" charset="0"/>
              <a:buChar char="•"/>
              <a:defRPr/>
            </a:pPr>
            <a:r>
              <a:rPr lang="en-GB" dirty="0">
                <a:solidFill>
                  <a:srgbClr val="3D2668"/>
                </a:solidFill>
              </a:rPr>
              <a:t>Geography</a:t>
            </a:r>
          </a:p>
          <a:p>
            <a:pPr>
              <a:buFont typeface="Arial" panose="020B0604020202020204" pitchFamily="34" charset="0"/>
              <a:buChar char="•"/>
              <a:defRPr/>
            </a:pPr>
            <a:r>
              <a:rPr lang="en-GB" dirty="0">
                <a:solidFill>
                  <a:srgbClr val="3D2668"/>
                </a:solidFill>
              </a:rPr>
              <a:t>? Relevant mix of skills, knowledge, soft skills, perspectives, protected characteristics, experience </a:t>
            </a:r>
            <a:r>
              <a:rPr lang="en-GB" dirty="0" err="1">
                <a:solidFill>
                  <a:srgbClr val="3D2668"/>
                </a:solidFill>
              </a:rPr>
              <a:t>incl</a:t>
            </a:r>
            <a:r>
              <a:rPr lang="en-GB" dirty="0">
                <a:solidFill>
                  <a:srgbClr val="3D2668"/>
                </a:solidFill>
              </a:rPr>
              <a:t> life experience, networks …</a:t>
            </a:r>
          </a:p>
          <a:p>
            <a:pPr marL="0" indent="0">
              <a:defRPr/>
            </a:pPr>
            <a:endParaRPr lang="en-GB" sz="1600" dirty="0"/>
          </a:p>
        </p:txBody>
      </p:sp>
      <p:sp>
        <p:nvSpPr>
          <p:cNvPr id="2" name="Title 1">
            <a:extLst>
              <a:ext uri="{FF2B5EF4-FFF2-40B4-BE49-F238E27FC236}">
                <a16:creationId xmlns:a16="http://schemas.microsoft.com/office/drawing/2014/main" id="{85D6845C-A6E6-497F-52FA-61964C935ADE}"/>
              </a:ext>
            </a:extLst>
          </p:cNvPr>
          <p:cNvSpPr>
            <a:spLocks noGrp="1"/>
          </p:cNvSpPr>
          <p:nvPr>
            <p:ph type="title"/>
          </p:nvPr>
        </p:nvSpPr>
        <p:spPr>
          <a:xfrm>
            <a:off x="4583832" y="224607"/>
            <a:ext cx="5334000" cy="792162"/>
          </a:xfrm>
        </p:spPr>
        <p:txBody>
          <a:bodyPr>
            <a:normAutofit fontScale="90000"/>
          </a:bodyPr>
          <a:lstStyle/>
          <a:p>
            <a:pPr algn="l"/>
            <a:r>
              <a:rPr lang="en-GB" altLang="en-US" dirty="0"/>
              <a:t>What do we mean by trustee diversity?</a:t>
            </a:r>
            <a:br>
              <a:rPr lang="en-GB" altLang="en-US" dirty="0"/>
            </a:br>
            <a:endParaRPr lang="en-GB" altLang="en-US" dirty="0"/>
          </a:p>
        </p:txBody>
      </p:sp>
    </p:spTree>
    <p:extLst>
      <p:ext uri="{BB962C8B-B14F-4D97-AF65-F5344CB8AC3E}">
        <p14:creationId xmlns:p14="http://schemas.microsoft.com/office/powerpoint/2010/main" val="179172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a:xfrm>
            <a:off x="4876800" y="988512"/>
            <a:ext cx="5334000" cy="4343400"/>
          </a:xfrm>
        </p:spPr>
        <p:txBody>
          <a:bodyPr/>
          <a:lstStyle/>
          <a:p>
            <a:pPr marL="0" indent="0" algn="ctr"/>
            <a:r>
              <a:rPr lang="en-US" altLang="en-US" sz="4000" dirty="0">
                <a:solidFill>
                  <a:srgbClr val="3D2668"/>
                </a:solidFill>
                <a:latin typeface="Gellix" panose="00000800000000000000" pitchFamily="50" charset="0"/>
              </a:rPr>
              <a:t>What are the benefits and drawbacks to widening out board membership in funding </a:t>
            </a:r>
            <a:r>
              <a:rPr lang="en-US" altLang="en-US" sz="4000" dirty="0" err="1">
                <a:solidFill>
                  <a:srgbClr val="3D2668"/>
                </a:solidFill>
                <a:latin typeface="Gellix" panose="00000800000000000000" pitchFamily="50" charset="0"/>
              </a:rPr>
              <a:t>organisations</a:t>
            </a:r>
            <a:r>
              <a:rPr lang="en-US" altLang="en-US" sz="4000" dirty="0">
                <a:solidFill>
                  <a:srgbClr val="3D2668"/>
                </a:solidFill>
                <a:latin typeface="Gellix" panose="00000800000000000000" pitchFamily="50" charset="0"/>
              </a:rPr>
              <a:t>?</a:t>
            </a:r>
          </a:p>
          <a:p>
            <a:pPr marL="0" indent="0" algn="ctr"/>
            <a:endParaRPr lang="en-GB" altLang="en-US" sz="5400" dirty="0">
              <a:solidFill>
                <a:srgbClr val="0070C0"/>
              </a:solidFill>
            </a:endParaRPr>
          </a:p>
        </p:txBody>
      </p:sp>
    </p:spTree>
    <p:extLst>
      <p:ext uri="{BB962C8B-B14F-4D97-AF65-F5344CB8AC3E}">
        <p14:creationId xmlns:p14="http://schemas.microsoft.com/office/powerpoint/2010/main" val="419911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69911" y="299113"/>
            <a:ext cx="6696744" cy="761330"/>
          </a:xfrm>
        </p:spPr>
        <p:txBody>
          <a:bodyPr/>
          <a:lstStyle/>
          <a:p>
            <a:pPr algn="l"/>
            <a:r>
              <a:rPr lang="en-US" altLang="en-US" sz="2700" dirty="0"/>
              <a:t>Why recruit for better trustee diversity?</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4295800" y="836712"/>
            <a:ext cx="6264696" cy="4968552"/>
          </a:xfrm>
        </p:spPr>
        <p:txBody>
          <a:bodyPr>
            <a:normAutofit lnSpcReduction="10000"/>
          </a:bodyPr>
          <a:lstStyle/>
          <a:p>
            <a:pPr marL="457200" indent="-457200">
              <a:buFont typeface="+mj-lt"/>
              <a:buAutoNum type="arabicPeriod"/>
              <a:defRPr/>
            </a:pPr>
            <a:r>
              <a:rPr lang="en-US" sz="2200" dirty="0">
                <a:solidFill>
                  <a:srgbClr val="3D2668"/>
                </a:solidFill>
              </a:rPr>
              <a:t>Challenge and difference are at the very heart of effective governance.</a:t>
            </a:r>
          </a:p>
          <a:p>
            <a:pPr marL="457200" indent="-457200">
              <a:buFont typeface="+mj-lt"/>
              <a:buAutoNum type="arabicPeriod"/>
              <a:defRPr/>
            </a:pPr>
            <a:r>
              <a:rPr lang="en-US" sz="2200" dirty="0">
                <a:solidFill>
                  <a:srgbClr val="3D2668"/>
                </a:solidFill>
              </a:rPr>
              <a:t>Research shows that a relevant mix of people on our boards is one of the primary ways of building </a:t>
            </a:r>
            <a:r>
              <a:rPr lang="en-US" sz="2200" dirty="0" err="1">
                <a:solidFill>
                  <a:srgbClr val="3D2668"/>
                </a:solidFill>
              </a:rPr>
              <a:t>organisational</a:t>
            </a:r>
            <a:r>
              <a:rPr lang="en-US" sz="2200" dirty="0">
                <a:solidFill>
                  <a:srgbClr val="3D2668"/>
                </a:solidFill>
              </a:rPr>
              <a:t> resilience. </a:t>
            </a:r>
          </a:p>
          <a:p>
            <a:pPr marL="457200" indent="-457200">
              <a:buFont typeface="+mj-lt"/>
              <a:buAutoNum type="arabicPeriod"/>
              <a:defRPr/>
            </a:pPr>
            <a:r>
              <a:rPr lang="en-US" sz="2200" dirty="0">
                <a:solidFill>
                  <a:srgbClr val="3D2668"/>
                </a:solidFill>
              </a:rPr>
              <a:t>As trustees, it is our legal responsibility to do our best by our </a:t>
            </a:r>
            <a:r>
              <a:rPr lang="en-US" sz="2200" dirty="0" err="1">
                <a:solidFill>
                  <a:srgbClr val="3D2668"/>
                </a:solidFill>
              </a:rPr>
              <a:t>organisation</a:t>
            </a:r>
            <a:r>
              <a:rPr lang="en-US" sz="2200" dirty="0">
                <a:solidFill>
                  <a:srgbClr val="3D2668"/>
                </a:solidFill>
              </a:rPr>
              <a:t> and a lack of diversity on a board is a risk.</a:t>
            </a:r>
          </a:p>
          <a:p>
            <a:pPr marL="457200" indent="-457200">
              <a:buFont typeface="+mj-lt"/>
              <a:buAutoNum type="arabicPeriod"/>
              <a:defRPr/>
            </a:pPr>
            <a:r>
              <a:rPr lang="en-US" sz="2200" dirty="0">
                <a:solidFill>
                  <a:srgbClr val="3D2668"/>
                </a:solidFill>
              </a:rPr>
              <a:t>Boards should be close to the changing needs of current and potential service users.</a:t>
            </a:r>
          </a:p>
          <a:p>
            <a:pPr marL="457200" indent="-457200">
              <a:buFont typeface="+mj-lt"/>
              <a:buAutoNum type="arabicPeriod"/>
              <a:defRPr/>
            </a:pPr>
            <a:r>
              <a:rPr lang="en-US" sz="2200" dirty="0">
                <a:solidFill>
                  <a:srgbClr val="3D2668"/>
                </a:solidFill>
              </a:rPr>
              <a:t>Why miss out on all of that talent?!</a:t>
            </a:r>
          </a:p>
          <a:p>
            <a:pPr marL="457200" indent="-457200">
              <a:buFont typeface="+mj-lt"/>
              <a:buAutoNum type="arabicPeriod"/>
              <a:defRPr/>
            </a:pPr>
            <a:r>
              <a:rPr lang="en-US" sz="2200" dirty="0">
                <a:solidFill>
                  <a:srgbClr val="3D2668"/>
                </a:solidFill>
              </a:rPr>
              <a:t>Board diversity is essential for credibility.</a:t>
            </a:r>
          </a:p>
          <a:p>
            <a:pPr>
              <a:buFont typeface="Arial" panose="020B0604020202020204" pitchFamily="34" charset="0"/>
              <a:buChar char="•"/>
              <a:defRPr/>
            </a:pPr>
            <a:endParaRPr lang="en-US" dirty="0">
              <a:solidFill>
                <a:srgbClr val="51B4A3"/>
              </a:solidFill>
            </a:endParaRPr>
          </a:p>
          <a:p>
            <a:pPr>
              <a:buFont typeface="Arial" panose="020B0604020202020204" pitchFamily="34" charset="0"/>
              <a:buChar char="•"/>
              <a:defRPr/>
            </a:pPr>
            <a:endParaRPr lang="en-US" dirty="0">
              <a:solidFill>
                <a:srgbClr val="51B4A3"/>
              </a:solidFill>
            </a:endParaRPr>
          </a:p>
        </p:txBody>
      </p:sp>
    </p:spTree>
    <p:extLst>
      <p:ext uri="{BB962C8B-B14F-4D97-AF65-F5344CB8AC3E}">
        <p14:creationId xmlns:p14="http://schemas.microsoft.com/office/powerpoint/2010/main" val="105123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a:xfrm>
            <a:off x="4875167" y="764704"/>
            <a:ext cx="5334000" cy="4343400"/>
          </a:xfrm>
        </p:spPr>
        <p:txBody>
          <a:bodyPr/>
          <a:lstStyle/>
          <a:p>
            <a:pPr marL="0" indent="0" algn="ctr"/>
            <a:r>
              <a:rPr lang="en-US" altLang="en-US" sz="5400" dirty="0">
                <a:solidFill>
                  <a:srgbClr val="3D2668"/>
                </a:solidFill>
                <a:latin typeface="Gellix" panose="00000800000000000000" pitchFamily="50" charset="0"/>
              </a:rPr>
              <a:t>What are the barriers to people becoming trustees?</a:t>
            </a:r>
          </a:p>
          <a:p>
            <a:pPr marL="0" indent="0" algn="ctr"/>
            <a:endParaRPr lang="en-GB" altLang="en-US" sz="5400" dirty="0">
              <a:solidFill>
                <a:srgbClr val="0070C0"/>
              </a:solidFill>
            </a:endParaRPr>
          </a:p>
        </p:txBody>
      </p:sp>
    </p:spTree>
    <p:extLst>
      <p:ext uri="{BB962C8B-B14F-4D97-AF65-F5344CB8AC3E}">
        <p14:creationId xmlns:p14="http://schemas.microsoft.com/office/powerpoint/2010/main" val="298306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4367808" y="188640"/>
            <a:ext cx="6120680" cy="5256584"/>
          </a:xfrm>
        </p:spPr>
        <p:txBody>
          <a:bodyPr/>
          <a:lstStyle/>
          <a:p>
            <a:pPr marL="457200" indent="-457200">
              <a:buFont typeface="Arial" panose="020B0604020202020204" pitchFamily="34" charset="0"/>
              <a:buChar char="•"/>
              <a:defRPr/>
            </a:pPr>
            <a:endParaRPr lang="en-GB" altLang="en-US" dirty="0">
              <a:solidFill>
                <a:srgbClr val="3D2668"/>
              </a:solidFill>
            </a:endParaRPr>
          </a:p>
          <a:p>
            <a:pPr marL="0" indent="0">
              <a:defRPr/>
            </a:pPr>
            <a:r>
              <a:rPr lang="en-US" altLang="en-US" sz="2800" dirty="0">
                <a:solidFill>
                  <a:srgbClr val="3D2668"/>
                </a:solidFill>
              </a:rPr>
              <a:t>(Trusteeship is) </a:t>
            </a:r>
            <a:r>
              <a:rPr lang="en-US" altLang="en-US" sz="2800" i="1" dirty="0">
                <a:solidFill>
                  <a:srgbClr val="3D2668"/>
                </a:solidFill>
              </a:rPr>
              <a:t>“bestowed upon people when they have a lot of influence, power and success: I didn’t know you could apply to be a trustee”. </a:t>
            </a:r>
          </a:p>
          <a:p>
            <a:pPr marL="0" indent="0">
              <a:defRPr/>
            </a:pPr>
            <a:endParaRPr lang="en-US" sz="2800" i="1" dirty="0">
              <a:solidFill>
                <a:srgbClr val="3D2668"/>
              </a:solidFill>
            </a:endParaRPr>
          </a:p>
          <a:p>
            <a:pPr marL="0" indent="0">
              <a:defRPr/>
            </a:pPr>
            <a:r>
              <a:rPr lang="en-US" sz="2800" i="1" dirty="0">
                <a:solidFill>
                  <a:srgbClr val="3D2668"/>
                </a:solidFill>
              </a:rPr>
              <a:t>“I see it as an older white male scenario – I don’t fit into that category.” </a:t>
            </a:r>
            <a:endParaRPr lang="en-GB" sz="2800" i="1" dirty="0">
              <a:solidFill>
                <a:srgbClr val="3D2668"/>
              </a:solidFill>
            </a:endParaRPr>
          </a:p>
        </p:txBody>
      </p:sp>
    </p:spTree>
    <p:extLst>
      <p:ext uri="{BB962C8B-B14F-4D97-AF65-F5344CB8AC3E}">
        <p14:creationId xmlns:p14="http://schemas.microsoft.com/office/powerpoint/2010/main" val="4191133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a:xfrm>
            <a:off x="4852515" y="975519"/>
            <a:ext cx="5334000" cy="4343400"/>
          </a:xfrm>
        </p:spPr>
        <p:txBody>
          <a:bodyPr/>
          <a:lstStyle/>
          <a:p>
            <a:pPr marL="0" indent="0" algn="ctr"/>
            <a:r>
              <a:rPr lang="en-GB" altLang="en-US" sz="5400" dirty="0">
                <a:solidFill>
                  <a:srgbClr val="3D2668"/>
                </a:solidFill>
                <a:latin typeface="Gellix" panose="00000800000000000000" pitchFamily="50" charset="0"/>
              </a:rPr>
              <a:t>Practical trustee recruitment tips </a:t>
            </a:r>
            <a:endParaRPr lang="en-GB" altLang="en-US" sz="5400" dirty="0">
              <a:solidFill>
                <a:srgbClr val="0070C0"/>
              </a:solidFill>
            </a:endParaRPr>
          </a:p>
        </p:txBody>
      </p:sp>
    </p:spTree>
    <p:extLst>
      <p:ext uri="{BB962C8B-B14F-4D97-AF65-F5344CB8AC3E}">
        <p14:creationId xmlns:p14="http://schemas.microsoft.com/office/powerpoint/2010/main" val="215199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Run an open recruitment process</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1</a:t>
            </a:r>
          </a:p>
        </p:txBody>
      </p:sp>
    </p:spTree>
    <p:extLst>
      <p:ext uri="{BB962C8B-B14F-4D97-AF65-F5344CB8AC3E}">
        <p14:creationId xmlns:p14="http://schemas.microsoft.com/office/powerpoint/2010/main" val="3741654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pic>
        <p:nvPicPr>
          <p:cNvPr id="8" name="Picture 7">
            <a:extLst>
              <a:ext uri="{FF2B5EF4-FFF2-40B4-BE49-F238E27FC236}">
                <a16:creationId xmlns:a16="http://schemas.microsoft.com/office/drawing/2014/main" id="{EA3BA2E1-6057-45DD-80F2-0526C71E5021}"/>
              </a:ext>
            </a:extLst>
          </p:cNvPr>
          <p:cNvPicPr>
            <a:picLocks noChangeAspect="1"/>
          </p:cNvPicPr>
          <p:nvPr/>
        </p:nvPicPr>
        <p:blipFill>
          <a:blip r:embed="rId3"/>
          <a:stretch>
            <a:fillRect/>
          </a:stretch>
        </p:blipFill>
        <p:spPr>
          <a:xfrm>
            <a:off x="4227515" y="660420"/>
            <a:ext cx="6420797" cy="5040889"/>
          </a:xfrm>
          <a:prstGeom prst="rect">
            <a:avLst/>
          </a:prstGeom>
        </p:spPr>
      </p:pic>
    </p:spTree>
    <p:extLst>
      <p:ext uri="{BB962C8B-B14F-4D97-AF65-F5344CB8AC3E}">
        <p14:creationId xmlns:p14="http://schemas.microsoft.com/office/powerpoint/2010/main" val="110613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5401EA1-5CDD-4F46-9499-E9C776D89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 y="0"/>
            <a:ext cx="12192000" cy="6858000"/>
          </a:xfrm>
          <a:prstGeom prst="rect">
            <a:avLst/>
          </a:prstGeom>
        </p:spPr>
      </p:pic>
      <p:sp>
        <p:nvSpPr>
          <p:cNvPr id="6" name="Title 1">
            <a:extLst>
              <a:ext uri="{FF2B5EF4-FFF2-40B4-BE49-F238E27FC236}">
                <a16:creationId xmlns:a16="http://schemas.microsoft.com/office/drawing/2014/main" id="{7272F9FA-606F-4AD9-B1C8-22B09F8E7EC4}"/>
              </a:ext>
            </a:extLst>
          </p:cNvPr>
          <p:cNvSpPr txBox="1">
            <a:spLocks/>
          </p:cNvSpPr>
          <p:nvPr/>
        </p:nvSpPr>
        <p:spPr>
          <a:xfrm>
            <a:off x="609480" y="273600"/>
            <a:ext cx="10972440" cy="11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Who we are</a:t>
            </a:r>
          </a:p>
        </p:txBody>
      </p:sp>
      <p:sp>
        <p:nvSpPr>
          <p:cNvPr id="7" name="Subtitle 2">
            <a:extLst>
              <a:ext uri="{FF2B5EF4-FFF2-40B4-BE49-F238E27FC236}">
                <a16:creationId xmlns:a16="http://schemas.microsoft.com/office/drawing/2014/main" id="{F348D6DA-5E49-45AC-BB27-720F3426EE1F}"/>
              </a:ext>
            </a:extLst>
          </p:cNvPr>
          <p:cNvSpPr txBox="1">
            <a:spLocks/>
          </p:cNvSpPr>
          <p:nvPr/>
        </p:nvSpPr>
        <p:spPr>
          <a:xfrm>
            <a:off x="812799" y="1546755"/>
            <a:ext cx="11192933" cy="4417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GB" sz="1600" dirty="0">
              <a:latin typeface="Arial" panose="020B0604020202020204" pitchFamily="34" charset="0"/>
              <a:cs typeface="Arial" panose="020B0604020202020204" pitchFamily="34" charset="0"/>
            </a:endParaRPr>
          </a:p>
          <a:p>
            <a:pPr>
              <a:lnSpc>
                <a:spcPct val="120000"/>
              </a:lnSpc>
            </a:pPr>
            <a:r>
              <a:rPr lang="en-GB" sz="1600" dirty="0">
                <a:solidFill>
                  <a:schemeClr val="bg1"/>
                </a:solidFill>
                <a:latin typeface="Arial" panose="020B0604020202020204" pitchFamily="34" charset="0"/>
                <a:cs typeface="Arial" panose="020B0604020202020204" pitchFamily="34" charset="0"/>
              </a:rPr>
              <a:t>A group of UK grant-making foundations. The project is convened by Friends Provident Foundation, led by Danielle Walker-Palmour, Director. </a:t>
            </a:r>
            <a:r>
              <a:rPr lang="en-US" sz="1600" dirty="0">
                <a:solidFill>
                  <a:schemeClr val="bg1"/>
                </a:solidFill>
                <a:latin typeface="Arial" panose="020B0604020202020204" pitchFamily="34" charset="0"/>
                <a:cs typeface="Arial" panose="020B0604020202020204" pitchFamily="34" charset="0"/>
              </a:rPr>
              <a:t>Other funders are: </a:t>
            </a:r>
          </a:p>
          <a:p>
            <a:pPr>
              <a:lnSpc>
                <a:spcPct val="120000"/>
              </a:lnSpc>
            </a:pPr>
            <a:endParaRPr lang="en-US" sz="1600" dirty="0">
              <a:solidFill>
                <a:schemeClr val="bg1"/>
              </a:solidFill>
              <a:latin typeface="Arial" panose="020B0604020202020204" pitchFamily="34" charset="0"/>
              <a:cs typeface="Arial" panose="020B0604020202020204" pitchFamily="34" charset="0"/>
            </a:endParaRP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Barrow Cadbury Trust</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a:t>
            </a:r>
            <a:r>
              <a:rPr lang="en-US" sz="1600" dirty="0" err="1">
                <a:solidFill>
                  <a:schemeClr val="bg1"/>
                </a:solidFill>
                <a:latin typeface="Arial" panose="020B0604020202020204" pitchFamily="34" charset="0"/>
                <a:cs typeface="Arial" panose="020B0604020202020204" pitchFamily="34" charset="0"/>
              </a:rPr>
              <a:t>Blagrave</a:t>
            </a:r>
            <a:r>
              <a:rPr lang="en-US" sz="1600" dirty="0">
                <a:solidFill>
                  <a:schemeClr val="bg1"/>
                </a:solidFill>
                <a:latin typeface="Arial" panose="020B0604020202020204" pitchFamily="34" charset="0"/>
                <a:cs typeface="Arial" panose="020B0604020202020204" pitchFamily="34" charset="0"/>
              </a:rPr>
              <a:t> Trust</a:t>
            </a:r>
          </a:p>
          <a:p>
            <a:pPr marL="457200" indent="-457200">
              <a:lnSpc>
                <a:spcPct val="120000"/>
              </a:lnSpc>
              <a:buFont typeface="Arial" panose="020B0604020202020204" pitchFamily="34" charset="0"/>
              <a:buChar char="•"/>
            </a:pPr>
            <a:r>
              <a:rPr lang="en-US" sz="1600" dirty="0" err="1">
                <a:solidFill>
                  <a:schemeClr val="bg1"/>
                </a:solidFill>
                <a:latin typeface="Arial" panose="020B0604020202020204" pitchFamily="34" charset="0"/>
                <a:cs typeface="Arial" panose="020B0604020202020204" pitchFamily="34" charset="0"/>
              </a:rPr>
              <a:t>Esmee</a:t>
            </a:r>
            <a:r>
              <a:rPr lang="en-US" sz="1600" dirty="0">
                <a:solidFill>
                  <a:schemeClr val="bg1"/>
                </a:solidFill>
                <a:latin typeface="Arial" panose="020B0604020202020204" pitchFamily="34" charset="0"/>
                <a:cs typeface="Arial" panose="020B0604020202020204" pitchFamily="34" charset="0"/>
              </a:rPr>
              <a:t> Fairbairn Foundation</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John Ellerman Foundation</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Joseph Rowntree Charitable Trust</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Joseph Rowntree Reform Trust </a:t>
            </a:r>
          </a:p>
          <a:p>
            <a:pPr>
              <a:lnSpc>
                <a:spcPct val="120000"/>
              </a:lnSpc>
            </a:pPr>
            <a:endParaRPr lang="en-US" sz="1600" dirty="0">
              <a:solidFill>
                <a:schemeClr val="bg1"/>
              </a:solidFill>
              <a:latin typeface="Arial" panose="020B0604020202020204" pitchFamily="34" charset="0"/>
              <a:cs typeface="Arial" panose="020B0604020202020204" pitchFamily="34" charset="0"/>
            </a:endParaRPr>
          </a:p>
          <a:p>
            <a:pPr>
              <a:lnSpc>
                <a:spcPct val="120000"/>
              </a:lnSpc>
            </a:pPr>
            <a:r>
              <a:rPr lang="en-GB" sz="1600" dirty="0">
                <a:solidFill>
                  <a:schemeClr val="bg1"/>
                </a:solidFill>
                <a:latin typeface="Arial" panose="020B0604020202020204" pitchFamily="34" charset="0"/>
                <a:cs typeface="Arial" panose="020B0604020202020204" pitchFamily="34" charset="0"/>
              </a:rPr>
              <a:t>The research is by Giving Evidence.</a:t>
            </a:r>
            <a:br>
              <a:rPr lang="en-GB" sz="1600" dirty="0">
                <a:solidFill>
                  <a:schemeClr val="bg1"/>
                </a:solidFill>
                <a:latin typeface="Arial" panose="020B0604020202020204" pitchFamily="34" charset="0"/>
                <a:cs typeface="Arial" panose="020B0604020202020204" pitchFamily="34" charset="0"/>
              </a:rPr>
            </a:br>
            <a:endParaRPr lang="en-GB" sz="1600" dirty="0">
              <a:solidFill>
                <a:schemeClr val="bg1"/>
              </a:solidFill>
              <a:latin typeface="Arial" panose="020B0604020202020204" pitchFamily="34" charset="0"/>
              <a:cs typeface="Arial" panose="020B0604020202020204" pitchFamily="34" charset="0"/>
            </a:endParaRPr>
          </a:p>
          <a:p>
            <a:pPr>
              <a:lnSpc>
                <a:spcPct val="120000"/>
              </a:lnSpc>
            </a:pPr>
            <a:r>
              <a:rPr lang="en-US" sz="1600" dirty="0">
                <a:solidFill>
                  <a:schemeClr val="bg1"/>
                </a:solidFill>
                <a:latin typeface="Arial" panose="020B0604020202020204" pitchFamily="34" charset="0"/>
                <a:cs typeface="Arial" panose="020B0604020202020204" pitchFamily="34" charset="0"/>
              </a:rPr>
              <a:t>Media partner is Civil Society Media.</a:t>
            </a:r>
          </a:p>
        </p:txBody>
      </p:sp>
      <p:pic>
        <p:nvPicPr>
          <p:cNvPr id="11" name="Picture 10" descr="Shape&#10;&#10;Description automatically generated with medium confidence">
            <a:extLst>
              <a:ext uri="{FF2B5EF4-FFF2-40B4-BE49-F238E27FC236}">
                <a16:creationId xmlns:a16="http://schemas.microsoft.com/office/drawing/2014/main" id="{B9F79D4A-2866-4194-B10E-DF5AD257DE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69" y="642144"/>
            <a:ext cx="1628075" cy="112236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5FBD434-D56B-4506-BDA6-686B4E69FEDC}"/>
              </a:ext>
            </a:extLst>
          </p:cNvPr>
          <p:cNvPicPr>
            <a:picLocks noChangeAspect="1"/>
          </p:cNvPicPr>
          <p:nvPr/>
        </p:nvPicPr>
        <p:blipFill rotWithShape="1">
          <a:blip r:embed="rId4">
            <a:extLst>
              <a:ext uri="{28A0092B-C50C-407E-A947-70E740481C1C}">
                <a14:useLocalDpi xmlns:a14="http://schemas.microsoft.com/office/drawing/2010/main" val="0"/>
              </a:ext>
            </a:extLst>
          </a:blip>
          <a:srcRect l="3555" t="18992" r="4116" b="23677"/>
          <a:stretch/>
        </p:blipFill>
        <p:spPr>
          <a:xfrm>
            <a:off x="9719735" y="6011338"/>
            <a:ext cx="2345265" cy="728133"/>
          </a:xfrm>
          <a:prstGeom prst="rect">
            <a:avLst/>
          </a:prstGeom>
        </p:spPr>
      </p:pic>
      <p:sp>
        <p:nvSpPr>
          <p:cNvPr id="10" name="Subtitle 2">
            <a:extLst>
              <a:ext uri="{FF2B5EF4-FFF2-40B4-BE49-F238E27FC236}">
                <a16:creationId xmlns:a16="http://schemas.microsoft.com/office/drawing/2014/main" id="{F348D6DA-5E49-45AC-BB27-720F3426EE1F}"/>
              </a:ext>
            </a:extLst>
          </p:cNvPr>
          <p:cNvSpPr txBox="1">
            <a:spLocks/>
          </p:cNvSpPr>
          <p:nvPr/>
        </p:nvSpPr>
        <p:spPr>
          <a:xfrm>
            <a:off x="5434752" y="2802944"/>
            <a:ext cx="5280596" cy="19807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1600" dirty="0">
              <a:solidFill>
                <a:schemeClr val="bg1"/>
              </a:solidFill>
              <a:latin typeface="Arial" panose="020B0604020202020204" pitchFamily="34" charset="0"/>
              <a:cs typeface="Arial" panose="020B0604020202020204" pitchFamily="34" charset="0"/>
            </a:endParaRPr>
          </a:p>
          <a:p>
            <a:pPr marL="457200" indent="-457200">
              <a:lnSpc>
                <a:spcPct val="120000"/>
              </a:lnSpc>
              <a:buFont typeface="Arial" panose="020B0604020202020204" pitchFamily="34" charset="0"/>
              <a:buChar char="•"/>
            </a:pPr>
            <a:r>
              <a:rPr lang="en-US" sz="1600" dirty="0" err="1">
                <a:solidFill>
                  <a:schemeClr val="bg1"/>
                </a:solidFill>
                <a:latin typeface="Arial" panose="020B0604020202020204" pitchFamily="34" charset="0"/>
                <a:cs typeface="Arial" panose="020B0604020202020204" pitchFamily="34" charset="0"/>
              </a:rPr>
              <a:t>Lankelly</a:t>
            </a:r>
            <a:r>
              <a:rPr lang="en-US" sz="1600" dirty="0">
                <a:solidFill>
                  <a:schemeClr val="bg1"/>
                </a:solidFill>
                <a:latin typeface="Arial" panose="020B0604020202020204" pitchFamily="34" charset="0"/>
                <a:cs typeface="Arial" panose="020B0604020202020204" pitchFamily="34" charset="0"/>
              </a:rPr>
              <a:t> Chase Foundation</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Paul Hamlyn Foundation</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Power to Change</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City Bridge Trust (now City Bridge Foundation) </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John Lyons Charity</a:t>
            </a:r>
          </a:p>
          <a:p>
            <a:pPr marL="457200" indent="-457200">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Indigo Trust</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294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376772"/>
            <a:ext cx="5688632" cy="4104456"/>
          </a:xfrm>
        </p:spPr>
        <p:txBody>
          <a:bodyPr/>
          <a:lstStyle/>
          <a:p>
            <a:pPr indent="0" algn="ctr"/>
            <a:r>
              <a:rPr lang="en-GB" altLang="en-US" sz="4800" dirty="0"/>
              <a:t>Recruit at the confluence of diversity and skills/knowledge/experience</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2</a:t>
            </a:r>
          </a:p>
        </p:txBody>
      </p:sp>
    </p:spTree>
    <p:extLst>
      <p:ext uri="{BB962C8B-B14F-4D97-AF65-F5344CB8AC3E}">
        <p14:creationId xmlns:p14="http://schemas.microsoft.com/office/powerpoint/2010/main" val="171418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Remove all unnecessary barriers</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3</a:t>
            </a:r>
          </a:p>
        </p:txBody>
      </p:sp>
    </p:spTree>
    <p:extLst>
      <p:ext uri="{BB962C8B-B14F-4D97-AF65-F5344CB8AC3E}">
        <p14:creationId xmlns:p14="http://schemas.microsoft.com/office/powerpoint/2010/main" val="568115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152400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CE532A05-66CE-4CAA-9226-5B3B2EB19813}"/>
              </a:ext>
            </a:extLst>
          </p:cNvPr>
          <p:cNvSpPr>
            <a:spLocks noGrp="1"/>
          </p:cNvSpPr>
          <p:nvPr>
            <p:ph type="title"/>
          </p:nvPr>
        </p:nvSpPr>
        <p:spPr>
          <a:xfrm>
            <a:off x="4761148" y="376600"/>
            <a:ext cx="5334000" cy="792162"/>
          </a:xfrm>
        </p:spPr>
        <p:txBody>
          <a:bodyPr>
            <a:normAutofit fontScale="90000"/>
          </a:bodyPr>
          <a:lstStyle/>
          <a:p>
            <a:r>
              <a:rPr lang="en-GB" dirty="0"/>
              <a:t>Remove barriers which will restrict your pool of applicants</a:t>
            </a:r>
          </a:p>
        </p:txBody>
      </p:sp>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4511824" y="908720"/>
            <a:ext cx="5832648" cy="4835996"/>
          </a:xfrm>
        </p:spPr>
        <p:txBody>
          <a:bodyPr>
            <a:normAutofit lnSpcReduction="10000"/>
          </a:bodyPr>
          <a:lstStyle/>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r>
              <a:rPr lang="en-GB" altLang="en-US" sz="2200" dirty="0">
                <a:solidFill>
                  <a:srgbClr val="3D2668"/>
                </a:solidFill>
              </a:rPr>
              <a:t>Do they need board experience/a degree?</a:t>
            </a:r>
          </a:p>
          <a:p>
            <a:pPr marL="457200" indent="-457200">
              <a:buFont typeface="Arial" panose="020B0604020202020204" pitchFamily="34" charset="0"/>
              <a:buChar char="•"/>
              <a:defRPr/>
            </a:pPr>
            <a:r>
              <a:rPr lang="en-GB" altLang="en-US" sz="2200" dirty="0">
                <a:solidFill>
                  <a:srgbClr val="3D2668"/>
                </a:solidFill>
              </a:rPr>
              <a:t>Do they need a detailed understanding of charity governance/an “understanding of their legal responsibilities” or can training be provided?</a:t>
            </a:r>
          </a:p>
          <a:p>
            <a:pPr marL="457200" indent="-457200">
              <a:buFont typeface="Arial" panose="020B0604020202020204" pitchFamily="34" charset="0"/>
              <a:buChar char="•"/>
              <a:defRPr/>
            </a:pPr>
            <a:r>
              <a:rPr lang="en-GB" altLang="en-US" sz="2200" dirty="0">
                <a:solidFill>
                  <a:srgbClr val="3D2668"/>
                </a:solidFill>
              </a:rPr>
              <a:t>Use “at a senior level/significant senior experience” with care.</a:t>
            </a:r>
          </a:p>
          <a:p>
            <a:pPr marL="457200" indent="-457200">
              <a:buFont typeface="Arial" panose="020B0604020202020204" pitchFamily="34" charset="0"/>
              <a:buChar char="•"/>
              <a:defRPr/>
            </a:pPr>
            <a:r>
              <a:rPr lang="en-GB" altLang="en-US" sz="2200" dirty="0">
                <a:solidFill>
                  <a:srgbClr val="3D2668"/>
                </a:solidFill>
              </a:rPr>
              <a:t>Practicalities: meeting times and locations, expenses</a:t>
            </a:r>
          </a:p>
          <a:p>
            <a:pPr marL="457200" indent="-457200">
              <a:buFont typeface="Arial" panose="020B0604020202020204" pitchFamily="34" charset="0"/>
              <a:buChar char="•"/>
              <a:defRPr/>
            </a:pPr>
            <a:r>
              <a:rPr lang="en-GB" altLang="en-US" sz="2200" dirty="0">
                <a:solidFill>
                  <a:srgbClr val="3D2668"/>
                </a:solidFill>
              </a:rPr>
              <a:t>If high, does the time commitment have to be the same for everyone?</a:t>
            </a:r>
          </a:p>
          <a:p>
            <a:endParaRPr lang="en-GB" dirty="0"/>
          </a:p>
        </p:txBody>
      </p:sp>
    </p:spTree>
    <p:extLst>
      <p:ext uri="{BB962C8B-B14F-4D97-AF65-F5344CB8AC3E}">
        <p14:creationId xmlns:p14="http://schemas.microsoft.com/office/powerpoint/2010/main" val="673374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Get your advert right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4</a:t>
            </a:r>
          </a:p>
        </p:txBody>
      </p:sp>
    </p:spTree>
    <p:extLst>
      <p:ext uri="{BB962C8B-B14F-4D97-AF65-F5344CB8AC3E}">
        <p14:creationId xmlns:p14="http://schemas.microsoft.com/office/powerpoint/2010/main" val="2891703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CC509-102B-43A9-AB07-68D7F747216D}"/>
              </a:ext>
            </a:extLst>
          </p:cNvPr>
          <p:cNvSpPr>
            <a:spLocks noGrp="1"/>
          </p:cNvSpPr>
          <p:nvPr>
            <p:ph sz="quarter" idx="10"/>
          </p:nvPr>
        </p:nvSpPr>
        <p:spPr>
          <a:xfrm>
            <a:off x="4439816" y="476672"/>
            <a:ext cx="5904656" cy="4968552"/>
          </a:xfrm>
        </p:spPr>
        <p:txBody>
          <a:bodyPr>
            <a:normAutofit lnSpcReduction="10000"/>
          </a:bodyPr>
          <a:lstStyle/>
          <a:p>
            <a:pPr marL="0" indent="0"/>
            <a:r>
              <a:rPr lang="en-US" sz="2800" i="1" dirty="0">
                <a:solidFill>
                  <a:srgbClr val="3D2668"/>
                </a:solidFill>
              </a:rPr>
              <a:t>“Ideally, we are looking for a professional with HR and/or Law experience and an interest in mental health. You have a strong track record in strategic and operational financial management and knowledge and experiences of current practices relevant to charities. The successful applicant will also have the ability to communicate effectively across all levels of the Charity.”</a:t>
            </a:r>
            <a:endParaRPr lang="en-GB" sz="2800" i="1" dirty="0"/>
          </a:p>
        </p:txBody>
      </p:sp>
    </p:spTree>
    <p:extLst>
      <p:ext uri="{BB962C8B-B14F-4D97-AF65-F5344CB8AC3E}">
        <p14:creationId xmlns:p14="http://schemas.microsoft.com/office/powerpoint/2010/main" val="3578254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CC509-102B-43A9-AB07-68D7F747216D}"/>
              </a:ext>
            </a:extLst>
          </p:cNvPr>
          <p:cNvSpPr>
            <a:spLocks noGrp="1"/>
          </p:cNvSpPr>
          <p:nvPr>
            <p:ph sz="quarter" idx="10"/>
          </p:nvPr>
        </p:nvSpPr>
        <p:spPr>
          <a:xfrm>
            <a:off x="4439816" y="476672"/>
            <a:ext cx="5904656" cy="4968552"/>
          </a:xfrm>
        </p:spPr>
        <p:txBody>
          <a:bodyPr/>
          <a:lstStyle/>
          <a:p>
            <a:pPr marL="0" indent="0"/>
            <a:r>
              <a:rPr lang="en-US" i="1" dirty="0">
                <a:solidFill>
                  <a:srgbClr val="3D2668"/>
                </a:solidFill>
              </a:rPr>
              <a:t>“The Role</a:t>
            </a:r>
          </a:p>
          <a:p>
            <a:pPr marL="457200" indent="-457200">
              <a:buFont typeface="Arial" panose="020B0604020202020204" pitchFamily="34" charset="0"/>
              <a:buChar char="•"/>
            </a:pPr>
            <a:r>
              <a:rPr lang="en-US" i="1" dirty="0">
                <a:solidFill>
                  <a:srgbClr val="3D2668"/>
                </a:solidFill>
              </a:rPr>
              <a:t>Support the Director in implementing the </a:t>
            </a:r>
            <a:r>
              <a:rPr lang="en-US" i="1" dirty="0" err="1">
                <a:solidFill>
                  <a:srgbClr val="3D2668"/>
                </a:solidFill>
              </a:rPr>
              <a:t>organisational</a:t>
            </a:r>
            <a:r>
              <a:rPr lang="en-US" i="1" dirty="0">
                <a:solidFill>
                  <a:srgbClr val="3D2668"/>
                </a:solidFill>
              </a:rPr>
              <a:t> vision and strategy.</a:t>
            </a:r>
          </a:p>
          <a:p>
            <a:pPr marL="457200" indent="-457200">
              <a:buFont typeface="Arial" panose="020B0604020202020204" pitchFamily="34" charset="0"/>
              <a:buChar char="•"/>
            </a:pPr>
            <a:r>
              <a:rPr lang="en-US" i="1" dirty="0">
                <a:solidFill>
                  <a:srgbClr val="3D2668"/>
                </a:solidFill>
              </a:rPr>
              <a:t>Be a company director of xxx fulfilling all the statutory requirements of that role and complying with the requirements under the Companies Act 2006.</a:t>
            </a:r>
          </a:p>
          <a:p>
            <a:pPr marL="457200" indent="-457200">
              <a:buFont typeface="Arial" panose="020B0604020202020204" pitchFamily="34" charset="0"/>
              <a:buChar char="•"/>
            </a:pPr>
            <a:r>
              <a:rPr lang="en-US" i="1" dirty="0">
                <a:solidFill>
                  <a:srgbClr val="3D2668"/>
                </a:solidFill>
              </a:rPr>
              <a:t>Actively fulfil the duties of a charity trustee and be familiar with these responsibilities…”</a:t>
            </a:r>
            <a:endParaRPr lang="en-GB" i="1" dirty="0"/>
          </a:p>
        </p:txBody>
      </p:sp>
    </p:spTree>
    <p:extLst>
      <p:ext uri="{BB962C8B-B14F-4D97-AF65-F5344CB8AC3E}">
        <p14:creationId xmlns:p14="http://schemas.microsoft.com/office/powerpoint/2010/main" val="2589198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08917-2128-7371-D9AF-ADEAAC074194}"/>
              </a:ext>
            </a:extLst>
          </p:cNvPr>
          <p:cNvPicPr>
            <a:picLocks noChangeAspect="1"/>
          </p:cNvPicPr>
          <p:nvPr/>
        </p:nvPicPr>
        <p:blipFill>
          <a:blip r:embed="rId3"/>
          <a:stretch>
            <a:fillRect/>
          </a:stretch>
        </p:blipFill>
        <p:spPr>
          <a:xfrm>
            <a:off x="3128318" y="149737"/>
            <a:ext cx="5935365" cy="6558527"/>
          </a:xfrm>
          <a:prstGeom prst="rect">
            <a:avLst/>
          </a:prstGeom>
        </p:spPr>
      </p:pic>
    </p:spTree>
    <p:extLst>
      <p:ext uri="{BB962C8B-B14F-4D97-AF65-F5344CB8AC3E}">
        <p14:creationId xmlns:p14="http://schemas.microsoft.com/office/powerpoint/2010/main" val="165183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Do the leg work to advertise where your potential trustees will see it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5</a:t>
            </a:r>
          </a:p>
        </p:txBody>
      </p:sp>
    </p:spTree>
    <p:extLst>
      <p:ext uri="{BB962C8B-B14F-4D97-AF65-F5344CB8AC3E}">
        <p14:creationId xmlns:p14="http://schemas.microsoft.com/office/powerpoint/2010/main" val="2726351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6AB11-6FA4-42E5-BD15-BA003033B17D}"/>
              </a:ext>
            </a:extLst>
          </p:cNvPr>
          <p:cNvSpPr>
            <a:spLocks noGrp="1"/>
          </p:cNvSpPr>
          <p:nvPr>
            <p:ph type="title"/>
          </p:nvPr>
        </p:nvSpPr>
        <p:spPr/>
        <p:txBody>
          <a:bodyPr/>
          <a:lstStyle/>
          <a:p>
            <a:r>
              <a:rPr lang="en-GB" dirty="0"/>
              <a:t>Trustee listings websites</a:t>
            </a:r>
          </a:p>
        </p:txBody>
      </p:sp>
      <p:sp>
        <p:nvSpPr>
          <p:cNvPr id="3" name="Content Placeholder 2">
            <a:extLst>
              <a:ext uri="{FF2B5EF4-FFF2-40B4-BE49-F238E27FC236}">
                <a16:creationId xmlns:a16="http://schemas.microsoft.com/office/drawing/2014/main" id="{9074B2E7-DAD0-4F9A-A7E8-5FB25CC251C6}"/>
              </a:ext>
            </a:extLst>
          </p:cNvPr>
          <p:cNvSpPr>
            <a:spLocks noGrp="1"/>
          </p:cNvSpPr>
          <p:nvPr>
            <p:ph sz="quarter" idx="10"/>
          </p:nvPr>
        </p:nvSpPr>
        <p:spPr>
          <a:xfrm>
            <a:off x="4876800" y="1257300"/>
            <a:ext cx="5334000" cy="4343400"/>
          </a:xfrm>
        </p:spPr>
        <p:txBody>
          <a:bodyPr/>
          <a:lstStyle/>
          <a:p>
            <a:r>
              <a:rPr lang="en-US" sz="2000" dirty="0">
                <a:solidFill>
                  <a:srgbClr val="3D2668"/>
                </a:solidFill>
              </a:rPr>
              <a:t>Reach: </a:t>
            </a:r>
            <a:r>
              <a:rPr lang="en-US" sz="2000" dirty="0">
                <a:solidFill>
                  <a:srgbClr val="3D2668"/>
                </a:solidFill>
                <a:hlinkClick r:id="rId3">
                  <a:extLst>
                    <a:ext uri="{A12FA001-AC4F-418D-AE19-62706E023703}">
                      <ahyp:hlinkClr xmlns:ahyp="http://schemas.microsoft.com/office/drawing/2018/hyperlinkcolor" val="tx"/>
                    </a:ext>
                  </a:extLst>
                </a:hlinkClick>
              </a:rPr>
              <a:t>https://reachvolunteering.org.uk/charities-non-profits/find-trustee</a:t>
            </a:r>
            <a:r>
              <a:rPr lang="en-US" sz="2000" dirty="0">
                <a:solidFill>
                  <a:srgbClr val="3D2668"/>
                </a:solidFill>
              </a:rPr>
              <a:t>  </a:t>
            </a:r>
          </a:p>
          <a:p>
            <a:r>
              <a:rPr lang="en-US" sz="2000" dirty="0">
                <a:solidFill>
                  <a:srgbClr val="3D2668"/>
                </a:solidFill>
              </a:rPr>
              <a:t>Women on Boards: </a:t>
            </a:r>
            <a:r>
              <a:rPr lang="en-US" sz="2000" dirty="0">
                <a:solidFill>
                  <a:srgbClr val="3D2668"/>
                </a:solidFill>
                <a:hlinkClick r:id="rId4">
                  <a:extLst>
                    <a:ext uri="{A12FA001-AC4F-418D-AE19-62706E023703}">
                      <ahyp:hlinkClr xmlns:ahyp="http://schemas.microsoft.com/office/drawing/2018/hyperlinkcolor" val="tx"/>
                    </a:ext>
                  </a:extLst>
                </a:hlinkClick>
              </a:rPr>
              <a:t>https://www.womenonboards.net/en-GB/Home</a:t>
            </a:r>
            <a:r>
              <a:rPr lang="en-US" sz="2000" dirty="0">
                <a:solidFill>
                  <a:srgbClr val="3D2668"/>
                </a:solidFill>
              </a:rPr>
              <a:t>  </a:t>
            </a:r>
          </a:p>
          <a:p>
            <a:r>
              <a:rPr lang="en-US" sz="2000" dirty="0">
                <a:solidFill>
                  <a:srgbClr val="3D2668"/>
                </a:solidFill>
              </a:rPr>
              <a:t>Action for Trustee Racial Diversity: </a:t>
            </a:r>
            <a:r>
              <a:rPr lang="en-US" sz="2000" dirty="0">
                <a:solidFill>
                  <a:srgbClr val="3D2668"/>
                </a:solidFill>
                <a:hlinkClick r:id="rId5">
                  <a:extLst>
                    <a:ext uri="{A12FA001-AC4F-418D-AE19-62706E023703}">
                      <ahyp:hlinkClr xmlns:ahyp="http://schemas.microsoft.com/office/drawing/2018/hyperlinkcolor" val="tx"/>
                    </a:ext>
                  </a:extLst>
                </a:hlinkClick>
              </a:rPr>
              <a:t>https://atrd.group/</a:t>
            </a:r>
            <a:r>
              <a:rPr lang="en-US" sz="2000" dirty="0">
                <a:solidFill>
                  <a:srgbClr val="3D2668"/>
                </a:solidFill>
              </a:rPr>
              <a:t> </a:t>
            </a:r>
          </a:p>
          <a:p>
            <a:r>
              <a:rPr lang="en-US" sz="2000" dirty="0">
                <a:solidFill>
                  <a:srgbClr val="3D2668"/>
                </a:solidFill>
              </a:rPr>
              <a:t>Young Trustees Movement: </a:t>
            </a:r>
            <a:r>
              <a:rPr lang="en-US" sz="2000" dirty="0">
                <a:solidFill>
                  <a:srgbClr val="3D2668"/>
                </a:solidFill>
                <a:hlinkClick r:id="rId6">
                  <a:extLst>
                    <a:ext uri="{A12FA001-AC4F-418D-AE19-62706E023703}">
                      <ahyp:hlinkClr xmlns:ahyp="http://schemas.microsoft.com/office/drawing/2018/hyperlinkcolor" val="tx"/>
                    </a:ext>
                  </a:extLst>
                </a:hlinkClick>
              </a:rPr>
              <a:t>https://youngtrusteesmovement.org/</a:t>
            </a:r>
            <a:r>
              <a:rPr lang="en-US" sz="2000" dirty="0">
                <a:solidFill>
                  <a:srgbClr val="3D2668"/>
                </a:solidFill>
              </a:rPr>
              <a:t> </a:t>
            </a:r>
          </a:p>
          <a:p>
            <a:r>
              <a:rPr lang="en-US" sz="2000" dirty="0">
                <a:solidFill>
                  <a:srgbClr val="3D2668"/>
                </a:solidFill>
              </a:rPr>
              <a:t>Charity job: </a:t>
            </a:r>
            <a:r>
              <a:rPr lang="en-US" sz="2000" dirty="0">
                <a:solidFill>
                  <a:srgbClr val="3D2668"/>
                </a:solidFill>
                <a:hlinkClick r:id="rId7">
                  <a:extLst>
                    <a:ext uri="{A12FA001-AC4F-418D-AE19-62706E023703}">
                      <ahyp:hlinkClr xmlns:ahyp="http://schemas.microsoft.com/office/drawing/2018/hyperlinkcolor" val="tx"/>
                    </a:ext>
                  </a:extLst>
                </a:hlinkClick>
              </a:rPr>
              <a:t>https://www.charityjob.co.uk/</a:t>
            </a:r>
            <a:endParaRPr lang="en-US" sz="2000" dirty="0">
              <a:solidFill>
                <a:srgbClr val="3D2668"/>
              </a:solidFill>
            </a:endParaRPr>
          </a:p>
          <a:p>
            <a:endParaRPr lang="en-US" sz="2000" dirty="0">
              <a:solidFill>
                <a:srgbClr val="3D2668"/>
              </a:solidFill>
            </a:endParaRPr>
          </a:p>
          <a:p>
            <a:endParaRPr lang="en-US" dirty="0">
              <a:solidFill>
                <a:srgbClr val="3D2668"/>
              </a:solidFill>
            </a:endParaRPr>
          </a:p>
          <a:p>
            <a:endParaRPr lang="en-GB" dirty="0"/>
          </a:p>
        </p:txBody>
      </p:sp>
    </p:spTree>
    <p:extLst>
      <p:ext uri="{BB962C8B-B14F-4D97-AF65-F5344CB8AC3E}">
        <p14:creationId xmlns:p14="http://schemas.microsoft.com/office/powerpoint/2010/main" val="3460754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2B626-871E-4C3A-BB74-DC27BF7ABC00}"/>
              </a:ext>
            </a:extLst>
          </p:cNvPr>
          <p:cNvSpPr>
            <a:spLocks noGrp="1"/>
          </p:cNvSpPr>
          <p:nvPr>
            <p:ph type="title"/>
          </p:nvPr>
        </p:nvSpPr>
        <p:spPr/>
        <p:txBody>
          <a:bodyPr/>
          <a:lstStyle/>
          <a:p>
            <a:r>
              <a:rPr lang="en-GB" dirty="0"/>
              <a:t>Other places to advertise</a:t>
            </a:r>
          </a:p>
        </p:txBody>
      </p:sp>
      <p:sp>
        <p:nvSpPr>
          <p:cNvPr id="3" name="Content Placeholder 2">
            <a:extLst>
              <a:ext uri="{FF2B5EF4-FFF2-40B4-BE49-F238E27FC236}">
                <a16:creationId xmlns:a16="http://schemas.microsoft.com/office/drawing/2014/main" id="{25BC9E0F-BD06-4BBA-90F9-05DE6FD7A4A4}"/>
              </a:ext>
            </a:extLst>
          </p:cNvPr>
          <p:cNvSpPr>
            <a:spLocks noGrp="1"/>
          </p:cNvSpPr>
          <p:nvPr>
            <p:ph sz="quarter" idx="10"/>
          </p:nvPr>
        </p:nvSpPr>
        <p:spPr/>
        <p:txBody>
          <a:bodyPr/>
          <a:lstStyle/>
          <a:p>
            <a:endParaRPr lang="en-GB" dirty="0"/>
          </a:p>
          <a:p>
            <a:r>
              <a:rPr lang="en-GB" dirty="0">
                <a:solidFill>
                  <a:srgbClr val="3D2668"/>
                </a:solidFill>
              </a:rPr>
              <a:t>Your own website, social media, newsletter</a:t>
            </a:r>
          </a:p>
          <a:p>
            <a:r>
              <a:rPr lang="en-GB" dirty="0">
                <a:solidFill>
                  <a:srgbClr val="3D2668"/>
                </a:solidFill>
              </a:rPr>
              <a:t>Newsletters, e-magazines</a:t>
            </a:r>
          </a:p>
          <a:p>
            <a:r>
              <a:rPr lang="en-GB" dirty="0">
                <a:solidFill>
                  <a:srgbClr val="3D2668"/>
                </a:solidFill>
              </a:rPr>
              <a:t>Posters in hospitals, universities etc</a:t>
            </a:r>
          </a:p>
          <a:p>
            <a:r>
              <a:rPr lang="en-GB" dirty="0">
                <a:solidFill>
                  <a:srgbClr val="3D2668"/>
                </a:solidFill>
              </a:rPr>
              <a:t>Volunteer Centre / CVS / membership bodies</a:t>
            </a:r>
          </a:p>
          <a:p>
            <a:r>
              <a:rPr lang="en-GB" dirty="0">
                <a:solidFill>
                  <a:srgbClr val="3D2668"/>
                </a:solidFill>
              </a:rPr>
              <a:t>Twitter, Facebook, Linked In etc</a:t>
            </a:r>
          </a:p>
          <a:p>
            <a:endParaRPr lang="en-GB" dirty="0"/>
          </a:p>
        </p:txBody>
      </p:sp>
    </p:spTree>
    <p:extLst>
      <p:ext uri="{BB962C8B-B14F-4D97-AF65-F5344CB8AC3E}">
        <p14:creationId xmlns:p14="http://schemas.microsoft.com/office/powerpoint/2010/main" val="324990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69" y="642144"/>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3373560" y="632520"/>
            <a:ext cx="5446800"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FFFFFF"/>
                </a:solidFill>
                <a:latin typeface="Arial" panose="020B0604020202020204" pitchFamily="34" charset="0"/>
                <a:cs typeface="Arial" panose="020B0604020202020204" pitchFamily="34" charset="0"/>
              </a:rPr>
              <a:t>Purpose</a:t>
            </a:r>
            <a:endParaRPr lang="en-GB" sz="4000" spc="-1"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C23037C-2CA1-4824-9B0D-3FF95797D6FB}"/>
              </a:ext>
            </a:extLst>
          </p:cNvPr>
          <p:cNvSpPr txBox="1"/>
          <p:nvPr/>
        </p:nvSpPr>
        <p:spPr>
          <a:xfrm>
            <a:off x="1388907" y="1889403"/>
            <a:ext cx="10108827" cy="3970318"/>
          </a:xfrm>
          <a:prstGeom prst="rect">
            <a:avLst/>
          </a:prstGeom>
          <a:noFill/>
        </p:spPr>
        <p:txBody>
          <a:bodyPr wrap="square">
            <a:spAutoFit/>
          </a:bodyPr>
          <a:lstStyle/>
          <a:p>
            <a:r>
              <a:rPr lang="en-GB" sz="3600" b="0" i="0" u="none" strike="noStrike" baseline="0" dirty="0">
                <a:solidFill>
                  <a:schemeClr val="bg1"/>
                </a:solidFill>
                <a:latin typeface="Arial" panose="020B0604020202020204" pitchFamily="34" charset="0"/>
                <a:cs typeface="Arial" panose="020B0604020202020204" pitchFamily="34" charset="0"/>
              </a:rPr>
              <a:t>To improve UK grant-making foundations’ diversity, accountability &amp; transparency. </a:t>
            </a:r>
          </a:p>
          <a:p>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Our method is to incentivise improvement on those three areas, by creating</a:t>
            </a:r>
            <a:r>
              <a:rPr lang="en-GB" sz="3600" b="0" i="0" u="none" strike="noStrike" dirty="0">
                <a:solidFill>
                  <a:schemeClr val="bg1"/>
                </a:solidFill>
                <a:latin typeface="Arial" panose="020B0604020202020204" pitchFamily="34" charset="0"/>
                <a:cs typeface="Arial" panose="020B0604020202020204" pitchFamily="34" charset="0"/>
              </a:rPr>
              <a:t> and publishing annually</a:t>
            </a:r>
            <a:r>
              <a:rPr lang="en-GB" sz="3600" b="0" i="0" u="none" strike="noStrike" baseline="0" dirty="0">
                <a:solidFill>
                  <a:schemeClr val="bg1"/>
                </a:solidFill>
                <a:latin typeface="Arial" panose="020B0604020202020204" pitchFamily="34" charset="0"/>
                <a:cs typeface="Arial" panose="020B0604020202020204" pitchFamily="34" charset="0"/>
              </a:rPr>
              <a:t> an </a:t>
            </a:r>
            <a:r>
              <a:rPr lang="en-GB" sz="3600" dirty="0">
                <a:solidFill>
                  <a:schemeClr val="bg1"/>
                </a:solidFill>
                <a:latin typeface="Arial" panose="020B0604020202020204" pitchFamily="34" charset="0"/>
                <a:cs typeface="Arial" panose="020B0604020202020204" pitchFamily="34" charset="0"/>
              </a:rPr>
              <a:t>independent assessment of foundations’ practices in those three domains.</a:t>
            </a:r>
          </a:p>
        </p:txBody>
      </p:sp>
      <p:pic>
        <p:nvPicPr>
          <p:cNvPr id="12" name="Picture 11" descr="A picture containing logo&#10;&#10;Description automatically generated">
            <a:extLst>
              <a:ext uri="{FF2B5EF4-FFF2-40B4-BE49-F238E27FC236}">
                <a16:creationId xmlns:a16="http://schemas.microsoft.com/office/drawing/2014/main" id="{D5FBD434-D56B-4506-BDA6-686B4E69FEDC}"/>
              </a:ext>
            </a:extLst>
          </p:cNvPr>
          <p:cNvPicPr>
            <a:picLocks noChangeAspect="1"/>
          </p:cNvPicPr>
          <p:nvPr/>
        </p:nvPicPr>
        <p:blipFill rotWithShape="1">
          <a:blip r:embed="rId4">
            <a:extLst>
              <a:ext uri="{28A0092B-C50C-407E-A947-70E740481C1C}">
                <a14:useLocalDpi xmlns:a14="http://schemas.microsoft.com/office/drawing/2010/main" val="0"/>
              </a:ext>
            </a:extLst>
          </a:blip>
          <a:srcRect l="3555" t="18992" r="4116" b="23677"/>
          <a:stretch/>
        </p:blipFill>
        <p:spPr>
          <a:xfrm>
            <a:off x="9719735" y="6011338"/>
            <a:ext cx="2345265" cy="728133"/>
          </a:xfrm>
          <a:prstGeom prst="rect">
            <a:avLst/>
          </a:prstGeom>
        </p:spPr>
      </p:pic>
      <p:pic>
        <p:nvPicPr>
          <p:cNvPr id="9" name="Picture 2" descr="Goal-Driven Kanban: Improving Performance and Motivating Teams"/>
          <p:cNvPicPr/>
          <p:nvPr/>
        </p:nvPicPr>
        <p:blipFill>
          <a:blip r:embed="rId5"/>
          <a:stretch/>
        </p:blipFill>
        <p:spPr>
          <a:xfrm>
            <a:off x="9647640" y="273240"/>
            <a:ext cx="2395080" cy="1256760"/>
          </a:xfrm>
          <a:prstGeom prst="rect">
            <a:avLst/>
          </a:prstGeom>
          <a:ln w="0">
            <a:noFill/>
          </a:ln>
        </p:spPr>
      </p:pic>
    </p:spTree>
    <p:extLst>
      <p:ext uri="{BB962C8B-B14F-4D97-AF65-F5344CB8AC3E}">
        <p14:creationId xmlns:p14="http://schemas.microsoft.com/office/powerpoint/2010/main" val="397081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3780B-0A4D-429B-A373-3FDA9C70A91A}"/>
              </a:ext>
            </a:extLst>
          </p:cNvPr>
          <p:cNvSpPr>
            <a:spLocks noGrp="1"/>
          </p:cNvSpPr>
          <p:nvPr>
            <p:ph type="title"/>
          </p:nvPr>
        </p:nvSpPr>
        <p:spPr/>
        <p:txBody>
          <a:bodyPr>
            <a:normAutofit fontScale="90000"/>
          </a:bodyPr>
          <a:lstStyle/>
          <a:p>
            <a:r>
              <a:rPr lang="en-GB" dirty="0"/>
              <a:t>Where will you find trustees with the skills you need?</a:t>
            </a:r>
          </a:p>
        </p:txBody>
      </p:sp>
      <p:sp>
        <p:nvSpPr>
          <p:cNvPr id="16387" name="Content Placeholder 5">
            <a:extLst>
              <a:ext uri="{FF2B5EF4-FFF2-40B4-BE49-F238E27FC236}">
                <a16:creationId xmlns:a16="http://schemas.microsoft.com/office/drawing/2014/main" id="{2593258E-758D-4413-A028-1A1219A329C1}"/>
              </a:ext>
            </a:extLst>
          </p:cNvPr>
          <p:cNvSpPr>
            <a:spLocks noGrp="1"/>
          </p:cNvSpPr>
          <p:nvPr>
            <p:ph sz="quarter" idx="10"/>
          </p:nvPr>
        </p:nvSpPr>
        <p:spPr/>
        <p:txBody>
          <a:bodyPr/>
          <a:lstStyle/>
          <a:p>
            <a:pPr>
              <a:buFont typeface="Calibri" pitchFamily="34" charset="0"/>
              <a:buAutoNum type="arabicPeriod"/>
              <a:defRPr/>
            </a:pPr>
            <a:endParaRPr lang="en-US" altLang="en-US" sz="1600" dirty="0"/>
          </a:p>
          <a:p>
            <a:pPr>
              <a:buFont typeface="Calibri" pitchFamily="34" charset="0"/>
              <a:buAutoNum type="arabicPeriod"/>
              <a:defRPr/>
            </a:pPr>
            <a:r>
              <a:rPr lang="en-US" altLang="en-US" sz="1800" dirty="0">
                <a:solidFill>
                  <a:srgbClr val="3D2668"/>
                </a:solidFill>
              </a:rPr>
              <a:t>Workplaces/large local employers</a:t>
            </a:r>
          </a:p>
          <a:p>
            <a:pPr>
              <a:buFont typeface="Calibri" pitchFamily="34" charset="0"/>
              <a:buAutoNum type="arabicPeriod"/>
              <a:defRPr/>
            </a:pPr>
            <a:r>
              <a:rPr lang="en-US" altLang="en-US" sz="1800" dirty="0">
                <a:solidFill>
                  <a:srgbClr val="3D2668"/>
                </a:solidFill>
              </a:rPr>
              <a:t>Business parks</a:t>
            </a:r>
          </a:p>
          <a:p>
            <a:pPr>
              <a:buFont typeface="Calibri" pitchFamily="34" charset="0"/>
              <a:buAutoNum type="arabicPeriod"/>
              <a:defRPr/>
            </a:pPr>
            <a:r>
              <a:rPr lang="en-US" altLang="en-US" sz="1800" dirty="0">
                <a:solidFill>
                  <a:srgbClr val="3D2668"/>
                </a:solidFill>
              </a:rPr>
              <a:t>Business networks/membership bodies</a:t>
            </a:r>
          </a:p>
          <a:p>
            <a:pPr>
              <a:buFont typeface="Calibri" pitchFamily="34" charset="0"/>
              <a:buAutoNum type="arabicPeriod"/>
              <a:defRPr/>
            </a:pPr>
            <a:r>
              <a:rPr lang="en-US" altLang="en-US" sz="1800" dirty="0">
                <a:solidFill>
                  <a:srgbClr val="3D2668"/>
                </a:solidFill>
              </a:rPr>
              <a:t>Professional associations</a:t>
            </a:r>
          </a:p>
          <a:p>
            <a:pPr>
              <a:buFont typeface="Arial" panose="020B0604020202020204" pitchFamily="34" charset="0"/>
              <a:buChar char="•"/>
              <a:defRPr/>
            </a:pPr>
            <a:r>
              <a:rPr lang="en-US" altLang="en-US" sz="1800" dirty="0">
                <a:solidFill>
                  <a:srgbClr val="3D2668"/>
                </a:solidFill>
              </a:rPr>
              <a:t>Accountants - </a:t>
            </a:r>
            <a:r>
              <a:rPr lang="en-US" altLang="en-US" sz="1800" dirty="0">
                <a:solidFill>
                  <a:srgbClr val="3D2668"/>
                </a:solidFill>
                <a:hlinkClick r:id="rId3">
                  <a:extLst>
                    <a:ext uri="{A12FA001-AC4F-418D-AE19-62706E023703}">
                      <ahyp:hlinkClr xmlns:ahyp="http://schemas.microsoft.com/office/drawing/2018/hyperlinkcolor" val="tx"/>
                    </a:ext>
                  </a:extLst>
                </a:hlinkClick>
              </a:rPr>
              <a:t>http://www.icaewvolunteers.com/</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Treasurers - </a:t>
            </a:r>
            <a:r>
              <a:rPr lang="en-US" altLang="en-US" sz="1800" dirty="0">
                <a:solidFill>
                  <a:srgbClr val="3D2668"/>
                </a:solidFill>
                <a:hlinkClick r:id="rId4">
                  <a:extLst>
                    <a:ext uri="{A12FA001-AC4F-418D-AE19-62706E023703}">
                      <ahyp:hlinkClr xmlns:ahyp="http://schemas.microsoft.com/office/drawing/2018/hyperlinkcolor" val="tx"/>
                    </a:ext>
                  </a:extLst>
                </a:hlinkClick>
              </a:rPr>
              <a:t>http://www.honorarytreasurers.org.uk/Vacancies1.html</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Lawyers - </a:t>
            </a:r>
            <a:r>
              <a:rPr lang="en-US" altLang="en-US" sz="1800" dirty="0">
                <a:solidFill>
                  <a:srgbClr val="3D2668"/>
                </a:solidFill>
                <a:hlinkClick r:id="rId5">
                  <a:extLst>
                    <a:ext uri="{A12FA001-AC4F-418D-AE19-62706E023703}">
                      <ahyp:hlinkClr xmlns:ahyp="http://schemas.microsoft.com/office/drawing/2018/hyperlinkcolor" val="tx"/>
                    </a:ext>
                  </a:extLst>
                </a:hlinkClick>
              </a:rPr>
              <a:t>https://www.barprobono.org.uk/</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HR - </a:t>
            </a:r>
            <a:r>
              <a:rPr lang="en-US" altLang="en-US" sz="1800" dirty="0">
                <a:solidFill>
                  <a:srgbClr val="3D2668"/>
                </a:solidFill>
                <a:hlinkClick r:id="rId6">
                  <a:extLst>
                    <a:ext uri="{A12FA001-AC4F-418D-AE19-62706E023703}">
                      <ahyp:hlinkClr xmlns:ahyp="http://schemas.microsoft.com/office/drawing/2018/hyperlinkcolor" val="tx"/>
                    </a:ext>
                  </a:extLst>
                </a:hlinkClick>
              </a:rPr>
              <a:t>https://peoplemanagement.haymarketrecruitment.com/register/</a:t>
            </a:r>
            <a:r>
              <a:rPr lang="en-US" altLang="en-US" sz="1800" dirty="0">
                <a:solidFill>
                  <a:srgbClr val="3D2668"/>
                </a:solidFill>
              </a:rPr>
              <a:t>   </a:t>
            </a:r>
          </a:p>
          <a:p>
            <a:pPr>
              <a:buFont typeface="+mj-lt"/>
              <a:buAutoNum type="arabicPeriod" startAt="5"/>
              <a:defRPr/>
            </a:pPr>
            <a:r>
              <a:rPr lang="en-US" altLang="en-US" sz="1800" dirty="0">
                <a:solidFill>
                  <a:srgbClr val="3D2668"/>
                </a:solidFill>
              </a:rPr>
              <a:t>Publications, websites, online networks</a:t>
            </a:r>
          </a:p>
        </p:txBody>
      </p:sp>
    </p:spTree>
    <p:extLst>
      <p:ext uri="{BB962C8B-B14F-4D97-AF65-F5344CB8AC3E}">
        <p14:creationId xmlns:p14="http://schemas.microsoft.com/office/powerpoint/2010/main" val="595071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3780B-0A4D-429B-A373-3FDA9C70A91A}"/>
              </a:ext>
            </a:extLst>
          </p:cNvPr>
          <p:cNvSpPr>
            <a:spLocks noGrp="1"/>
          </p:cNvSpPr>
          <p:nvPr>
            <p:ph type="title"/>
          </p:nvPr>
        </p:nvSpPr>
        <p:spPr>
          <a:xfrm>
            <a:off x="4799856" y="350838"/>
            <a:ext cx="5334000" cy="792162"/>
          </a:xfrm>
        </p:spPr>
        <p:txBody>
          <a:bodyPr>
            <a:normAutofit fontScale="90000"/>
          </a:bodyPr>
          <a:lstStyle/>
          <a:p>
            <a:r>
              <a:rPr lang="en-GB" dirty="0"/>
              <a:t>Example professional networks built around protected characteristics</a:t>
            </a:r>
          </a:p>
        </p:txBody>
      </p:sp>
      <p:sp>
        <p:nvSpPr>
          <p:cNvPr id="16387" name="Content Placeholder 5">
            <a:extLst>
              <a:ext uri="{FF2B5EF4-FFF2-40B4-BE49-F238E27FC236}">
                <a16:creationId xmlns:a16="http://schemas.microsoft.com/office/drawing/2014/main" id="{2593258E-758D-4413-A028-1A1219A329C1}"/>
              </a:ext>
            </a:extLst>
          </p:cNvPr>
          <p:cNvSpPr>
            <a:spLocks noGrp="1"/>
          </p:cNvSpPr>
          <p:nvPr>
            <p:ph sz="quarter" idx="10"/>
          </p:nvPr>
        </p:nvSpPr>
        <p:spPr/>
        <p:txBody>
          <a:bodyPr/>
          <a:lstStyle/>
          <a:p>
            <a:pPr>
              <a:buFont typeface="Calibri" pitchFamily="34" charset="0"/>
              <a:buAutoNum type="arabicPeriod"/>
              <a:defRPr/>
            </a:pPr>
            <a:endParaRPr lang="en-US" altLang="en-US" sz="1600" dirty="0"/>
          </a:p>
          <a:p>
            <a:pPr>
              <a:buFont typeface="Calibri" pitchFamily="34" charset="0"/>
              <a:buAutoNum type="arabicPeriod"/>
              <a:defRPr/>
            </a:pPr>
            <a:endParaRPr lang="en-US" altLang="en-US" sz="1800" dirty="0">
              <a:solidFill>
                <a:srgbClr val="3D2668"/>
              </a:solidFill>
            </a:endParaRPr>
          </a:p>
          <a:p>
            <a:pPr>
              <a:buFont typeface="Calibri" pitchFamily="34" charset="0"/>
              <a:buAutoNum type="arabicPeriod"/>
              <a:defRPr/>
            </a:pPr>
            <a:r>
              <a:rPr lang="en-US" altLang="en-US" sz="1800" dirty="0">
                <a:solidFill>
                  <a:srgbClr val="3D2668"/>
                </a:solidFill>
              </a:rPr>
              <a:t>Black Fundraisers Network: </a:t>
            </a:r>
            <a:r>
              <a:rPr lang="en-US" altLang="en-US" sz="1800" dirty="0">
                <a:solidFill>
                  <a:srgbClr val="3D2668"/>
                </a:solidFill>
                <a:hlinkClick r:id="rId3">
                  <a:extLst>
                    <a:ext uri="{A12FA001-AC4F-418D-AE19-62706E023703}">
                      <ahyp:hlinkClr xmlns:ahyp="http://schemas.microsoft.com/office/drawing/2018/hyperlinkcolor" val="tx"/>
                    </a:ext>
                  </a:extLst>
                </a:hlinkClick>
              </a:rPr>
              <a:t>https://www.institute-of-fundraising.org.uk/groups/sig-black-fundraisers-network/</a:t>
            </a:r>
            <a:endParaRPr lang="en-US" altLang="en-US" sz="1800" dirty="0">
              <a:solidFill>
                <a:srgbClr val="3D2668"/>
              </a:solidFill>
            </a:endParaRPr>
          </a:p>
          <a:p>
            <a:pPr>
              <a:buFont typeface="Calibri" pitchFamily="34" charset="0"/>
              <a:buAutoNum type="arabicPeriod"/>
              <a:defRPr/>
            </a:pPr>
            <a:r>
              <a:rPr lang="en-US" altLang="en-US" sz="1800" dirty="0">
                <a:solidFill>
                  <a:srgbClr val="3D2668"/>
                </a:solidFill>
              </a:rPr>
              <a:t>Women in Banking and Finance: </a:t>
            </a:r>
            <a:r>
              <a:rPr lang="en-GB" sz="1800" dirty="0">
                <a:solidFill>
                  <a:srgbClr val="3D2668"/>
                </a:solidFill>
                <a:hlinkClick r:id="rId4">
                  <a:extLst>
                    <a:ext uri="{A12FA001-AC4F-418D-AE19-62706E023703}">
                      <ahyp:hlinkClr xmlns:ahyp="http://schemas.microsoft.com/office/drawing/2018/hyperlinkcolor" val="tx"/>
                    </a:ext>
                  </a:extLst>
                </a:hlinkClick>
              </a:rPr>
              <a:t>https://www.wibf.org.uk/</a:t>
            </a:r>
            <a:endParaRPr lang="en-US" sz="1800" dirty="0">
              <a:solidFill>
                <a:srgbClr val="3D2668"/>
              </a:solidFill>
            </a:endParaRPr>
          </a:p>
          <a:p>
            <a:pPr>
              <a:buFont typeface="Calibri" pitchFamily="34" charset="0"/>
              <a:buAutoNum type="arabicPeriod"/>
              <a:defRPr/>
            </a:pPr>
            <a:r>
              <a:rPr lang="en-US" altLang="en-US" sz="1800" dirty="0">
                <a:solidFill>
                  <a:srgbClr val="3D2668"/>
                </a:solidFill>
              </a:rPr>
              <a:t>Black Young Professionals: </a:t>
            </a:r>
            <a:r>
              <a:rPr lang="en-GB" sz="1800" dirty="0">
                <a:solidFill>
                  <a:srgbClr val="3D2668"/>
                </a:solidFill>
                <a:hlinkClick r:id="rId5">
                  <a:extLst>
                    <a:ext uri="{A12FA001-AC4F-418D-AE19-62706E023703}">
                      <ahyp:hlinkClr xmlns:ahyp="http://schemas.microsoft.com/office/drawing/2018/hyperlinkcolor" val="tx"/>
                    </a:ext>
                  </a:extLst>
                </a:hlinkClick>
              </a:rPr>
              <a:t>https://byp-network.com/</a:t>
            </a:r>
            <a:endParaRPr lang="en-GB" sz="1800" dirty="0">
              <a:solidFill>
                <a:srgbClr val="3D2668"/>
              </a:solidFill>
            </a:endParaRPr>
          </a:p>
          <a:p>
            <a:pPr>
              <a:buFont typeface="Calibri" pitchFamily="34" charset="0"/>
              <a:buAutoNum type="arabicPeriod"/>
              <a:defRPr/>
            </a:pPr>
            <a:r>
              <a:rPr lang="en-GB" sz="1800" dirty="0">
                <a:solidFill>
                  <a:srgbClr val="3D2668"/>
                </a:solidFill>
              </a:rPr>
              <a:t>Black Solicitors Network: </a:t>
            </a:r>
            <a:r>
              <a:rPr lang="en-GB" sz="1800" dirty="0">
                <a:solidFill>
                  <a:srgbClr val="3D2668"/>
                </a:solidFill>
                <a:hlinkClick r:id="rId6">
                  <a:extLst>
                    <a:ext uri="{A12FA001-AC4F-418D-AE19-62706E023703}">
                      <ahyp:hlinkClr xmlns:ahyp="http://schemas.microsoft.com/office/drawing/2018/hyperlinkcolor" val="tx"/>
                    </a:ext>
                  </a:extLst>
                </a:hlinkClick>
              </a:rPr>
              <a:t>https://www.blacksolicitorsnetwork.co.uk/</a:t>
            </a:r>
            <a:endParaRPr lang="en-GB" sz="1800" dirty="0">
              <a:solidFill>
                <a:srgbClr val="3D2668"/>
              </a:solidFill>
            </a:endParaRPr>
          </a:p>
          <a:p>
            <a:pPr>
              <a:buFont typeface="Calibri" pitchFamily="34" charset="0"/>
              <a:buAutoNum type="arabicPeriod"/>
              <a:defRPr/>
            </a:pPr>
            <a:r>
              <a:rPr lang="en-GB" sz="1800" dirty="0">
                <a:solidFill>
                  <a:srgbClr val="3D2668"/>
                </a:solidFill>
              </a:rPr>
              <a:t>International Association of Young Lawyers </a:t>
            </a:r>
            <a:r>
              <a:rPr lang="en-GB" sz="1800" dirty="0">
                <a:solidFill>
                  <a:srgbClr val="3D2668"/>
                </a:solidFill>
                <a:hlinkClick r:id="rId7">
                  <a:extLst>
                    <a:ext uri="{A12FA001-AC4F-418D-AE19-62706E023703}">
                      <ahyp:hlinkClr xmlns:ahyp="http://schemas.microsoft.com/office/drawing/2018/hyperlinkcolor" val="tx"/>
                    </a:ext>
                  </a:extLst>
                </a:hlinkClick>
              </a:rPr>
              <a:t>https://www.aija.org/en/</a:t>
            </a:r>
            <a:endParaRPr lang="en-US" sz="1800" dirty="0">
              <a:solidFill>
                <a:srgbClr val="3D2668"/>
              </a:solidFill>
            </a:endParaRPr>
          </a:p>
          <a:p>
            <a:pPr>
              <a:buFont typeface="Calibri" pitchFamily="34" charset="0"/>
              <a:buAutoNum type="arabicPeriod"/>
              <a:defRPr/>
            </a:pPr>
            <a:endParaRPr lang="en-US" altLang="en-US" sz="1800" dirty="0">
              <a:solidFill>
                <a:srgbClr val="3D2668"/>
              </a:solidFill>
            </a:endParaRPr>
          </a:p>
          <a:p>
            <a:pPr>
              <a:buFont typeface="Calibri" pitchFamily="34" charset="0"/>
              <a:buAutoNum type="arabicPeriod"/>
              <a:defRPr/>
            </a:pPr>
            <a:endParaRPr lang="en-US" altLang="en-US" sz="1800" dirty="0">
              <a:solidFill>
                <a:srgbClr val="3D2668"/>
              </a:solidFill>
            </a:endParaRPr>
          </a:p>
        </p:txBody>
      </p:sp>
    </p:spTree>
    <p:extLst>
      <p:ext uri="{BB962C8B-B14F-4D97-AF65-F5344CB8AC3E}">
        <p14:creationId xmlns:p14="http://schemas.microsoft.com/office/powerpoint/2010/main" val="3042121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Shortlist and interview fairly and objectively</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6</a:t>
            </a:r>
          </a:p>
        </p:txBody>
      </p:sp>
    </p:spTree>
    <p:extLst>
      <p:ext uri="{BB962C8B-B14F-4D97-AF65-F5344CB8AC3E}">
        <p14:creationId xmlns:p14="http://schemas.microsoft.com/office/powerpoint/2010/main" val="3575069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dirty="0"/>
              <a:t>What should an effective board feel like?</a:t>
            </a:r>
          </a:p>
        </p:txBody>
      </p:sp>
      <p:pic>
        <p:nvPicPr>
          <p:cNvPr id="4" name="Picture 3">
            <a:extLst>
              <a:ext uri="{FF2B5EF4-FFF2-40B4-BE49-F238E27FC236}">
                <a16:creationId xmlns:a16="http://schemas.microsoft.com/office/drawing/2014/main" id="{04941EB2-943C-4425-BD13-709294FEC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965" y="1728315"/>
            <a:ext cx="6041032" cy="3401371"/>
          </a:xfrm>
          <a:prstGeom prst="rect">
            <a:avLst/>
          </a:prstGeom>
        </p:spPr>
      </p:pic>
      <p:sp>
        <p:nvSpPr>
          <p:cNvPr id="5" name="TextBox 4">
            <a:extLst>
              <a:ext uri="{FF2B5EF4-FFF2-40B4-BE49-F238E27FC236}">
                <a16:creationId xmlns:a16="http://schemas.microsoft.com/office/drawing/2014/main" id="{A1F7F6B5-BFE2-4A19-9D08-299BCF2534F5}"/>
              </a:ext>
            </a:extLst>
          </p:cNvPr>
          <p:cNvSpPr txBox="1"/>
          <p:nvPr/>
        </p:nvSpPr>
        <p:spPr>
          <a:xfrm>
            <a:off x="4295800" y="5373217"/>
            <a:ext cx="6157192" cy="615553"/>
          </a:xfrm>
          <a:prstGeom prst="rect">
            <a:avLst/>
          </a:prstGeom>
          <a:noFill/>
        </p:spPr>
        <p:txBody>
          <a:bodyPr wrap="square" rtlCol="0">
            <a:spAutoFit/>
          </a:bodyPr>
          <a:lstStyle/>
          <a:p>
            <a:pPr algn="ctr" eaLnBrk="0" fontAlgn="base" hangingPunct="0">
              <a:spcBef>
                <a:spcPct val="0"/>
              </a:spcBef>
              <a:spcAft>
                <a:spcPct val="0"/>
              </a:spcAft>
              <a:defRPr/>
            </a:pPr>
            <a:r>
              <a:rPr lang="en-GB" sz="1700" dirty="0">
                <a:solidFill>
                  <a:srgbClr val="51B4A3"/>
                </a:solidFill>
                <a:latin typeface="Gellix Medium" panose="00000600000000000000" pitchFamily="50" charset="0"/>
                <a:cs typeface="Arial" charset="0"/>
              </a:rPr>
              <a:t>Diana Garnham: </a:t>
            </a:r>
          </a:p>
          <a:p>
            <a:pPr algn="ctr" eaLnBrk="0" fontAlgn="base" hangingPunct="0">
              <a:spcBef>
                <a:spcPct val="0"/>
              </a:spcBef>
              <a:spcAft>
                <a:spcPct val="0"/>
              </a:spcAft>
              <a:defRPr/>
            </a:pPr>
            <a:r>
              <a:rPr lang="en-GB" sz="1700" dirty="0">
                <a:solidFill>
                  <a:srgbClr val="51B4A3"/>
                </a:solidFill>
                <a:latin typeface="Gellix Medium" panose="00000600000000000000" pitchFamily="50" charset="0"/>
                <a:cs typeface="Arial" charset="0"/>
              </a:rPr>
              <a:t>“The Good, The Bad and the Ugly of Board Behaviours”, 2019</a:t>
            </a:r>
          </a:p>
        </p:txBody>
      </p:sp>
    </p:spTree>
    <p:extLst>
      <p:ext uri="{BB962C8B-B14F-4D97-AF65-F5344CB8AC3E}">
        <p14:creationId xmlns:p14="http://schemas.microsoft.com/office/powerpoint/2010/main" val="300868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Induct, induct, induct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7</a:t>
            </a:r>
          </a:p>
        </p:txBody>
      </p:sp>
    </p:spTree>
    <p:extLst>
      <p:ext uri="{BB962C8B-B14F-4D97-AF65-F5344CB8AC3E}">
        <p14:creationId xmlns:p14="http://schemas.microsoft.com/office/powerpoint/2010/main" val="1669789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4511824" y="1158453"/>
            <a:ext cx="5688632" cy="4104456"/>
          </a:xfrm>
        </p:spPr>
        <p:txBody>
          <a:bodyPr/>
          <a:lstStyle/>
          <a:p>
            <a:pPr indent="0"/>
            <a:endParaRPr lang="en-GB" altLang="en-US" sz="4000" dirty="0"/>
          </a:p>
          <a:p>
            <a:pPr indent="0" algn="ctr"/>
            <a:r>
              <a:rPr lang="en-GB" altLang="en-US" sz="4800" dirty="0"/>
              <a:t>Just do it (thoughtfully)</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4617132" y="332656"/>
            <a:ext cx="5334000" cy="792162"/>
          </a:xfrm>
        </p:spPr>
        <p:txBody>
          <a:bodyPr>
            <a:normAutofit fontScale="90000"/>
          </a:bodyPr>
          <a:lstStyle/>
          <a:p>
            <a:pPr algn="ctr"/>
            <a:r>
              <a:rPr lang="en-GB" altLang="en-US" sz="4800" dirty="0"/>
              <a:t>Tip 8</a:t>
            </a:r>
          </a:p>
        </p:txBody>
      </p:sp>
    </p:spTree>
    <p:extLst>
      <p:ext uri="{BB962C8B-B14F-4D97-AF65-F5344CB8AC3E}">
        <p14:creationId xmlns:p14="http://schemas.microsoft.com/office/powerpoint/2010/main" val="408622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What happens after recruitment?</a:t>
            </a:r>
          </a:p>
          <a:p>
            <a:pPr marL="0" indent="0" algn="ctr"/>
            <a:endParaRPr lang="en-GB" altLang="en-US" sz="5400" dirty="0">
              <a:solidFill>
                <a:srgbClr val="0070C0"/>
              </a:solidFill>
            </a:endParaRPr>
          </a:p>
        </p:txBody>
      </p:sp>
    </p:spTree>
    <p:extLst>
      <p:ext uri="{BB962C8B-B14F-4D97-AF65-F5344CB8AC3E}">
        <p14:creationId xmlns:p14="http://schemas.microsoft.com/office/powerpoint/2010/main" val="2389016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A0BC-067A-4C5B-B196-49812E3D1A17}"/>
              </a:ext>
            </a:extLst>
          </p:cNvPr>
          <p:cNvSpPr>
            <a:spLocks noGrp="1"/>
          </p:cNvSpPr>
          <p:nvPr>
            <p:ph type="title"/>
          </p:nvPr>
        </p:nvSpPr>
        <p:spPr>
          <a:xfrm>
            <a:off x="4151784" y="260648"/>
            <a:ext cx="6696744" cy="864096"/>
          </a:xfrm>
        </p:spPr>
        <p:txBody>
          <a:bodyPr>
            <a:normAutofit fontScale="90000"/>
          </a:bodyPr>
          <a:lstStyle/>
          <a:p>
            <a:r>
              <a:rPr lang="en-GB" b="1" dirty="0">
                <a:latin typeface="Gellix" panose="00000500000000000000" pitchFamily="50" charset="0"/>
              </a:rPr>
              <a:t>What can go wrong after recruitment?</a:t>
            </a:r>
            <a:br>
              <a:rPr lang="en-GB" b="1" dirty="0">
                <a:latin typeface="Gellix" panose="00000500000000000000" pitchFamily="50" charset="0"/>
              </a:rPr>
            </a:br>
            <a:endParaRPr lang="en-GB" b="1" dirty="0">
              <a:latin typeface="Gellix" panose="00000500000000000000" pitchFamily="50" charset="0"/>
            </a:endParaRPr>
          </a:p>
        </p:txBody>
      </p:sp>
      <p:sp>
        <p:nvSpPr>
          <p:cNvPr id="3" name="Content Placeholder 2">
            <a:extLst>
              <a:ext uri="{FF2B5EF4-FFF2-40B4-BE49-F238E27FC236}">
                <a16:creationId xmlns:a16="http://schemas.microsoft.com/office/drawing/2014/main" id="{A1B52B59-3A70-440D-A55B-9EED964BACA1}"/>
              </a:ext>
            </a:extLst>
          </p:cNvPr>
          <p:cNvSpPr>
            <a:spLocks noGrp="1"/>
          </p:cNvSpPr>
          <p:nvPr>
            <p:ph sz="quarter" idx="10"/>
          </p:nvPr>
        </p:nvSpPr>
        <p:spPr>
          <a:xfrm>
            <a:off x="4833156" y="1141857"/>
            <a:ext cx="5334000" cy="4752528"/>
          </a:xfrm>
        </p:spPr>
        <p:txBody>
          <a:bodyPr>
            <a:normAutofit lnSpcReduction="10000"/>
          </a:bodyPr>
          <a:lstStyle/>
          <a:p>
            <a:pPr marL="285750" indent="-285750">
              <a:buFont typeface="Arial" panose="020B0604020202020204" pitchFamily="34" charset="0"/>
              <a:buChar char="•"/>
            </a:pPr>
            <a:r>
              <a:rPr lang="en-GB" sz="1800" dirty="0">
                <a:solidFill>
                  <a:srgbClr val="3D2668"/>
                </a:solidFill>
              </a:rPr>
              <a:t>Not taking members seriously</a:t>
            </a:r>
          </a:p>
          <a:p>
            <a:pPr marL="285750" indent="-285750">
              <a:buFont typeface="Arial" panose="020B0604020202020204" pitchFamily="34" charset="0"/>
              <a:buChar char="•"/>
            </a:pPr>
            <a:r>
              <a:rPr lang="en-GB" sz="1800" dirty="0">
                <a:solidFill>
                  <a:srgbClr val="3D2668"/>
                </a:solidFill>
              </a:rPr>
              <a:t>Views not valued </a:t>
            </a:r>
          </a:p>
          <a:p>
            <a:pPr marL="285750" indent="-285750">
              <a:buFont typeface="Arial" panose="020B0604020202020204" pitchFamily="34" charset="0"/>
              <a:buChar char="•"/>
            </a:pPr>
            <a:r>
              <a:rPr lang="en-GB" sz="1800" dirty="0">
                <a:solidFill>
                  <a:srgbClr val="3D2668"/>
                </a:solidFill>
              </a:rPr>
              <a:t>Time management – expecting to be available at short notice</a:t>
            </a:r>
          </a:p>
          <a:p>
            <a:pPr marL="285750" indent="-285750">
              <a:buFont typeface="Arial" panose="020B0604020202020204" pitchFamily="34" charset="0"/>
              <a:buChar char="•"/>
            </a:pPr>
            <a:r>
              <a:rPr lang="en-GB" sz="1800" dirty="0">
                <a:solidFill>
                  <a:srgbClr val="3D2668"/>
                </a:solidFill>
              </a:rPr>
              <a:t>Not making reasonable adjustments</a:t>
            </a:r>
          </a:p>
          <a:p>
            <a:pPr marL="285750" indent="-285750">
              <a:buFont typeface="Arial" panose="020B0604020202020204" pitchFamily="34" charset="0"/>
              <a:buChar char="•"/>
            </a:pPr>
            <a:r>
              <a:rPr lang="en-GB" sz="1800" dirty="0">
                <a:solidFill>
                  <a:srgbClr val="3D2668"/>
                </a:solidFill>
              </a:rPr>
              <a:t>One size fits all approach</a:t>
            </a:r>
          </a:p>
          <a:p>
            <a:pPr marL="285750" indent="-285750">
              <a:buFont typeface="Arial" panose="020B0604020202020204" pitchFamily="34" charset="0"/>
              <a:buChar char="•"/>
            </a:pPr>
            <a:r>
              <a:rPr lang="en-GB" sz="1800" dirty="0">
                <a:solidFill>
                  <a:srgbClr val="3D2668"/>
                </a:solidFill>
              </a:rPr>
              <a:t>Token appointments</a:t>
            </a:r>
          </a:p>
          <a:p>
            <a:pPr marL="285750" indent="-285750">
              <a:buFont typeface="Arial" panose="020B0604020202020204" pitchFamily="34" charset="0"/>
              <a:buChar char="•"/>
            </a:pPr>
            <a:r>
              <a:rPr lang="en-GB" sz="1800" dirty="0">
                <a:solidFill>
                  <a:srgbClr val="3D2668"/>
                </a:solidFill>
              </a:rPr>
              <a:t>Leaving people out of formal and informal discussions</a:t>
            </a:r>
          </a:p>
          <a:p>
            <a:pPr marL="285750" indent="-285750">
              <a:buFont typeface="Arial" panose="020B0604020202020204" pitchFamily="34" charset="0"/>
              <a:buChar char="•"/>
            </a:pPr>
            <a:r>
              <a:rPr lang="en-GB" sz="1800" dirty="0">
                <a:solidFill>
                  <a:srgbClr val="3D2668"/>
                </a:solidFill>
              </a:rPr>
              <a:t>People being asked to comment for their demographic, but nothing else</a:t>
            </a:r>
          </a:p>
          <a:p>
            <a:pPr marL="285750" indent="-285750">
              <a:buFont typeface="Arial" panose="020B0604020202020204" pitchFamily="34" charset="0"/>
              <a:buChar char="•"/>
            </a:pPr>
            <a:r>
              <a:rPr lang="en-GB" sz="1800" dirty="0">
                <a:solidFill>
                  <a:srgbClr val="3D2668"/>
                </a:solidFill>
              </a:rPr>
              <a:t>Potential discomfort and anxiety between people with different backgrounds</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033586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52B59-3A70-440D-A55B-9EED964BACA1}"/>
              </a:ext>
            </a:extLst>
          </p:cNvPr>
          <p:cNvSpPr>
            <a:spLocks noGrp="1"/>
          </p:cNvSpPr>
          <p:nvPr>
            <p:ph sz="quarter" idx="10"/>
          </p:nvPr>
        </p:nvSpPr>
        <p:spPr>
          <a:xfrm>
            <a:off x="4833156" y="1141857"/>
            <a:ext cx="5334000" cy="4752528"/>
          </a:xfrm>
        </p:spPr>
        <p:txBody>
          <a:bodyPr/>
          <a:lstStyle/>
          <a:p>
            <a:pPr marL="0" indent="0"/>
            <a:r>
              <a:rPr lang="en-GB" sz="2800" i="1" dirty="0"/>
              <a:t>“Your voice is undermined and you feel like a minority. If you ask too many questions you feel like you are being demanding. It also just felt like a tick box exercise, I was like a silent member of the board.  There were lots of power dynamics due to race issues.”</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541003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4367808" y="188640"/>
            <a:ext cx="6120680" cy="5256584"/>
          </a:xfrm>
        </p:spPr>
        <p:txBody>
          <a:bodyPr>
            <a:normAutofit lnSpcReduction="10000"/>
          </a:bodyPr>
          <a:lstStyle/>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endParaRPr lang="en-GB" altLang="en-US" dirty="0"/>
          </a:p>
          <a:p>
            <a:pPr marL="0" indent="0">
              <a:defRPr/>
            </a:pPr>
            <a:r>
              <a:rPr lang="en-US" altLang="en-US" sz="2800" i="1" dirty="0">
                <a:solidFill>
                  <a:srgbClr val="51B4A3"/>
                </a:solidFill>
              </a:rPr>
              <a:t>‘Imposter syndrome is not all in our heads. It’s about what others think we are capable of or not.’</a:t>
            </a:r>
          </a:p>
          <a:p>
            <a:pPr marL="0" indent="0">
              <a:defRPr/>
            </a:pPr>
            <a:r>
              <a:rPr lang="en-US" altLang="en-US" sz="2800" dirty="0">
                <a:solidFill>
                  <a:srgbClr val="3D2668"/>
                </a:solidFill>
              </a:rPr>
              <a:t> </a:t>
            </a:r>
          </a:p>
          <a:p>
            <a:pPr marL="0" indent="0">
              <a:defRPr/>
            </a:pPr>
            <a:endParaRPr lang="en-US" altLang="en-US" sz="2800" dirty="0">
              <a:solidFill>
                <a:srgbClr val="3D2668"/>
              </a:solidFill>
            </a:endParaRPr>
          </a:p>
          <a:p>
            <a:pPr marL="0" indent="0">
              <a:defRPr/>
            </a:pPr>
            <a:endParaRPr lang="en-US" altLang="en-US" sz="2800" dirty="0">
              <a:solidFill>
                <a:srgbClr val="3D2668"/>
              </a:solidFill>
            </a:endParaRPr>
          </a:p>
          <a:p>
            <a:pPr marL="0" indent="0">
              <a:defRPr/>
            </a:pPr>
            <a:r>
              <a:rPr lang="en-US" altLang="en-US" sz="2000" dirty="0">
                <a:solidFill>
                  <a:srgbClr val="3D2668"/>
                </a:solidFill>
              </a:rPr>
              <a:t>(Getting on Board research for Historic England into the Barriers and enablers to board diversity in the heritage sector, due out Jan 2024)</a:t>
            </a:r>
            <a:endParaRPr lang="en-GB" sz="2000" i="1" dirty="0">
              <a:solidFill>
                <a:srgbClr val="3D2668"/>
              </a:solidFill>
            </a:endParaRPr>
          </a:p>
        </p:txBody>
      </p:sp>
    </p:spTree>
    <p:extLst>
      <p:ext uri="{BB962C8B-B14F-4D97-AF65-F5344CB8AC3E}">
        <p14:creationId xmlns:p14="http://schemas.microsoft.com/office/powerpoint/2010/main" val="25988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07" y="158510"/>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3373560" y="632520"/>
            <a:ext cx="5446800"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FFFFFF"/>
                </a:solidFill>
                <a:latin typeface="Arial" panose="020B0604020202020204" pitchFamily="34" charset="0"/>
                <a:cs typeface="Arial" panose="020B0604020202020204" pitchFamily="34" charset="0"/>
              </a:rPr>
              <a:t>How it works</a:t>
            </a:r>
            <a:endParaRPr lang="en-GB" sz="4000" spc="-1"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C23037C-2CA1-4824-9B0D-3FF95797D6FB}"/>
              </a:ext>
            </a:extLst>
          </p:cNvPr>
          <p:cNvSpPr txBox="1"/>
          <p:nvPr/>
        </p:nvSpPr>
        <p:spPr>
          <a:xfrm>
            <a:off x="114161" y="1548406"/>
            <a:ext cx="12042327" cy="4878259"/>
          </a:xfrm>
          <a:prstGeom prst="rect">
            <a:avLst/>
          </a:prstGeom>
          <a:noFill/>
        </p:spPr>
        <p:txBody>
          <a:bodyPr wrap="square">
            <a:spAutoFit/>
          </a:bodyPr>
          <a:lstStyle/>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rate UK grant-making </a:t>
            </a:r>
            <a:r>
              <a:rPr lang="en-GB"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fdns</a:t>
            </a: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on their practices on: diversity, accountability &amp; transparency</a:t>
            </a:r>
          </a:p>
          <a:p>
            <a:pPr marL="34290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ratings have four ‘bands’: ABCD. A = top. </a:t>
            </a:r>
          </a:p>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Each foundation gets a rating on each of those three domains, plus an overall rating.</a:t>
            </a:r>
          </a:p>
          <a:p>
            <a:pPr marL="800100" lvl="1"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they might be B (ABC)</a:t>
            </a:r>
          </a:p>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 rating, not a ranking. Everybody can be top; everybody can be bottom.</a:t>
            </a:r>
          </a:p>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do this annually – each year with a fresh sample of foundations.</a:t>
            </a:r>
          </a:p>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Throughout, we are as objective and as neutral as possible: using other people’s definitions wherever possible</a:t>
            </a:r>
          </a:p>
          <a:p>
            <a:pPr marL="342900" lvl="0" indent="-342900">
              <a:lnSpc>
                <a:spcPct val="115000"/>
              </a:lnSpc>
              <a:spcAft>
                <a:spcPts val="6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Foundations have no control over whether they are included (unless they opt-in), the sampling, research or rating</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Amir Zakaria Consulting Group | Business Process Management (BPM)"/>
          <p:cNvPicPr/>
          <p:nvPr/>
        </p:nvPicPr>
        <p:blipFill>
          <a:blip r:embed="rId4"/>
          <a:srcRect t="13510" b="7732"/>
          <a:stretch/>
        </p:blipFill>
        <p:spPr>
          <a:xfrm>
            <a:off x="9005760" y="153000"/>
            <a:ext cx="2967480" cy="1401480"/>
          </a:xfrm>
          <a:prstGeom prst="rect">
            <a:avLst/>
          </a:prstGeom>
          <a:ln w="0">
            <a:noFill/>
          </a:ln>
        </p:spPr>
      </p:pic>
    </p:spTree>
    <p:extLst>
      <p:ext uri="{BB962C8B-B14F-4D97-AF65-F5344CB8AC3E}">
        <p14:creationId xmlns:p14="http://schemas.microsoft.com/office/powerpoint/2010/main" val="3374633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Further help available</a:t>
            </a:r>
          </a:p>
          <a:p>
            <a:pPr marL="0" indent="0" algn="ctr"/>
            <a:endParaRPr lang="en-GB" altLang="en-US" sz="5400" dirty="0">
              <a:solidFill>
                <a:srgbClr val="0070C0"/>
              </a:solidFill>
            </a:endParaRPr>
          </a:p>
        </p:txBody>
      </p:sp>
    </p:spTree>
    <p:extLst>
      <p:ext uri="{BB962C8B-B14F-4D97-AF65-F5344CB8AC3E}">
        <p14:creationId xmlns:p14="http://schemas.microsoft.com/office/powerpoint/2010/main" val="611773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4331824" y="338396"/>
            <a:ext cx="6120600" cy="708600"/>
          </a:xfrm>
          <a:prstGeom prst="rect">
            <a:avLst/>
          </a:prstGeom>
          <a:noFill/>
          <a:ln>
            <a:noFill/>
          </a:ln>
        </p:spPr>
        <p:txBody>
          <a:bodyPr spcFirstLastPara="1" vert="horz" wrap="square" lIns="91425" tIns="45700" rIns="91425" bIns="45700" rtlCol="0" anchor="t" anchorCtr="0">
            <a:noAutofit/>
          </a:bodyPr>
          <a:lstStyle/>
          <a:p>
            <a:pPr algn="ctr"/>
            <a:r>
              <a:rPr lang="en-US" b="1" dirty="0"/>
              <a:t>Support from Getting on Board</a:t>
            </a:r>
            <a:br>
              <a:rPr lang="en-US" b="1" dirty="0"/>
            </a:br>
            <a:endParaRPr dirty="0"/>
          </a:p>
        </p:txBody>
      </p:sp>
      <p:sp>
        <p:nvSpPr>
          <p:cNvPr id="67" name="Google Shape;67;p4"/>
          <p:cNvSpPr txBox="1">
            <a:spLocks noGrp="1"/>
          </p:cNvSpPr>
          <p:nvPr>
            <p:ph type="body" idx="1"/>
          </p:nvPr>
        </p:nvSpPr>
        <p:spPr>
          <a:xfrm>
            <a:off x="4511824" y="1196752"/>
            <a:ext cx="5760600" cy="4764000"/>
          </a:xfrm>
          <a:prstGeom prst="rect">
            <a:avLst/>
          </a:prstGeom>
          <a:noFill/>
          <a:ln>
            <a:noFill/>
          </a:ln>
        </p:spPr>
        <p:txBody>
          <a:bodyPr spcFirstLastPara="1" vert="horz" wrap="square" lIns="91425" tIns="45700" rIns="91425" bIns="45700" rtlCol="0" anchor="t" anchorCtr="0">
            <a:noAutofit/>
          </a:bodyPr>
          <a:lstStyle/>
          <a:p>
            <a:pPr marL="285750" indent="-133350">
              <a:lnSpc>
                <a:spcPct val="100000"/>
              </a:lnSpc>
              <a:spcBef>
                <a:spcPts val="0"/>
              </a:spcBef>
            </a:pPr>
            <a:endParaRPr i="1" dirty="0">
              <a:solidFill>
                <a:srgbClr val="3D2668"/>
              </a:solidFill>
            </a:endParaRPr>
          </a:p>
          <a:p>
            <a:pPr indent="-457200">
              <a:lnSpc>
                <a:spcPct val="100000"/>
              </a:lnSpc>
              <a:buClr>
                <a:srgbClr val="3D2668"/>
              </a:buClr>
              <a:buFont typeface="+mj-lt"/>
              <a:buAutoNum type="arabicPeriod"/>
            </a:pPr>
            <a:r>
              <a:rPr lang="en-GB" dirty="0">
                <a:solidFill>
                  <a:srgbClr val="3D2668"/>
                </a:solidFill>
              </a:rPr>
              <a:t>Guides</a:t>
            </a:r>
          </a:p>
          <a:p>
            <a:pPr indent="-457200">
              <a:lnSpc>
                <a:spcPct val="100000"/>
              </a:lnSpc>
              <a:buClr>
                <a:srgbClr val="3D2668"/>
              </a:buClr>
              <a:buFont typeface="+mj-lt"/>
              <a:buAutoNum type="arabicPeriod"/>
            </a:pPr>
            <a:r>
              <a:rPr lang="en-GB" dirty="0">
                <a:solidFill>
                  <a:srgbClr val="3D2668"/>
                </a:solidFill>
              </a:rPr>
              <a:t>Trustee recruitment training</a:t>
            </a:r>
          </a:p>
          <a:p>
            <a:pPr indent="-457200">
              <a:lnSpc>
                <a:spcPct val="100000"/>
              </a:lnSpc>
              <a:buClr>
                <a:srgbClr val="3D2668"/>
              </a:buClr>
              <a:buFont typeface="+mj-lt"/>
              <a:buAutoNum type="arabicPeriod"/>
            </a:pPr>
            <a:r>
              <a:rPr lang="en-GB" dirty="0">
                <a:solidFill>
                  <a:srgbClr val="3D2668"/>
                </a:solidFill>
              </a:rPr>
              <a:t>Trustee induction training</a:t>
            </a:r>
          </a:p>
          <a:p>
            <a:pPr indent="-457200">
              <a:lnSpc>
                <a:spcPct val="100000"/>
              </a:lnSpc>
              <a:buClr>
                <a:srgbClr val="3D2668"/>
              </a:buClr>
              <a:buFont typeface="+mj-lt"/>
              <a:buAutoNum type="arabicPeriod"/>
            </a:pPr>
            <a:r>
              <a:rPr lang="en-GB" dirty="0">
                <a:solidFill>
                  <a:srgbClr val="3D2668"/>
                </a:solidFill>
              </a:rPr>
              <a:t>Board inclusion training</a:t>
            </a:r>
          </a:p>
          <a:p>
            <a:pPr indent="-457200">
              <a:lnSpc>
                <a:spcPct val="100000"/>
              </a:lnSpc>
              <a:buClr>
                <a:srgbClr val="3D2668"/>
              </a:buClr>
              <a:buFont typeface="+mj-lt"/>
              <a:buAutoNum type="arabicPeriod"/>
            </a:pPr>
            <a:r>
              <a:rPr lang="en-GB" i="1" dirty="0">
                <a:solidFill>
                  <a:srgbClr val="3D2668"/>
                </a:solidFill>
              </a:rPr>
              <a:t>Transform</a:t>
            </a:r>
            <a:r>
              <a:rPr lang="en-GB" dirty="0">
                <a:solidFill>
                  <a:srgbClr val="3D2668"/>
                </a:solidFill>
              </a:rPr>
              <a:t> trustee diversity programme</a:t>
            </a:r>
            <a:endParaRPr lang="en-GB" dirty="0"/>
          </a:p>
          <a:p>
            <a:pPr indent="-457200">
              <a:lnSpc>
                <a:spcPct val="100000"/>
              </a:lnSpc>
              <a:buClr>
                <a:srgbClr val="3D2668"/>
              </a:buClr>
              <a:buFont typeface="+mj-lt"/>
              <a:buAutoNum type="arabicPeriod"/>
            </a:pPr>
            <a:r>
              <a:rPr lang="en-GB" dirty="0">
                <a:solidFill>
                  <a:srgbClr val="3D2668"/>
                </a:solidFill>
              </a:rPr>
              <a:t>Bespoke</a:t>
            </a:r>
            <a:r>
              <a:rPr lang="en-US" dirty="0">
                <a:solidFill>
                  <a:srgbClr val="3D2668"/>
                </a:solidFill>
              </a:rPr>
              <a:t> support and consultancy</a:t>
            </a:r>
            <a:endParaRPr dirty="0"/>
          </a:p>
          <a:p>
            <a:pPr marL="342900" indent="-342900">
              <a:lnSpc>
                <a:spcPct val="100000"/>
              </a:lnSpc>
            </a:pPr>
            <a:endParaRPr dirty="0"/>
          </a:p>
          <a:p>
            <a:pPr marL="342900" indent="-342900">
              <a:lnSpc>
                <a:spcPct val="100000"/>
              </a:lnSpc>
            </a:pP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a:stretch/>
        </p:blipFill>
        <p:spPr>
          <a:xfrm>
            <a:off x="6383317" y="874026"/>
            <a:ext cx="1957092" cy="2554974"/>
          </a:xfrm>
          <a:prstGeom prst="rect">
            <a:avLst/>
          </a:prstGeom>
          <a:noFill/>
          <a:ln>
            <a:noFill/>
          </a:ln>
        </p:spPr>
      </p:pic>
      <p:pic>
        <p:nvPicPr>
          <p:cNvPr id="50" name="Google Shape;50;p2"/>
          <p:cNvPicPr preferRelativeResize="0"/>
          <p:nvPr/>
        </p:nvPicPr>
        <p:blipFill rotWithShape="1">
          <a:blip r:embed="rId4">
            <a:alphaModFix/>
          </a:blip>
          <a:srcRect/>
          <a:stretch/>
        </p:blipFill>
        <p:spPr>
          <a:xfrm>
            <a:off x="8542072" y="1419698"/>
            <a:ext cx="1805196" cy="2554973"/>
          </a:xfrm>
          <a:prstGeom prst="rect">
            <a:avLst/>
          </a:prstGeom>
          <a:noFill/>
          <a:ln>
            <a:noFill/>
          </a:ln>
        </p:spPr>
      </p:pic>
      <p:sp>
        <p:nvSpPr>
          <p:cNvPr id="51" name="Google Shape;51;p2"/>
          <p:cNvSpPr txBox="1">
            <a:spLocks noGrp="1"/>
          </p:cNvSpPr>
          <p:nvPr>
            <p:ph type="title"/>
          </p:nvPr>
        </p:nvSpPr>
        <p:spPr>
          <a:xfrm>
            <a:off x="4583832" y="234095"/>
            <a:ext cx="5760600" cy="792300"/>
          </a:xfrm>
          <a:prstGeom prst="rect">
            <a:avLst/>
          </a:prstGeom>
          <a:noFill/>
          <a:ln>
            <a:noFill/>
          </a:ln>
        </p:spPr>
        <p:txBody>
          <a:bodyPr spcFirstLastPara="1" vert="horz" wrap="square" lIns="91425" tIns="45700" rIns="91425" bIns="45700" rtlCol="0" anchor="t" anchorCtr="0">
            <a:noAutofit/>
          </a:bodyPr>
          <a:lstStyle/>
          <a:p>
            <a:pPr algn="ctr"/>
            <a:r>
              <a:rPr lang="en-US"/>
              <a:t>Free guides and resources</a:t>
            </a:r>
            <a:endParaRPr/>
          </a:p>
        </p:txBody>
      </p:sp>
      <p:sp>
        <p:nvSpPr>
          <p:cNvPr id="52" name="Google Shape;52;p2"/>
          <p:cNvSpPr txBox="1"/>
          <p:nvPr/>
        </p:nvSpPr>
        <p:spPr>
          <a:xfrm>
            <a:off x="5618737" y="5282710"/>
            <a:ext cx="3628164" cy="898790"/>
          </a:xfrm>
          <a:prstGeom prst="rect">
            <a:avLst/>
          </a:prstGeom>
          <a:noFill/>
          <a:ln>
            <a:noFill/>
          </a:ln>
        </p:spPr>
        <p:txBody>
          <a:bodyPr spcFirstLastPara="1" wrap="square" lIns="91425" tIns="45700" rIns="91425" bIns="45700" anchor="t" anchorCtr="0">
            <a:noAutofit/>
          </a:bodyPr>
          <a:lstStyle/>
          <a:p>
            <a:pPr algn="ctr">
              <a:buClr>
                <a:srgbClr val="000000"/>
              </a:buClr>
              <a:buSzPts val="1400"/>
            </a:pPr>
            <a:endParaRPr sz="1400" dirty="0">
              <a:solidFill>
                <a:srgbClr val="3D2668"/>
              </a:solidFill>
              <a:latin typeface="Arial"/>
              <a:ea typeface="Arial"/>
              <a:cs typeface="Arial"/>
              <a:sym typeface="Arial"/>
            </a:endParaRPr>
          </a:p>
          <a:p>
            <a:pPr algn="ctr">
              <a:buClr>
                <a:srgbClr val="000000"/>
              </a:buClr>
              <a:buSzPts val="1400"/>
            </a:pPr>
            <a:r>
              <a:rPr lang="en-US" sz="1400" dirty="0">
                <a:solidFill>
                  <a:srgbClr val="3D2668"/>
                </a:solidFill>
                <a:latin typeface="Arial"/>
                <a:ea typeface="Arial"/>
                <a:cs typeface="Arial"/>
                <a:sym typeface="Arial"/>
              </a:rPr>
              <a:t>Sign up to our newsletter: </a:t>
            </a:r>
            <a:r>
              <a:rPr lang="en-US" sz="1400" u="sng" dirty="0">
                <a:solidFill>
                  <a:srgbClr val="3D2668"/>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https://www.gettingonboard.org/newsletter</a:t>
            </a:r>
            <a:r>
              <a:rPr lang="en-US" sz="1400" dirty="0">
                <a:solidFill>
                  <a:srgbClr val="3D2668"/>
                </a:solidFill>
                <a:latin typeface="Arial"/>
                <a:ea typeface="Arial"/>
                <a:cs typeface="Arial"/>
                <a:sym typeface="Arial"/>
              </a:rPr>
              <a:t> </a:t>
            </a:r>
            <a:endParaRPr sz="1600" dirty="0">
              <a:solidFill>
                <a:srgbClr val="3D2668"/>
              </a:solidFill>
              <a:latin typeface="Arial"/>
              <a:ea typeface="Arial"/>
              <a:cs typeface="Arial"/>
              <a:sym typeface="Arial"/>
            </a:endParaRPr>
          </a:p>
        </p:txBody>
      </p:sp>
      <p:pic>
        <p:nvPicPr>
          <p:cNvPr id="53" name="Google Shape;53;p2" descr="Diagram&#10;&#10;Description automatically generated"/>
          <p:cNvPicPr preferRelativeResize="0"/>
          <p:nvPr/>
        </p:nvPicPr>
        <p:blipFill rotWithShape="1">
          <a:blip r:embed="rId6">
            <a:alphaModFix/>
          </a:blip>
          <a:srcRect/>
          <a:stretch/>
        </p:blipFill>
        <p:spPr>
          <a:xfrm>
            <a:off x="4379294" y="1419698"/>
            <a:ext cx="1805196" cy="2559549"/>
          </a:xfrm>
          <a:prstGeom prst="rect">
            <a:avLst/>
          </a:prstGeom>
          <a:noFill/>
          <a:ln>
            <a:noFill/>
          </a:ln>
        </p:spPr>
      </p:pic>
      <p:pic>
        <p:nvPicPr>
          <p:cNvPr id="2" name="Picture 1">
            <a:extLst>
              <a:ext uri="{FF2B5EF4-FFF2-40B4-BE49-F238E27FC236}">
                <a16:creationId xmlns:a16="http://schemas.microsoft.com/office/drawing/2014/main" id="{B2B584F7-9E98-4610-6CFF-668FA1160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6869" y="3540892"/>
            <a:ext cx="1903541" cy="197578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4331824" y="338396"/>
            <a:ext cx="6120600" cy="708600"/>
          </a:xfrm>
          <a:prstGeom prst="rect">
            <a:avLst/>
          </a:prstGeom>
          <a:noFill/>
          <a:ln>
            <a:noFill/>
          </a:ln>
        </p:spPr>
        <p:txBody>
          <a:bodyPr spcFirstLastPara="1" vert="horz" wrap="square" lIns="91425" tIns="45700" rIns="91425" bIns="45700" rtlCol="0" anchor="t" anchorCtr="0">
            <a:noAutofit/>
          </a:bodyPr>
          <a:lstStyle/>
          <a:p>
            <a:pPr algn="ctr"/>
            <a:r>
              <a:rPr lang="en-US" b="1" dirty="0"/>
              <a:t>Other </a:t>
            </a:r>
            <a:r>
              <a:rPr lang="en-US" b="1" dirty="0" err="1"/>
              <a:t>organisations</a:t>
            </a:r>
            <a:r>
              <a:rPr lang="en-US" b="1" dirty="0"/>
              <a:t> working on trustee diversity</a:t>
            </a:r>
            <a:br>
              <a:rPr lang="en-US" b="1" dirty="0"/>
            </a:br>
            <a:endParaRPr dirty="0"/>
          </a:p>
        </p:txBody>
      </p:sp>
      <p:sp>
        <p:nvSpPr>
          <p:cNvPr id="67" name="Google Shape;67;p4"/>
          <p:cNvSpPr txBox="1">
            <a:spLocks noGrp="1"/>
          </p:cNvSpPr>
          <p:nvPr>
            <p:ph type="body" idx="1"/>
          </p:nvPr>
        </p:nvSpPr>
        <p:spPr>
          <a:xfrm>
            <a:off x="4511824" y="1046996"/>
            <a:ext cx="5760600" cy="4764000"/>
          </a:xfrm>
          <a:prstGeom prst="rect">
            <a:avLst/>
          </a:prstGeom>
          <a:noFill/>
          <a:ln>
            <a:noFill/>
          </a:ln>
        </p:spPr>
        <p:txBody>
          <a:bodyPr spcFirstLastPara="1" vert="horz" wrap="square" lIns="91425" tIns="45700" rIns="91425" bIns="45700" rtlCol="0" anchor="t" anchorCtr="0">
            <a:noAutofit/>
          </a:bodyPr>
          <a:lstStyle/>
          <a:p>
            <a:pPr marL="285750" indent="-133350">
              <a:lnSpc>
                <a:spcPct val="100000"/>
              </a:lnSpc>
              <a:spcBef>
                <a:spcPts val="0"/>
              </a:spcBef>
            </a:pPr>
            <a:endParaRPr i="1" dirty="0">
              <a:solidFill>
                <a:srgbClr val="3D2668"/>
              </a:solidFill>
            </a:endParaRPr>
          </a:p>
          <a:p>
            <a:pPr marL="285750" indent="-285750">
              <a:lnSpc>
                <a:spcPct val="100000"/>
              </a:lnSpc>
              <a:buClr>
                <a:srgbClr val="3D2668"/>
              </a:buClr>
              <a:buFont typeface="Arial"/>
              <a:buChar char="•"/>
            </a:pPr>
            <a:r>
              <a:rPr lang="en-GB" sz="2000" dirty="0">
                <a:solidFill>
                  <a:srgbClr val="3D2668"/>
                </a:solidFill>
              </a:rPr>
              <a:t>Action for Trustee Racial Diversity: </a:t>
            </a:r>
            <a:r>
              <a:rPr lang="en-GB" sz="2000" dirty="0">
                <a:solidFill>
                  <a:srgbClr val="3D2668"/>
                </a:solidFill>
                <a:hlinkClick r:id="rId3"/>
              </a:rPr>
              <a:t>https://atrd.group/</a:t>
            </a:r>
            <a:r>
              <a:rPr lang="en-GB" sz="2000" dirty="0">
                <a:solidFill>
                  <a:srgbClr val="3D2668"/>
                </a:solidFill>
              </a:rPr>
              <a:t> </a:t>
            </a:r>
          </a:p>
          <a:p>
            <a:pPr marL="285750" indent="-285750">
              <a:lnSpc>
                <a:spcPct val="100000"/>
              </a:lnSpc>
              <a:buClr>
                <a:srgbClr val="3D2668"/>
              </a:buClr>
              <a:buFont typeface="Arial"/>
              <a:buChar char="•"/>
            </a:pPr>
            <a:r>
              <a:rPr lang="en-GB" sz="2000" dirty="0">
                <a:solidFill>
                  <a:srgbClr val="3D2668"/>
                </a:solidFill>
              </a:rPr>
              <a:t>Young Trustees Movement: </a:t>
            </a:r>
            <a:r>
              <a:rPr lang="en-GB" sz="2000" dirty="0">
                <a:solidFill>
                  <a:srgbClr val="3D2668"/>
                </a:solidFill>
                <a:hlinkClick r:id="rId4"/>
              </a:rPr>
              <a:t>https://youngtrusteesmovement.org/</a:t>
            </a:r>
            <a:r>
              <a:rPr lang="en-GB" sz="2000" dirty="0">
                <a:solidFill>
                  <a:srgbClr val="3D2668"/>
                </a:solidFill>
              </a:rPr>
              <a:t> </a:t>
            </a:r>
          </a:p>
          <a:p>
            <a:pPr marL="285750" indent="-285750">
              <a:lnSpc>
                <a:spcPct val="100000"/>
              </a:lnSpc>
              <a:buClr>
                <a:srgbClr val="3D2668"/>
              </a:buClr>
              <a:buFont typeface="Arial"/>
              <a:buChar char="•"/>
            </a:pPr>
            <a:r>
              <a:rPr lang="en-GB" sz="2000" dirty="0">
                <a:solidFill>
                  <a:srgbClr val="3D2668"/>
                </a:solidFill>
              </a:rPr>
              <a:t>#QueerTrustees: </a:t>
            </a:r>
            <a:r>
              <a:rPr lang="en-GB" sz="2000" dirty="0">
                <a:solidFill>
                  <a:srgbClr val="3D2668"/>
                </a:solidFill>
                <a:hlinkClick r:id="rId5"/>
              </a:rPr>
              <a:t>https://twitter.com/QueerTrustees</a:t>
            </a:r>
            <a:r>
              <a:rPr lang="en-GB" sz="2000" dirty="0">
                <a:solidFill>
                  <a:srgbClr val="3D2668"/>
                </a:solidFill>
              </a:rPr>
              <a:t> </a:t>
            </a:r>
            <a:endParaRPr dirty="0"/>
          </a:p>
          <a:p>
            <a:pPr marL="342900" indent="-342900">
              <a:lnSpc>
                <a:spcPct val="100000"/>
              </a:lnSpc>
            </a:pPr>
            <a:endParaRPr dirty="0"/>
          </a:p>
          <a:p>
            <a:pPr marL="342900" indent="-342900">
              <a:lnSpc>
                <a:spcPct val="100000"/>
              </a:lnSpc>
            </a:pPr>
            <a:endParaRPr dirty="0"/>
          </a:p>
        </p:txBody>
      </p:sp>
    </p:spTree>
    <p:extLst>
      <p:ext uri="{BB962C8B-B14F-4D97-AF65-F5344CB8AC3E}">
        <p14:creationId xmlns:p14="http://schemas.microsoft.com/office/powerpoint/2010/main" val="3349600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t>  </a:t>
            </a:r>
          </a:p>
        </p:txBody>
      </p:sp>
      <p:sp>
        <p:nvSpPr>
          <p:cNvPr id="23556" name="Content Placeholder 1"/>
          <p:cNvSpPr>
            <a:spLocks noGrp="1"/>
          </p:cNvSpPr>
          <p:nvPr>
            <p:ph sz="quarter" idx="10"/>
          </p:nvPr>
        </p:nvSpPr>
        <p:spPr/>
        <p:txBody>
          <a:bodyPr/>
          <a:lstStyle/>
          <a:p>
            <a:pPr marL="0" indent="0" algn="ctr"/>
            <a:r>
              <a:rPr lang="en-GB" altLang="en-US" sz="2800" dirty="0">
                <a:solidFill>
                  <a:srgbClr val="3D2668"/>
                </a:solidFill>
                <a:latin typeface="Gellix" panose="00000800000000000000" pitchFamily="50" charset="0"/>
                <a:hlinkClick r:id="rId3">
                  <a:extLst>
                    <a:ext uri="{A12FA001-AC4F-418D-AE19-62706E023703}">
                      <ahyp:hlinkClr xmlns:ahyp="http://schemas.microsoft.com/office/drawing/2018/hyperlinkcolor" val="tx"/>
                    </a:ext>
                  </a:extLst>
                </a:hlinkClick>
              </a:rPr>
              <a:t>Please feel free to get in touch:</a:t>
            </a:r>
          </a:p>
          <a:p>
            <a:pPr marL="0" indent="0" algn="ctr"/>
            <a:endParaRPr lang="en-GB" altLang="en-US" sz="2800" dirty="0">
              <a:solidFill>
                <a:srgbClr val="3D2668"/>
              </a:solidFill>
              <a:latin typeface="Gellix" panose="00000800000000000000" pitchFamily="50" charset="0"/>
              <a:hlinkClick r:id="rId3">
                <a:extLst>
                  <a:ext uri="{A12FA001-AC4F-418D-AE19-62706E023703}">
                    <ahyp:hlinkClr xmlns:ahyp="http://schemas.microsoft.com/office/drawing/2018/hyperlinkcolor" val="tx"/>
                  </a:ext>
                </a:extLst>
              </a:hlinkClick>
            </a:endParaRPr>
          </a:p>
          <a:p>
            <a:pPr marL="0" indent="0" algn="ctr"/>
            <a:r>
              <a:rPr lang="en-GB" altLang="en-US" sz="2800" dirty="0">
                <a:solidFill>
                  <a:srgbClr val="3D2668"/>
                </a:solidFill>
                <a:latin typeface="Gellix" panose="00000800000000000000" pitchFamily="50" charset="0"/>
                <a:hlinkClick r:id="rId3">
                  <a:extLst>
                    <a:ext uri="{A12FA001-AC4F-418D-AE19-62706E023703}">
                      <ahyp:hlinkClr xmlns:ahyp="http://schemas.microsoft.com/office/drawing/2018/hyperlinkcolor" val="tx"/>
                    </a:ext>
                  </a:extLst>
                </a:hlinkClick>
              </a:rPr>
              <a:t>penny@gettingonboard.org</a:t>
            </a:r>
            <a:r>
              <a:rPr lang="en-GB" altLang="en-US" sz="2800" dirty="0">
                <a:solidFill>
                  <a:srgbClr val="3D2668"/>
                </a:solidFill>
                <a:latin typeface="Gellix" panose="00000800000000000000" pitchFamily="50" charset="0"/>
              </a:rPr>
              <a:t> </a:t>
            </a:r>
          </a:p>
          <a:p>
            <a:pPr marL="0" indent="0" algn="ctr"/>
            <a:endParaRPr lang="en-GB" altLang="en-US" sz="5400" dirty="0">
              <a:solidFill>
                <a:srgbClr val="0070C0"/>
              </a:solidFill>
            </a:endParaRPr>
          </a:p>
        </p:txBody>
      </p:sp>
    </p:spTree>
    <p:extLst>
      <p:ext uri="{BB962C8B-B14F-4D97-AF65-F5344CB8AC3E}">
        <p14:creationId xmlns:p14="http://schemas.microsoft.com/office/powerpoint/2010/main" val="1448102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C9A7-9586-BA25-6BE9-BBF8EB2BDD21}"/>
              </a:ext>
            </a:extLst>
          </p:cNvPr>
          <p:cNvSpPr>
            <a:spLocks noGrp="1"/>
          </p:cNvSpPr>
          <p:nvPr>
            <p:ph type="title"/>
          </p:nvPr>
        </p:nvSpPr>
        <p:spPr/>
        <p:txBody>
          <a:bodyPr>
            <a:normAutofit fontScale="90000"/>
          </a:bodyPr>
          <a:lstStyle/>
          <a:p>
            <a:r>
              <a:rPr lang="en-GB" dirty="0"/>
              <a:t>Panel: Improving approaches to equity</a:t>
            </a:r>
          </a:p>
        </p:txBody>
      </p:sp>
      <p:sp>
        <p:nvSpPr>
          <p:cNvPr id="3" name="Content Placeholder 2">
            <a:extLst>
              <a:ext uri="{FF2B5EF4-FFF2-40B4-BE49-F238E27FC236}">
                <a16:creationId xmlns:a16="http://schemas.microsoft.com/office/drawing/2014/main" id="{DC102FB4-1C8B-707A-1A1B-F1289287E710}"/>
              </a:ext>
            </a:extLst>
          </p:cNvPr>
          <p:cNvSpPr>
            <a:spLocks noGrp="1"/>
          </p:cNvSpPr>
          <p:nvPr>
            <p:ph idx="1"/>
          </p:nvPr>
        </p:nvSpPr>
        <p:spPr/>
        <p:txBody>
          <a:bodyPr/>
          <a:lstStyle/>
          <a:p>
            <a:r>
              <a:rPr lang="en-GB" b="1" dirty="0"/>
              <a:t>Ross Grant – Chief Officer, Wakefield &amp; District Society for Deaf People</a:t>
            </a:r>
          </a:p>
          <a:p>
            <a:r>
              <a:rPr lang="en-GB" b="1" dirty="0"/>
              <a:t>Fozia Naseem – Partnerships Manager, Give Bradford</a:t>
            </a:r>
          </a:p>
          <a:p>
            <a:r>
              <a:rPr lang="en-GB" b="1" dirty="0"/>
              <a:t>Morven Whyte – Chair, Sir George Martin Trust</a:t>
            </a:r>
          </a:p>
        </p:txBody>
      </p:sp>
    </p:spTree>
    <p:extLst>
      <p:ext uri="{BB962C8B-B14F-4D97-AF65-F5344CB8AC3E}">
        <p14:creationId xmlns:p14="http://schemas.microsoft.com/office/powerpoint/2010/main" val="3825221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B658-4CAD-C7AB-A5BA-BE4E26298DCC}"/>
              </a:ext>
            </a:extLst>
          </p:cNvPr>
          <p:cNvSpPr>
            <a:spLocks noGrp="1"/>
          </p:cNvSpPr>
          <p:nvPr>
            <p:ph type="title"/>
          </p:nvPr>
        </p:nvSpPr>
        <p:spPr/>
        <p:txBody>
          <a:bodyPr/>
          <a:lstStyle/>
          <a:p>
            <a:r>
              <a:rPr lang="en-GB" dirty="0"/>
              <a:t>The Phoenix Way</a:t>
            </a:r>
          </a:p>
        </p:txBody>
      </p:sp>
      <p:sp>
        <p:nvSpPr>
          <p:cNvPr id="3" name="Content Placeholder 2">
            <a:extLst>
              <a:ext uri="{FF2B5EF4-FFF2-40B4-BE49-F238E27FC236}">
                <a16:creationId xmlns:a16="http://schemas.microsoft.com/office/drawing/2014/main" id="{B2E498CE-750E-F654-6839-F7A70879262D}"/>
              </a:ext>
            </a:extLst>
          </p:cNvPr>
          <p:cNvSpPr>
            <a:spLocks noGrp="1"/>
          </p:cNvSpPr>
          <p:nvPr>
            <p:ph idx="1"/>
          </p:nvPr>
        </p:nvSpPr>
        <p:spPr/>
        <p:txBody>
          <a:bodyPr/>
          <a:lstStyle/>
          <a:p>
            <a:r>
              <a:rPr lang="en-GB" b="1" dirty="0"/>
              <a:t>Mohammed Kamran – Chief Executive &amp; Co-Founder – Impact Hub Bradford</a:t>
            </a:r>
          </a:p>
        </p:txBody>
      </p:sp>
    </p:spTree>
    <p:extLst>
      <p:ext uri="{BB962C8B-B14F-4D97-AF65-F5344CB8AC3E}">
        <p14:creationId xmlns:p14="http://schemas.microsoft.com/office/powerpoint/2010/main" val="261237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14" y="140754"/>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2574136" y="140754"/>
            <a:ext cx="7429095"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600"/>
              </a:spcAft>
            </a:pPr>
            <a:r>
              <a:rPr lang="en-GB"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and the criteria</a:t>
            </a:r>
            <a:endPar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C23037C-2CA1-4824-9B0D-3FF95797D6FB}"/>
              </a:ext>
            </a:extLst>
          </p:cNvPr>
          <p:cNvSpPr txBox="1"/>
          <p:nvPr/>
        </p:nvSpPr>
        <p:spPr>
          <a:xfrm>
            <a:off x="494613" y="1540403"/>
            <a:ext cx="11330443" cy="5226046"/>
          </a:xfrm>
          <a:prstGeom prst="rect">
            <a:avLst/>
          </a:prstGeom>
          <a:noFill/>
        </p:spPr>
        <p:txBody>
          <a:bodyPr wrap="square">
            <a:spAutoFit/>
          </a:bodyPr>
          <a:lstStyle/>
          <a:p>
            <a:pPr marL="342900" lvl="0"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consulted with various experts, both inside &amp; outside the voluntary sector, e.g., commercial bond ratings, the Times Higher Educational university ranking.</a:t>
            </a:r>
          </a:p>
          <a:p>
            <a:pPr marL="342900" lvl="0"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criteria were developed from external good practice standards, to minimise subjectivity. We ran a public consultation about our proposed criteria – both when we started (2021/22), for Year Two (last year: 22/23) and for Year Three (23/24).</a:t>
            </a:r>
          </a:p>
          <a:p>
            <a:pPr marL="342900" lvl="0"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defined and published our criteria, in the three domains (transparency, diversity, accountability). There are ~90 questions, of which ~50 are criteria. </a:t>
            </a:r>
          </a:p>
          <a:p>
            <a:pPr marL="800100" lvl="1"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Criteria score: questions don’t score but are useful (e.g., what is the website?)</a:t>
            </a:r>
          </a:p>
          <a:p>
            <a:pPr marL="342900" lvl="0"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Many criteria one can argue into a different domain, or even into all three domains</a:t>
            </a:r>
          </a:p>
          <a:p>
            <a:pPr marL="342900" lvl="0" indent="-342900">
              <a:lnSpc>
                <a:spcPct val="115000"/>
              </a:lnSpc>
              <a:spcAft>
                <a:spcPts val="600"/>
              </a:spcAft>
              <a:buFont typeface="Symbol" panose="05050102010706020507" pitchFamily="18" charset="2"/>
              <a:buChar char=""/>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also publish guidance on ‘how to score well’ and various resources.</a:t>
            </a:r>
          </a:p>
          <a:p>
            <a:pPr>
              <a:lnSpc>
                <a:spcPct val="115000"/>
              </a:lnSpc>
              <a:spcAft>
                <a:spcPts val="600"/>
              </a:spcAf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Picture 6" descr="Amir Zakaria Consulting Group | Business Process Management (BPM)"/>
          <p:cNvPicPr/>
          <p:nvPr/>
        </p:nvPicPr>
        <p:blipFill>
          <a:blip r:embed="rId4"/>
          <a:srcRect t="13510" b="7732"/>
          <a:stretch/>
        </p:blipFill>
        <p:spPr>
          <a:xfrm>
            <a:off x="9005760" y="153000"/>
            <a:ext cx="2967480" cy="1401480"/>
          </a:xfrm>
          <a:prstGeom prst="rect">
            <a:avLst/>
          </a:prstGeom>
          <a:ln w="0">
            <a:noFill/>
          </a:ln>
        </p:spPr>
      </p:pic>
    </p:spTree>
    <p:extLst>
      <p:ext uri="{BB962C8B-B14F-4D97-AF65-F5344CB8AC3E}">
        <p14:creationId xmlns:p14="http://schemas.microsoft.com/office/powerpoint/2010/main" val="124889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14" y="140754"/>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2120776" y="119972"/>
            <a:ext cx="7429095"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15000"/>
              </a:lnSpc>
              <a:spcAft>
                <a:spcPts val="600"/>
              </a:spcAft>
            </a:pPr>
            <a:r>
              <a:rPr lang="en-GB"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data-gathering</a:t>
            </a:r>
            <a:endPar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C23037C-2CA1-4824-9B0D-3FF95797D6FB}"/>
              </a:ext>
            </a:extLst>
          </p:cNvPr>
          <p:cNvSpPr txBox="1"/>
          <p:nvPr/>
        </p:nvSpPr>
        <p:spPr>
          <a:xfrm>
            <a:off x="494613" y="1266426"/>
            <a:ext cx="11330443" cy="4934428"/>
          </a:xfrm>
          <a:prstGeom prst="rect">
            <a:avLst/>
          </a:prstGeom>
          <a:noFill/>
        </p:spPr>
        <p:txBody>
          <a:bodyPr wrap="square">
            <a:spAutoFit/>
          </a:bodyPr>
          <a:lstStyle/>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sample is 100 foundations each year: </a:t>
            </a:r>
          </a:p>
          <a:p>
            <a:pPr marL="742950" lvl="1" indent="-285750">
              <a:lnSpc>
                <a:spcPct val="115000"/>
              </a:lnSpc>
              <a:spcAft>
                <a:spcPts val="600"/>
              </a:spcAft>
              <a:buFont typeface="+mj-lt"/>
              <a:buAutoNum type="arabicPeriod"/>
              <a:tabLst>
                <a:tab pos="9144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 foundations which fund the project</a:t>
            </a:r>
          </a:p>
          <a:p>
            <a:pPr marL="742950" lvl="1" indent="-285750">
              <a:lnSpc>
                <a:spcPct val="115000"/>
              </a:lnSpc>
              <a:spcAft>
                <a:spcPts val="600"/>
              </a:spcAft>
              <a:buFont typeface="+mj-lt"/>
              <a:buAutoNum type="arabicPeriod"/>
              <a:tabLst>
                <a:tab pos="9144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UK’s largest five grant-making foundations</a:t>
            </a:r>
          </a:p>
          <a:p>
            <a:pPr marL="742950" lvl="1" indent="-285750">
              <a:lnSpc>
                <a:spcPct val="115000"/>
              </a:lnSpc>
              <a:spcAft>
                <a:spcPts val="600"/>
              </a:spcAft>
              <a:buFont typeface="+mj-lt"/>
              <a:buAutoNum type="arabicPeriod"/>
              <a:tabLst>
                <a:tab pos="9144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stratified, random sample of the largest ~300 by grant value (based on ACF’s Giving Trends report) plus community foundations. That random sample is re-drawn each year.</a:t>
            </a:r>
          </a:p>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emulate a grant-seeker: so we use only public data: </a:t>
            </a:r>
            <a:r>
              <a:rPr lang="en-GB"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fdns</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websites and annual reports</a:t>
            </a:r>
          </a:p>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Each foundation is researched by two researchers independently. Data are compared and discrepancies resolved. </a:t>
            </a:r>
          </a:p>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gather data about each foundation on each question &amp; criterion. Where a criterion is not applicable to some </a:t>
            </a:r>
            <a:r>
              <a:rPr lang="en-GB"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fdn</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a:t>
            </a:r>
            <a:r>
              <a:rPr lang="en-GB"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fdn</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exempted from that criterion, e.g., publishing pay gap data.</a:t>
            </a:r>
          </a:p>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Each included foundation has three weeks to check the accuracy of its data</a:t>
            </a:r>
          </a:p>
          <a:p>
            <a:pPr marL="342900" lvl="0" indent="-342900">
              <a:lnSpc>
                <a:spcPct val="115000"/>
              </a:lnSpc>
              <a:spcAft>
                <a:spcPts val="600"/>
              </a:spcAft>
              <a:buFont typeface="Arial" panose="020B0604020202020204" pitchFamily="34" charset="0"/>
              <a:buChar char="•"/>
              <a:tabLst>
                <a:tab pos="457200" algn="l"/>
              </a:tabLst>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Once we have a solid data set, we turn the data into ratings: for each domain and overall.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Amir Zakaria Consulting Group | Business Process Management (BPM)"/>
          <p:cNvPicPr/>
          <p:nvPr/>
        </p:nvPicPr>
        <p:blipFill>
          <a:blip r:embed="rId4"/>
          <a:srcRect t="13510" b="7732"/>
          <a:stretch/>
        </p:blipFill>
        <p:spPr>
          <a:xfrm>
            <a:off x="9005760" y="153000"/>
            <a:ext cx="2967480" cy="1401480"/>
          </a:xfrm>
          <a:prstGeom prst="rect">
            <a:avLst/>
          </a:prstGeom>
          <a:ln w="0">
            <a:noFill/>
          </a:ln>
        </p:spPr>
      </p:pic>
    </p:spTree>
    <p:extLst>
      <p:ext uri="{BB962C8B-B14F-4D97-AF65-F5344CB8AC3E}">
        <p14:creationId xmlns:p14="http://schemas.microsoft.com/office/powerpoint/2010/main" val="245248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077D-2870-4542-B364-42FB549BD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F77679-45B1-4BD1-B924-25D749770C9D}"/>
              </a:ext>
            </a:extLst>
          </p:cNvPr>
          <p:cNvSpPr>
            <a:spLocks noGrp="1"/>
          </p:cNvSpPr>
          <p:nvPr>
            <p:ph idx="1"/>
          </p:nvPr>
        </p:nvSpPr>
        <p:spPr/>
        <p:txBody>
          <a:bodyPr/>
          <a:lstStyle/>
          <a:p>
            <a:endParaRPr lang="en-US"/>
          </a:p>
        </p:txBody>
      </p:sp>
      <p:pic>
        <p:nvPicPr>
          <p:cNvPr id="4" name="Picture 3" descr="Background pattern&#10;&#10;Description automatically generated">
            <a:extLst>
              <a:ext uri="{FF2B5EF4-FFF2-40B4-BE49-F238E27FC236}">
                <a16:creationId xmlns:a16="http://schemas.microsoft.com/office/drawing/2014/main" id="{7069AFE5-3EED-46EC-9B1B-DE5D9E7F6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BD5CC52-6F56-4A7E-A0E4-60E586479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14" y="140754"/>
            <a:ext cx="1628075" cy="1122363"/>
          </a:xfrm>
          <a:prstGeom prst="rect">
            <a:avLst/>
          </a:prstGeom>
        </p:spPr>
      </p:pic>
      <p:sp>
        <p:nvSpPr>
          <p:cNvPr id="7" name="Title 1">
            <a:extLst>
              <a:ext uri="{FF2B5EF4-FFF2-40B4-BE49-F238E27FC236}">
                <a16:creationId xmlns:a16="http://schemas.microsoft.com/office/drawing/2014/main" id="{B052C4EF-BCA0-4BE1-B58A-475F3B19DF15}"/>
              </a:ext>
            </a:extLst>
          </p:cNvPr>
          <p:cNvSpPr/>
          <p:nvPr/>
        </p:nvSpPr>
        <p:spPr>
          <a:xfrm>
            <a:off x="2120776" y="119972"/>
            <a:ext cx="7429095" cy="7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15000"/>
              </a:lnSpc>
              <a:spcAft>
                <a:spcPts val="600"/>
              </a:spcAft>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Timings</a:t>
            </a:r>
          </a:p>
        </p:txBody>
      </p:sp>
      <p:sp>
        <p:nvSpPr>
          <p:cNvPr id="10" name="TextBox 9">
            <a:extLst>
              <a:ext uri="{FF2B5EF4-FFF2-40B4-BE49-F238E27FC236}">
                <a16:creationId xmlns:a16="http://schemas.microsoft.com/office/drawing/2014/main" id="{9C23037C-2CA1-4824-9B0D-3FF95797D6FB}"/>
              </a:ext>
            </a:extLst>
          </p:cNvPr>
          <p:cNvSpPr txBox="1"/>
          <p:nvPr/>
        </p:nvSpPr>
        <p:spPr>
          <a:xfrm>
            <a:off x="494613" y="1383993"/>
            <a:ext cx="11330443" cy="3425233"/>
          </a:xfrm>
          <a:prstGeom prst="rect">
            <a:avLst/>
          </a:prstGeom>
          <a:noFill/>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announced the project in May 2021</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published the Year One findings in March 2022. </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Year Two (2022/23) &amp; Year Three, we re-ran the process – incl. a public consultation on criteria, fresh sample, and researched them all. Currently, all </a:t>
            </a:r>
            <a:r>
              <a:rPr lang="en-GB"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fdns</a:t>
            </a: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included in Year Three have been sent the data about themselves to check.</a:t>
            </a:r>
          </a:p>
          <a:p>
            <a:pPr marL="342900" lvl="0" indent="-342900">
              <a:lnSpc>
                <a:spcPct val="115000"/>
              </a:lnSpc>
              <a:spcAft>
                <a:spcPts val="1000"/>
              </a:spcAft>
              <a:buFont typeface="Arial" panose="020B0604020202020204" pitchFamily="34" charset="0"/>
              <a:buChar char="•"/>
              <a:tabLst>
                <a:tab pos="457200" algn="l"/>
              </a:tabLst>
            </a:pPr>
            <a:r>
              <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will publish the results, incl. with Civil Society Media Governance and Leadership. Expected March 2024.</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517436"/>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3944</Words>
  <Application>Microsoft Office PowerPoint</Application>
  <PresentationFormat>Widescreen</PresentationFormat>
  <Paragraphs>520</Paragraphs>
  <Slides>66</Slides>
  <Notes>44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66</vt:i4>
      </vt:variant>
    </vt:vector>
  </HeadingPairs>
  <TitlesOfParts>
    <vt:vector size="80" baseType="lpstr">
      <vt:lpstr>Aharoni</vt:lpstr>
      <vt:lpstr>Arial</vt:lpstr>
      <vt:lpstr>Avenir Next LT Pro</vt:lpstr>
      <vt:lpstr>Calibri</vt:lpstr>
      <vt:lpstr>Calibri Light</vt:lpstr>
      <vt:lpstr>Gellix</vt:lpstr>
      <vt:lpstr>Gellix Medium</vt:lpstr>
      <vt:lpstr>Open Sans</vt:lpstr>
      <vt:lpstr>Roboto</vt:lpstr>
      <vt:lpstr>Symbol</vt:lpstr>
      <vt:lpstr>Times New Roman</vt:lpstr>
      <vt:lpstr>Wingdings</vt:lpstr>
      <vt:lpstr>FadeVTI</vt:lpstr>
      <vt:lpstr>2_Office Theme</vt:lpstr>
      <vt:lpstr>Transforming your organisation's approach to DEI</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What we will cover today</vt:lpstr>
      <vt:lpstr>  </vt:lpstr>
      <vt:lpstr>Who is missing from charity boards?   Skills and lived experience</vt:lpstr>
      <vt:lpstr>Age and gender</vt:lpstr>
      <vt:lpstr>Race and other protected characteristics </vt:lpstr>
      <vt:lpstr>Class</vt:lpstr>
      <vt:lpstr>What do we mean by trustee diversity? </vt:lpstr>
      <vt:lpstr>  </vt:lpstr>
      <vt:lpstr>Why recruit for better trustee diversity?</vt:lpstr>
      <vt:lpstr>  </vt:lpstr>
      <vt:lpstr>PowerPoint Presentation</vt:lpstr>
      <vt:lpstr>  </vt:lpstr>
      <vt:lpstr>Tip 1</vt:lpstr>
      <vt:lpstr>PowerPoint Presentation</vt:lpstr>
      <vt:lpstr>Tip 2</vt:lpstr>
      <vt:lpstr>Tip 3</vt:lpstr>
      <vt:lpstr>Remove barriers which will restrict your pool of applicants</vt:lpstr>
      <vt:lpstr>Tip 4</vt:lpstr>
      <vt:lpstr>PowerPoint Presentation</vt:lpstr>
      <vt:lpstr>PowerPoint Presentation</vt:lpstr>
      <vt:lpstr>PowerPoint Presentation</vt:lpstr>
      <vt:lpstr>Tip 5</vt:lpstr>
      <vt:lpstr>Trustee listings websites</vt:lpstr>
      <vt:lpstr>Other places to advertise</vt:lpstr>
      <vt:lpstr>Where will you find trustees with the skills you need?</vt:lpstr>
      <vt:lpstr>Example professional networks built around protected characteristics</vt:lpstr>
      <vt:lpstr>Tip 6</vt:lpstr>
      <vt:lpstr>What should an effective board feel like?</vt:lpstr>
      <vt:lpstr>Tip 7</vt:lpstr>
      <vt:lpstr>Tip 8</vt:lpstr>
      <vt:lpstr>  </vt:lpstr>
      <vt:lpstr>What can go wrong after recruitment? </vt:lpstr>
      <vt:lpstr>PowerPoint Presentation</vt:lpstr>
      <vt:lpstr>PowerPoint Presentation</vt:lpstr>
      <vt:lpstr>  </vt:lpstr>
      <vt:lpstr>Support from Getting on Board </vt:lpstr>
      <vt:lpstr>Free guides and resources</vt:lpstr>
      <vt:lpstr>Other organisations working on trustee diversity </vt:lpstr>
      <vt:lpstr>  </vt:lpstr>
      <vt:lpstr>Panel: Improving approaches to equity</vt:lpstr>
      <vt:lpstr>The Phoenix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your organisation's approach to DEI</dc:title>
  <dc:creator>Jan Garrill</dc:creator>
  <cp:lastModifiedBy>Carla_ Marshall</cp:lastModifiedBy>
  <cp:revision>2</cp:revision>
  <dcterms:created xsi:type="dcterms:W3CDTF">2023-11-21T07:50:31Z</dcterms:created>
  <dcterms:modified xsi:type="dcterms:W3CDTF">2023-11-21T08:18:19Z</dcterms:modified>
</cp:coreProperties>
</file>