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sldIdLst>
    <p:sldId id="264" r:id="rId5"/>
    <p:sldId id="271" r:id="rId6"/>
    <p:sldId id="296" r:id="rId7"/>
    <p:sldId id="302" r:id="rId8"/>
    <p:sldId id="297" r:id="rId9"/>
    <p:sldId id="299" r:id="rId10"/>
    <p:sldId id="300" r:id="rId11"/>
    <p:sldId id="301" r:id="rId12"/>
    <p:sldId id="281" r:id="rId13"/>
    <p:sldId id="289" r:id="rId14"/>
    <p:sldId id="276" r:id="rId15"/>
    <p:sldId id="292" r:id="rId16"/>
    <p:sldId id="29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7633114-F77F-5F11-614A-EE619DAF6B3F}" name="Jamie O’Halloran" initials="JO" userId="S::jamie.ohalloran@probonoeconomics.com::151a61fb-1dcf-4d03-a95b-4a893e7461b6" providerId="AD"/>
  <p188:author id="{5453FB1D-478E-5227-C538-5DB65357F249}" name="Nicole Sykes" initials="NS" userId="S::nicole.sykes@probonoeconomics.com::0b4cd922-eac4-4402-bc4b-d604e6198299" providerId="AD"/>
  <p188:author id="{DBDF11DB-1B3D-845D-EC5A-1DB5F866495A}" name="Tim Lamden" initials="TL" userId="S::tim.lamden@probonoeconomics.com::428c735d-a350-438e-8866-ad245f1da25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A6CA9"/>
    <a:srgbClr val="558ED5"/>
    <a:srgbClr val="3072C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19" autoAdjust="0"/>
  </p:normalViewPr>
  <p:slideViewPr>
    <p:cSldViewPr snapToGrid="0">
      <p:cViewPr varScale="1">
        <p:scale>
          <a:sx n="97" d="100"/>
          <a:sy n="97" d="100"/>
        </p:scale>
        <p:origin x="10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8/10/relationships/authors" Target="authors.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1" Type="http://schemas.openxmlformats.org/officeDocument/2006/relationships/hyperlink" Target="https://www.birmingham.ac.uk/documents/college-social-sciences/social-policy/publications/assessing-financial-reserves.pdf" TargetMode="External"/></Relationships>
</file>

<file path=ppt/diagrams/_rels/drawing1.xml.rels><?xml version="1.0" encoding="UTF-8" standalone="yes"?>
<Relationships xmlns="http://schemas.openxmlformats.org/package/2006/relationships"><Relationship Id="rId1" Type="http://schemas.openxmlformats.org/officeDocument/2006/relationships/hyperlink" Target="https://www.birmingham.ac.uk/documents/college-social-sciences/social-policy/publications/assessing-financial-reserves.pd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8612BE-D63F-4073-A4EC-1AC3CAB152D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A6166E99-7FBA-4548-A9C4-EDD4633CA398}">
      <dgm:prSet phldrT="[Text]" custT="1">
        <dgm:style>
          <a:lnRef idx="2">
            <a:schemeClr val="accent2"/>
          </a:lnRef>
          <a:fillRef idx="1">
            <a:schemeClr val="lt1"/>
          </a:fillRef>
          <a:effectRef idx="0">
            <a:schemeClr val="accent2"/>
          </a:effectRef>
          <a:fontRef idx="minor">
            <a:schemeClr val="dk1"/>
          </a:fontRef>
        </dgm:style>
      </dgm:prSet>
      <dgm:spPr>
        <a:ln w="57150"/>
      </dgm:spPr>
      <dgm:t>
        <a:bodyPr/>
        <a:lstStyle/>
        <a:p>
          <a:r>
            <a:rPr lang="en-GB" sz="1400" u="none" dirty="0">
              <a:effectLst/>
              <a:latin typeface="Montserrat Light" panose="00000400000000000000" pitchFamily="2" charset="0"/>
              <a:ea typeface="Montserrat Light" panose="00000400000000000000" pitchFamily="2" charset="0"/>
              <a:cs typeface="Times New Roman" panose="02020603050405020304" pitchFamily="18" charset="0"/>
            </a:rPr>
            <a:t> 	</a:t>
          </a:r>
          <a:r>
            <a:rPr lang="en-GB" sz="1400" u="sng" dirty="0">
              <a:effectLst/>
              <a:latin typeface="Montserrat Light" panose="00000400000000000000" pitchFamily="2" charset="0"/>
              <a:ea typeface="Montserrat Light" panose="00000400000000000000" pitchFamily="2" charset="0"/>
              <a:cs typeface="Times New Roman" panose="02020603050405020304" pitchFamily="18" charset="0"/>
              <a:hlinkClick xmlns:r="http://schemas.openxmlformats.org/officeDocument/2006/relationships" r:id="rId1"/>
            </a:rPr>
            <a:t>Prior to the pandemic</a:t>
          </a:r>
          <a:r>
            <a:rPr lang="en-GB" sz="1400" u="sng" dirty="0">
              <a:effectLst/>
              <a:latin typeface="Montserrat Light" panose="00000400000000000000" pitchFamily="2" charset="0"/>
              <a:ea typeface="Montserrat Light" panose="00000400000000000000" pitchFamily="2" charset="0"/>
              <a:cs typeface="Times New Roman" panose="02020603050405020304" pitchFamily="18" charset="0"/>
            </a:rPr>
            <a:t>,</a:t>
          </a:r>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 charities with income between £500,000 and £1m had on average 4.21 months of expenditure held in reserves as cash. </a:t>
          </a:r>
        </a:p>
        <a:p>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By 2023, those reserves would cover just 3.48 months of activity if expenditure by those charities rises in line with inflation.</a:t>
          </a:r>
        </a:p>
        <a:p>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This means that a typical charity with an income of £1m in 2021 would need to increase its reserves by £73,430 by 2023 to make up that gap. This doesn’t account for any reduction in reserves the charity might have experienced during the pandemic. </a:t>
          </a:r>
          <a:endParaRPr lang="en-GB" sz="1400" dirty="0"/>
        </a:p>
      </dgm:t>
    </dgm:pt>
    <dgm:pt modelId="{E030AAEA-BECC-41C6-8388-FF58B1A3C0CA}" type="parTrans" cxnId="{B0274F01-28F9-4C9F-96E9-9998B172A04C}">
      <dgm:prSet/>
      <dgm:spPr/>
      <dgm:t>
        <a:bodyPr/>
        <a:lstStyle/>
        <a:p>
          <a:endParaRPr lang="en-GB"/>
        </a:p>
      </dgm:t>
    </dgm:pt>
    <dgm:pt modelId="{D8F71371-C2AD-40D5-B9B6-04494CBD836D}" type="sibTrans" cxnId="{B0274F01-28F9-4C9F-96E9-9998B172A04C}">
      <dgm:prSet/>
      <dgm:spPr/>
      <dgm:t>
        <a:bodyPr/>
        <a:lstStyle/>
        <a:p>
          <a:endParaRPr lang="en-GB"/>
        </a:p>
      </dgm:t>
    </dgm:pt>
    <dgm:pt modelId="{615C390E-43E5-469C-9FDB-F9E0D181EEF6}">
      <dgm:prSet phldrT="[Text]" custT="1">
        <dgm:style>
          <a:lnRef idx="2">
            <a:schemeClr val="accent2"/>
          </a:lnRef>
          <a:fillRef idx="1">
            <a:schemeClr val="lt1"/>
          </a:fillRef>
          <a:effectRef idx="0">
            <a:schemeClr val="accent2"/>
          </a:effectRef>
          <a:fontRef idx="minor">
            <a:schemeClr val="dk1"/>
          </a:fontRef>
        </dgm:style>
      </dgm:prSet>
      <dgm:spPr>
        <a:ln w="57150">
          <a:solidFill>
            <a:schemeClr val="accent3"/>
          </a:solidFill>
        </a:ln>
      </dgm:spPr>
      <dgm:t>
        <a:bodyPr/>
        <a:lstStyle/>
        <a:p>
          <a:pPr rtl="0"/>
          <a:r>
            <a:rPr lang="en-GB" sz="1400" u="none">
              <a:effectLst/>
              <a:latin typeface="Montserrat Light"/>
              <a:ea typeface="Montserrat Light" panose="00000400000000000000" pitchFamily="2" charset="0"/>
              <a:cs typeface="Times New Roman"/>
            </a:rPr>
            <a:t>	</a:t>
          </a:r>
          <a:r>
            <a:rPr lang="en-GB" sz="1400" u="sng">
              <a:effectLst/>
              <a:latin typeface="Montserrat Light"/>
              <a:ea typeface="Montserrat Light" panose="00000400000000000000" pitchFamily="2" charset="0"/>
              <a:cs typeface="Times New Roman"/>
              <a:hlinkClick xmlns:r="http://schemas.openxmlformats.org/officeDocument/2006/relationships" r:id="rId1"/>
            </a:rPr>
            <a:t>Prior to the pandemic</a:t>
          </a:r>
          <a:r>
            <a:rPr lang="en-GB" sz="1400">
              <a:effectLst/>
              <a:latin typeface="Montserrat Light"/>
              <a:ea typeface="Montserrat Light" panose="00000400000000000000" pitchFamily="2" charset="0"/>
              <a:cs typeface="Times New Roman"/>
            </a:rPr>
            <a:t> charities with income between £1m to £10m had on average 3.78 months of expenditure held in reserves as cash. </a:t>
          </a:r>
        </a:p>
        <a:p>
          <a:r>
            <a:rPr lang="en-GB" sz="1400">
              <a:effectLst/>
              <a:latin typeface="Montserrat Light" panose="00000400000000000000" pitchFamily="2" charset="0"/>
              <a:ea typeface="Montserrat Light" panose="00000400000000000000" pitchFamily="2" charset="0"/>
              <a:cs typeface="Times New Roman" panose="02020603050405020304" pitchFamily="18" charset="0"/>
            </a:rPr>
            <a:t>By 2023, those reserves would cover just 3.13 months of activity if expenditure by those charities rises in line with inflation.</a:t>
          </a:r>
        </a:p>
        <a:p>
          <a:r>
            <a:rPr lang="en-GB" sz="1400">
              <a:effectLst/>
              <a:latin typeface="Montserrat Light" panose="00000400000000000000" pitchFamily="2" charset="0"/>
              <a:ea typeface="Montserrat Light" panose="00000400000000000000" pitchFamily="2" charset="0"/>
              <a:cs typeface="Times New Roman" panose="02020603050405020304" pitchFamily="18" charset="0"/>
            </a:rPr>
            <a:t>This means that a typical charity with an income of £5m in 2021 would need to increase its reserves by £329,650 by 2023 to make up that gap. This doesn’t account for any reduction in reserves the charity might have experienced during the pandemic. </a:t>
          </a:r>
          <a:endParaRPr lang="en-GB" sz="1400"/>
        </a:p>
      </dgm:t>
    </dgm:pt>
    <dgm:pt modelId="{80907B2F-6CE4-4A8D-9673-29811E77815D}" type="parTrans" cxnId="{0DCA2E95-ED46-4272-8A01-C48938C479BA}">
      <dgm:prSet/>
      <dgm:spPr/>
      <dgm:t>
        <a:bodyPr/>
        <a:lstStyle/>
        <a:p>
          <a:endParaRPr lang="en-GB"/>
        </a:p>
      </dgm:t>
    </dgm:pt>
    <dgm:pt modelId="{D987E13B-77F1-45EA-B82B-8014776794F4}" type="sibTrans" cxnId="{0DCA2E95-ED46-4272-8A01-C48938C479BA}">
      <dgm:prSet/>
      <dgm:spPr/>
      <dgm:t>
        <a:bodyPr/>
        <a:lstStyle/>
        <a:p>
          <a:endParaRPr lang="en-GB"/>
        </a:p>
      </dgm:t>
    </dgm:pt>
    <dgm:pt modelId="{502B3EF4-D9DF-4CAC-942E-6781893F2A0E}" type="pres">
      <dgm:prSet presAssocID="{EB8612BE-D63F-4073-A4EC-1AC3CAB152D2}" presName="diagram" presStyleCnt="0">
        <dgm:presLayoutVars>
          <dgm:dir/>
          <dgm:resizeHandles val="exact"/>
        </dgm:presLayoutVars>
      </dgm:prSet>
      <dgm:spPr/>
    </dgm:pt>
    <dgm:pt modelId="{3BEF8B96-2BA7-47E2-9572-5B0E76B0B39D}" type="pres">
      <dgm:prSet presAssocID="{A6166E99-7FBA-4548-A9C4-EDD4633CA398}" presName="node" presStyleLbl="node1" presStyleIdx="0" presStyleCnt="2" custScaleX="71663" custScaleY="71258">
        <dgm:presLayoutVars>
          <dgm:bulletEnabled val="1"/>
        </dgm:presLayoutVars>
      </dgm:prSet>
      <dgm:spPr/>
    </dgm:pt>
    <dgm:pt modelId="{ABB6E9F0-180C-4CFD-A58B-F9FD82236AC5}" type="pres">
      <dgm:prSet presAssocID="{D8F71371-C2AD-40D5-B9B6-04494CBD836D}" presName="sibTrans" presStyleCnt="0"/>
      <dgm:spPr/>
    </dgm:pt>
    <dgm:pt modelId="{16F0DC8B-1D12-488E-ACC2-F286132C879F}" type="pres">
      <dgm:prSet presAssocID="{615C390E-43E5-469C-9FDB-F9E0D181EEF6}" presName="node" presStyleLbl="node1" presStyleIdx="1" presStyleCnt="2" custScaleX="71663" custScaleY="71258">
        <dgm:presLayoutVars>
          <dgm:bulletEnabled val="1"/>
        </dgm:presLayoutVars>
      </dgm:prSet>
      <dgm:spPr/>
    </dgm:pt>
  </dgm:ptLst>
  <dgm:cxnLst>
    <dgm:cxn modelId="{B0274F01-28F9-4C9F-96E9-9998B172A04C}" srcId="{EB8612BE-D63F-4073-A4EC-1AC3CAB152D2}" destId="{A6166E99-7FBA-4548-A9C4-EDD4633CA398}" srcOrd="0" destOrd="0" parTransId="{E030AAEA-BECC-41C6-8388-FF58B1A3C0CA}" sibTransId="{D8F71371-C2AD-40D5-B9B6-04494CBD836D}"/>
    <dgm:cxn modelId="{065DF121-B238-43BC-9021-78301E3F8617}" type="presOf" srcId="{615C390E-43E5-469C-9FDB-F9E0D181EEF6}" destId="{16F0DC8B-1D12-488E-ACC2-F286132C879F}" srcOrd="0" destOrd="0" presId="urn:microsoft.com/office/officeart/2005/8/layout/default"/>
    <dgm:cxn modelId="{47FAE031-6E5A-436E-9EC1-39891B405979}" type="presOf" srcId="{A6166E99-7FBA-4548-A9C4-EDD4633CA398}" destId="{3BEF8B96-2BA7-47E2-9572-5B0E76B0B39D}" srcOrd="0" destOrd="0" presId="urn:microsoft.com/office/officeart/2005/8/layout/default"/>
    <dgm:cxn modelId="{0DCA2E95-ED46-4272-8A01-C48938C479BA}" srcId="{EB8612BE-D63F-4073-A4EC-1AC3CAB152D2}" destId="{615C390E-43E5-469C-9FDB-F9E0D181EEF6}" srcOrd="1" destOrd="0" parTransId="{80907B2F-6CE4-4A8D-9673-29811E77815D}" sibTransId="{D987E13B-77F1-45EA-B82B-8014776794F4}"/>
    <dgm:cxn modelId="{6DBE54F5-8CC7-4FB0-8EE6-2D29052F77E5}" type="presOf" srcId="{EB8612BE-D63F-4073-A4EC-1AC3CAB152D2}" destId="{502B3EF4-D9DF-4CAC-942E-6781893F2A0E}" srcOrd="0" destOrd="0" presId="urn:microsoft.com/office/officeart/2005/8/layout/default"/>
    <dgm:cxn modelId="{8BB4821C-99B5-4E44-8548-DFAD869FC677}" type="presParOf" srcId="{502B3EF4-D9DF-4CAC-942E-6781893F2A0E}" destId="{3BEF8B96-2BA7-47E2-9572-5B0E76B0B39D}" srcOrd="0" destOrd="0" presId="urn:microsoft.com/office/officeart/2005/8/layout/default"/>
    <dgm:cxn modelId="{C91EE2CD-1CDB-4579-9FFE-8EEFCC5AE1DB}" type="presParOf" srcId="{502B3EF4-D9DF-4CAC-942E-6781893F2A0E}" destId="{ABB6E9F0-180C-4CFD-A58B-F9FD82236AC5}" srcOrd="1" destOrd="0" presId="urn:microsoft.com/office/officeart/2005/8/layout/default"/>
    <dgm:cxn modelId="{CFC03B21-587D-41B8-9910-7CEEBD829E1B}" type="presParOf" srcId="{502B3EF4-D9DF-4CAC-942E-6781893F2A0E}" destId="{16F0DC8B-1D12-488E-ACC2-F286132C879F}" srcOrd="2" destOrd="0" presId="urn:microsoft.com/office/officeart/2005/8/layout/default"/>
  </dgm:cxnLst>
  <dgm:bg/>
  <dgm:whole>
    <a:ln w="76200"/>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EF8B96-2BA7-47E2-9572-5B0E76B0B39D}">
      <dsp:nvSpPr>
        <dsp:cNvPr id="0" name=""/>
        <dsp:cNvSpPr/>
      </dsp:nvSpPr>
      <dsp:spPr>
        <a:xfrm>
          <a:off x="231336" y="221"/>
          <a:ext cx="4968020" cy="2963966"/>
        </a:xfrm>
        <a:prstGeom prst="rect">
          <a:avLst/>
        </a:prstGeom>
        <a:solidFill>
          <a:schemeClr val="lt1"/>
        </a:solidFill>
        <a:ln w="57150" cap="flat" cmpd="sng" algn="ctr">
          <a:solidFill>
            <a:schemeClr val="accent2"/>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u="none" kern="1200" dirty="0">
              <a:effectLst/>
              <a:latin typeface="Montserrat Light" panose="00000400000000000000" pitchFamily="2" charset="0"/>
              <a:ea typeface="Montserrat Light" panose="00000400000000000000" pitchFamily="2" charset="0"/>
              <a:cs typeface="Times New Roman" panose="02020603050405020304" pitchFamily="18" charset="0"/>
            </a:rPr>
            <a:t> 	</a:t>
          </a:r>
          <a:r>
            <a:rPr lang="en-GB" sz="1400" u="sng" kern="1200" dirty="0">
              <a:effectLst/>
              <a:latin typeface="Montserrat Light" panose="00000400000000000000" pitchFamily="2" charset="0"/>
              <a:ea typeface="Montserrat Light" panose="00000400000000000000" pitchFamily="2" charset="0"/>
              <a:cs typeface="Times New Roman" panose="02020603050405020304" pitchFamily="18" charset="0"/>
              <a:hlinkClick xmlns:r="http://schemas.openxmlformats.org/officeDocument/2006/relationships" r:id="rId1"/>
            </a:rPr>
            <a:t>Prior to the pandemic</a:t>
          </a:r>
          <a:r>
            <a:rPr lang="en-GB" sz="1400" u="sng" kern="1200" dirty="0">
              <a:effectLst/>
              <a:latin typeface="Montserrat Light" panose="00000400000000000000" pitchFamily="2" charset="0"/>
              <a:ea typeface="Montserrat Light" panose="00000400000000000000" pitchFamily="2" charset="0"/>
              <a:cs typeface="Times New Roman" panose="02020603050405020304" pitchFamily="18" charset="0"/>
            </a:rPr>
            <a:t>,</a:t>
          </a:r>
          <a:r>
            <a:rPr lang="en-GB" sz="1400" kern="1200" dirty="0">
              <a:effectLst/>
              <a:latin typeface="Montserrat Light" panose="00000400000000000000" pitchFamily="2" charset="0"/>
              <a:ea typeface="Montserrat Light" panose="00000400000000000000" pitchFamily="2" charset="0"/>
              <a:cs typeface="Times New Roman" panose="02020603050405020304" pitchFamily="18" charset="0"/>
            </a:rPr>
            <a:t> charities with income between £500,000 and £1m had on average 4.21 months of expenditure held in reserves as cash. </a:t>
          </a:r>
        </a:p>
        <a:p>
          <a:pPr marL="0" lvl="0" indent="0" algn="ctr" defTabSz="622300">
            <a:lnSpc>
              <a:spcPct val="90000"/>
            </a:lnSpc>
            <a:spcBef>
              <a:spcPct val="0"/>
            </a:spcBef>
            <a:spcAft>
              <a:spcPct val="35000"/>
            </a:spcAft>
            <a:buNone/>
          </a:pPr>
          <a:r>
            <a:rPr lang="en-GB" sz="1400" kern="1200" dirty="0">
              <a:effectLst/>
              <a:latin typeface="Montserrat Light" panose="00000400000000000000" pitchFamily="2" charset="0"/>
              <a:ea typeface="Montserrat Light" panose="00000400000000000000" pitchFamily="2" charset="0"/>
              <a:cs typeface="Times New Roman" panose="02020603050405020304" pitchFamily="18" charset="0"/>
            </a:rPr>
            <a:t>By 2023, those reserves would cover just 3.48 months of activity if expenditure by those charities rises in line with inflation.</a:t>
          </a:r>
        </a:p>
        <a:p>
          <a:pPr marL="0" lvl="0" indent="0" algn="ctr" defTabSz="622300">
            <a:lnSpc>
              <a:spcPct val="90000"/>
            </a:lnSpc>
            <a:spcBef>
              <a:spcPct val="0"/>
            </a:spcBef>
            <a:spcAft>
              <a:spcPct val="35000"/>
            </a:spcAft>
            <a:buNone/>
          </a:pPr>
          <a:r>
            <a:rPr lang="en-GB" sz="1400" kern="1200" dirty="0">
              <a:effectLst/>
              <a:latin typeface="Montserrat Light" panose="00000400000000000000" pitchFamily="2" charset="0"/>
              <a:ea typeface="Montserrat Light" panose="00000400000000000000" pitchFamily="2" charset="0"/>
              <a:cs typeface="Times New Roman" panose="02020603050405020304" pitchFamily="18" charset="0"/>
            </a:rPr>
            <a:t>This means that a typical charity with an income of £1m in 2021 would need to increase its reserves by £73,430 by 2023 to make up that gap. This doesn’t account for any reduction in reserves the charity might have experienced during the pandemic. </a:t>
          </a:r>
          <a:endParaRPr lang="en-GB" sz="1400" kern="1200" dirty="0"/>
        </a:p>
      </dsp:txBody>
      <dsp:txXfrm>
        <a:off x="231336" y="221"/>
        <a:ext cx="4968020" cy="2963966"/>
      </dsp:txXfrm>
    </dsp:sp>
    <dsp:sp modelId="{16F0DC8B-1D12-488E-ACC2-F286132C879F}">
      <dsp:nvSpPr>
        <dsp:cNvPr id="0" name=""/>
        <dsp:cNvSpPr/>
      </dsp:nvSpPr>
      <dsp:spPr>
        <a:xfrm>
          <a:off x="5892604" y="221"/>
          <a:ext cx="4968020" cy="2963966"/>
        </a:xfrm>
        <a:prstGeom prst="rect">
          <a:avLst/>
        </a:prstGeom>
        <a:solidFill>
          <a:schemeClr val="lt1"/>
        </a:solidFill>
        <a:ln w="57150" cap="flat" cmpd="sng" algn="ctr">
          <a:solidFill>
            <a:schemeClr val="accent3"/>
          </a:solidFill>
          <a:prstDash val="solid"/>
          <a:miter lim="800000"/>
        </a:ln>
        <a:effectLst/>
      </dsp:spPr>
      <dsp:style>
        <a:lnRef idx="2">
          <a:schemeClr val="accent2"/>
        </a:lnRef>
        <a:fillRef idx="1">
          <a:schemeClr val="lt1"/>
        </a:fillRef>
        <a:effectRef idx="0">
          <a:schemeClr val="accent2"/>
        </a:effectRef>
        <a:fontRef idx="minor">
          <a:schemeClr val="dk1"/>
        </a:fontRef>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n-GB" sz="1400" u="none" kern="1200">
              <a:effectLst/>
              <a:latin typeface="Montserrat Light"/>
              <a:ea typeface="Montserrat Light" panose="00000400000000000000" pitchFamily="2" charset="0"/>
              <a:cs typeface="Times New Roman"/>
            </a:rPr>
            <a:t>	</a:t>
          </a:r>
          <a:r>
            <a:rPr lang="en-GB" sz="1400" u="sng" kern="1200">
              <a:effectLst/>
              <a:latin typeface="Montserrat Light"/>
              <a:ea typeface="Montserrat Light" panose="00000400000000000000" pitchFamily="2" charset="0"/>
              <a:cs typeface="Times New Roman"/>
              <a:hlinkClick xmlns:r="http://schemas.openxmlformats.org/officeDocument/2006/relationships" r:id="rId1"/>
            </a:rPr>
            <a:t>Prior to the pandemic</a:t>
          </a:r>
          <a:r>
            <a:rPr lang="en-GB" sz="1400" kern="1200">
              <a:effectLst/>
              <a:latin typeface="Montserrat Light"/>
              <a:ea typeface="Montserrat Light" panose="00000400000000000000" pitchFamily="2" charset="0"/>
              <a:cs typeface="Times New Roman"/>
            </a:rPr>
            <a:t> charities with income between £1m to £10m had on average 3.78 months of expenditure held in reserves as cash. </a:t>
          </a:r>
        </a:p>
        <a:p>
          <a:pPr marL="0" lvl="0" indent="0" algn="ctr" defTabSz="622300">
            <a:lnSpc>
              <a:spcPct val="90000"/>
            </a:lnSpc>
            <a:spcBef>
              <a:spcPct val="0"/>
            </a:spcBef>
            <a:spcAft>
              <a:spcPct val="35000"/>
            </a:spcAft>
            <a:buNone/>
          </a:pPr>
          <a:r>
            <a:rPr lang="en-GB" sz="1400" kern="1200">
              <a:effectLst/>
              <a:latin typeface="Montserrat Light" panose="00000400000000000000" pitchFamily="2" charset="0"/>
              <a:ea typeface="Montserrat Light" panose="00000400000000000000" pitchFamily="2" charset="0"/>
              <a:cs typeface="Times New Roman" panose="02020603050405020304" pitchFamily="18" charset="0"/>
            </a:rPr>
            <a:t>By 2023, those reserves would cover just 3.13 months of activity if expenditure by those charities rises in line with inflation.</a:t>
          </a:r>
        </a:p>
        <a:p>
          <a:pPr marL="0" lvl="0" indent="0" algn="ctr" defTabSz="622300">
            <a:lnSpc>
              <a:spcPct val="90000"/>
            </a:lnSpc>
            <a:spcBef>
              <a:spcPct val="0"/>
            </a:spcBef>
            <a:spcAft>
              <a:spcPct val="35000"/>
            </a:spcAft>
            <a:buNone/>
          </a:pPr>
          <a:r>
            <a:rPr lang="en-GB" sz="1400" kern="1200">
              <a:effectLst/>
              <a:latin typeface="Montserrat Light" panose="00000400000000000000" pitchFamily="2" charset="0"/>
              <a:ea typeface="Montserrat Light" panose="00000400000000000000" pitchFamily="2" charset="0"/>
              <a:cs typeface="Times New Roman" panose="02020603050405020304" pitchFamily="18" charset="0"/>
            </a:rPr>
            <a:t>This means that a typical charity with an income of £5m in 2021 would need to increase its reserves by £329,650 by 2023 to make up that gap. This doesn’t account for any reduction in reserves the charity might have experienced during the pandemic. </a:t>
          </a:r>
          <a:endParaRPr lang="en-GB" sz="1400" kern="1200"/>
        </a:p>
      </dsp:txBody>
      <dsp:txXfrm>
        <a:off x="5892604" y="221"/>
        <a:ext cx="4968020" cy="296396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92CBDB-C497-4047-A04C-ED67573A769F}" type="datetimeFigureOut">
              <a:rPr lang="en-GB" smtClean="0"/>
              <a:t>22/09/2022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0CE2F4-43C2-4044-BB8D-14869EF14120}" type="slidenum">
              <a:rPr lang="en-GB" smtClean="0"/>
              <a:t>‹#›</a:t>
            </a:fld>
            <a:endParaRPr lang="en-GB"/>
          </a:p>
        </p:txBody>
      </p:sp>
    </p:spTree>
    <p:extLst>
      <p:ext uri="{BB962C8B-B14F-4D97-AF65-F5344CB8AC3E}">
        <p14:creationId xmlns:p14="http://schemas.microsoft.com/office/powerpoint/2010/main" val="1682089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3</a:t>
            </a:fld>
            <a:endParaRPr lang="en-GB"/>
          </a:p>
        </p:txBody>
      </p:sp>
    </p:spTree>
    <p:extLst>
      <p:ext uri="{BB962C8B-B14F-4D97-AF65-F5344CB8AC3E}">
        <p14:creationId xmlns:p14="http://schemas.microsoft.com/office/powerpoint/2010/main" val="2191383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4</a:t>
            </a:fld>
            <a:endParaRPr lang="en-GB"/>
          </a:p>
        </p:txBody>
      </p:sp>
    </p:spTree>
    <p:extLst>
      <p:ext uri="{BB962C8B-B14F-4D97-AF65-F5344CB8AC3E}">
        <p14:creationId xmlns:p14="http://schemas.microsoft.com/office/powerpoint/2010/main" val="26811444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5</a:t>
            </a:fld>
            <a:endParaRPr lang="en-GB"/>
          </a:p>
        </p:txBody>
      </p:sp>
    </p:spTree>
    <p:extLst>
      <p:ext uri="{BB962C8B-B14F-4D97-AF65-F5344CB8AC3E}">
        <p14:creationId xmlns:p14="http://schemas.microsoft.com/office/powerpoint/2010/main" val="17728304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6</a:t>
            </a:fld>
            <a:endParaRPr lang="en-GB"/>
          </a:p>
        </p:txBody>
      </p:sp>
    </p:spTree>
    <p:extLst>
      <p:ext uri="{BB962C8B-B14F-4D97-AF65-F5344CB8AC3E}">
        <p14:creationId xmlns:p14="http://schemas.microsoft.com/office/powerpoint/2010/main" val="1363930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7</a:t>
            </a:fld>
            <a:endParaRPr lang="en-GB"/>
          </a:p>
        </p:txBody>
      </p:sp>
    </p:spTree>
    <p:extLst>
      <p:ext uri="{BB962C8B-B14F-4D97-AF65-F5344CB8AC3E}">
        <p14:creationId xmlns:p14="http://schemas.microsoft.com/office/powerpoint/2010/main" val="3209484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9</a:t>
            </a:fld>
            <a:endParaRPr lang="en-GB"/>
          </a:p>
        </p:txBody>
      </p:sp>
    </p:spTree>
    <p:extLst>
      <p:ext uri="{BB962C8B-B14F-4D97-AF65-F5344CB8AC3E}">
        <p14:creationId xmlns:p14="http://schemas.microsoft.com/office/powerpoint/2010/main" val="1708054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10</a:t>
            </a:fld>
            <a:endParaRPr lang="en-GB"/>
          </a:p>
        </p:txBody>
      </p:sp>
    </p:spTree>
    <p:extLst>
      <p:ext uri="{BB962C8B-B14F-4D97-AF65-F5344CB8AC3E}">
        <p14:creationId xmlns:p14="http://schemas.microsoft.com/office/powerpoint/2010/main" val="2155258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C0CE2F4-43C2-4044-BB8D-14869EF14120}" type="slidenum">
              <a:rPr lang="en-GB" smtClean="0"/>
              <a:t>11</a:t>
            </a:fld>
            <a:endParaRPr lang="en-GB"/>
          </a:p>
        </p:txBody>
      </p:sp>
    </p:spTree>
    <p:extLst>
      <p:ext uri="{BB962C8B-B14F-4D97-AF65-F5344CB8AC3E}">
        <p14:creationId xmlns:p14="http://schemas.microsoft.com/office/powerpoint/2010/main" val="33540013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9.svg"/><Relationship Id="rId3" Type="http://schemas.microsoft.com/office/2007/relationships/hdphoto" Target="../media/hdphoto1.wdp"/><Relationship Id="rId7" Type="http://schemas.microsoft.com/office/2007/relationships/hdphoto" Target="../media/hdphoto3.wdp"/><Relationship Id="rId12"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4.png"/><Relationship Id="rId11" Type="http://schemas.openxmlformats.org/officeDocument/2006/relationships/image" Target="../media/image7.svg"/><Relationship Id="rId5" Type="http://schemas.microsoft.com/office/2007/relationships/hdphoto" Target="../media/hdphoto2.wdp"/><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hyperlink" Target="http://2016.igem.org/Team:DTU-Denmark/wetlab"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46C7-4B7D-411C-B0C1-6D24CA38BF25}"/>
              </a:ext>
            </a:extLst>
          </p:cNvPr>
          <p:cNvSpPr>
            <a:spLocks noGrp="1"/>
          </p:cNvSpPr>
          <p:nvPr>
            <p:ph type="ctrTitle"/>
          </p:nvPr>
        </p:nvSpPr>
        <p:spPr>
          <a:xfrm>
            <a:off x="706354" y="3454445"/>
            <a:ext cx="5054600" cy="2387600"/>
          </a:xfrm>
        </p:spPr>
        <p:txBody>
          <a:bodyPr anchor="b">
            <a:normAutofit/>
          </a:bodyPr>
          <a:lstStyle>
            <a:lvl1pPr algn="l">
              <a:defRPr sz="3200"/>
            </a:lvl1pPr>
          </a:lstStyle>
          <a:p>
            <a:r>
              <a:rPr lang="en-US"/>
              <a:t>Click to edit Master title style</a:t>
            </a:r>
            <a:endParaRPr lang="en-GB"/>
          </a:p>
        </p:txBody>
      </p:sp>
      <p:sp>
        <p:nvSpPr>
          <p:cNvPr id="3" name="Subtitle 2">
            <a:extLst>
              <a:ext uri="{FF2B5EF4-FFF2-40B4-BE49-F238E27FC236}">
                <a16:creationId xmlns:a16="http://schemas.microsoft.com/office/drawing/2014/main" id="{92AE29FC-8846-4CE2-AD0E-6806D9963112}"/>
              </a:ext>
            </a:extLst>
          </p:cNvPr>
          <p:cNvSpPr>
            <a:spLocks noGrp="1"/>
          </p:cNvSpPr>
          <p:nvPr>
            <p:ph type="subTitle" idx="1"/>
          </p:nvPr>
        </p:nvSpPr>
        <p:spPr>
          <a:xfrm>
            <a:off x="694088" y="6037375"/>
            <a:ext cx="9144000" cy="423485"/>
          </a:xfrm>
        </p:spPr>
        <p:txBody>
          <a:bodyPr>
            <a:normAutofit/>
          </a:bodyPr>
          <a:lstStyle>
            <a:lvl1pPr marL="0" indent="0" algn="l">
              <a:buNone/>
              <a:defRPr sz="20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grpSp>
        <p:nvGrpSpPr>
          <p:cNvPr id="7" name="Group 6">
            <a:extLst>
              <a:ext uri="{FF2B5EF4-FFF2-40B4-BE49-F238E27FC236}">
                <a16:creationId xmlns:a16="http://schemas.microsoft.com/office/drawing/2014/main" id="{5299D003-C729-4D5E-A488-157616F32829}"/>
              </a:ext>
            </a:extLst>
          </p:cNvPr>
          <p:cNvGrpSpPr/>
          <p:nvPr userDrawn="1"/>
        </p:nvGrpSpPr>
        <p:grpSpPr>
          <a:xfrm rot="556244">
            <a:off x="6940136" y="-1238057"/>
            <a:ext cx="7575141" cy="7575141"/>
            <a:chOff x="5768975" y="-4036695"/>
            <a:chExt cx="9628505" cy="9628505"/>
          </a:xfrm>
        </p:grpSpPr>
        <p:sp>
          <p:nvSpPr>
            <p:cNvPr id="8" name="Oval 7">
              <a:extLst>
                <a:ext uri="{FF2B5EF4-FFF2-40B4-BE49-F238E27FC236}">
                  <a16:creationId xmlns:a16="http://schemas.microsoft.com/office/drawing/2014/main" id="{7FFBDEB9-247F-4E6C-B91E-3D1CEDCDB4C3}"/>
                </a:ext>
              </a:extLst>
            </p:cNvPr>
            <p:cNvSpPr/>
            <p:nvPr/>
          </p:nvSpPr>
          <p:spPr>
            <a:xfrm rot="5596062" flipH="1" flipV="1">
              <a:off x="5768975" y="-4036695"/>
              <a:ext cx="9628505" cy="9628505"/>
            </a:xfrm>
            <a:prstGeom prst="ellipse">
              <a:avLst/>
            </a:prstGeom>
            <a:solidFill>
              <a:schemeClr val="bg1"/>
            </a:solidFill>
            <a:ln w="95250">
              <a:gradFill>
                <a:gsLst>
                  <a:gs pos="66000">
                    <a:schemeClr val="bg1"/>
                  </a:gs>
                  <a:gs pos="28000">
                    <a:schemeClr val="bg1"/>
                  </a:gs>
                  <a:gs pos="77000">
                    <a:srgbClr val="ADD9E5"/>
                  </a:gs>
                  <a:gs pos="0">
                    <a:srgbClr val="1F497D"/>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grpSp>
          <p:nvGrpSpPr>
            <p:cNvPr id="9" name="Group 8">
              <a:extLst>
                <a:ext uri="{FF2B5EF4-FFF2-40B4-BE49-F238E27FC236}">
                  <a16:creationId xmlns:a16="http://schemas.microsoft.com/office/drawing/2014/main" id="{61891976-94A9-4409-9479-E83586F3271C}"/>
                </a:ext>
              </a:extLst>
            </p:cNvPr>
            <p:cNvGrpSpPr/>
            <p:nvPr/>
          </p:nvGrpSpPr>
          <p:grpSpPr>
            <a:xfrm>
              <a:off x="6396355" y="-3463291"/>
              <a:ext cx="8250507" cy="8134351"/>
              <a:chOff x="6396355" y="-3463291"/>
              <a:chExt cx="8250507" cy="8134351"/>
            </a:xfrm>
          </p:grpSpPr>
          <p:sp>
            <p:nvSpPr>
              <p:cNvPr id="10" name="Oval 9">
                <a:extLst>
                  <a:ext uri="{FF2B5EF4-FFF2-40B4-BE49-F238E27FC236}">
                    <a16:creationId xmlns:a16="http://schemas.microsoft.com/office/drawing/2014/main" id="{3A05C7A3-1C8F-4F78-9FB0-5A7ABA7AB651}"/>
                  </a:ext>
                </a:extLst>
              </p:cNvPr>
              <p:cNvSpPr/>
              <p:nvPr/>
            </p:nvSpPr>
            <p:spPr>
              <a:xfrm>
                <a:off x="6649672" y="-3463291"/>
                <a:ext cx="7997190" cy="7997192"/>
              </a:xfrm>
              <a:prstGeom prst="ellipse">
                <a:avLst/>
              </a:prstGeom>
              <a:gradFill flip="none" rotWithShape="1">
                <a:gsLst>
                  <a:gs pos="50000">
                    <a:srgbClr val="1F497D"/>
                  </a:gs>
                  <a:gs pos="0">
                    <a:schemeClr val="bg1">
                      <a:lumMod val="85000"/>
                    </a:schemeClr>
                  </a:gs>
                  <a:gs pos="0">
                    <a:srgbClr val="1F497D"/>
                  </a:gs>
                  <a:gs pos="100000">
                    <a:srgbClr val="0E213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Oval 105">
                <a:extLst>
                  <a:ext uri="{FF2B5EF4-FFF2-40B4-BE49-F238E27FC236}">
                    <a16:creationId xmlns:a16="http://schemas.microsoft.com/office/drawing/2014/main" id="{85688778-182C-4A8A-880C-DA543AE63B3D}"/>
                  </a:ext>
                </a:extLst>
              </p:cNvPr>
              <p:cNvSpPr>
                <a:spLocks noChangeArrowheads="1"/>
              </p:cNvSpPr>
              <p:nvPr/>
            </p:nvSpPr>
            <p:spPr bwMode="auto">
              <a:xfrm>
                <a:off x="7484426" y="-2563496"/>
                <a:ext cx="6197602" cy="6197600"/>
              </a:xfrm>
              <a:prstGeom prst="ellipse">
                <a:avLst/>
              </a:prstGeom>
              <a:solidFill>
                <a:srgbClr val="FFFFFF"/>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Partial Circle 11">
                <a:extLst>
                  <a:ext uri="{FF2B5EF4-FFF2-40B4-BE49-F238E27FC236}">
                    <a16:creationId xmlns:a16="http://schemas.microsoft.com/office/drawing/2014/main" id="{641B005A-3492-4C31-8EAD-7FE77D7C3490}"/>
                  </a:ext>
                </a:extLst>
              </p:cNvPr>
              <p:cNvSpPr/>
              <p:nvPr/>
            </p:nvSpPr>
            <p:spPr>
              <a:xfrm>
                <a:off x="6396355" y="-3349625"/>
                <a:ext cx="8242300" cy="8020685"/>
              </a:xfrm>
              <a:prstGeom prst="pie">
                <a:avLst>
                  <a:gd name="adj1" fmla="val 5360897"/>
                  <a:gd name="adj2" fmla="val 11260546"/>
                </a:avLst>
              </a:prstGeom>
              <a:gradFill>
                <a:gsLst>
                  <a:gs pos="40000">
                    <a:srgbClr val="8CCADB"/>
                  </a:gs>
                  <a:gs pos="20000">
                    <a:srgbClr val="BAD8E1"/>
                  </a:gs>
                  <a:gs pos="0">
                    <a:schemeClr val="bg2"/>
                  </a:gs>
                  <a:gs pos="76000">
                    <a:srgbClr val="6BBBD0"/>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3" name="Oval 12">
                <a:extLst>
                  <a:ext uri="{FF2B5EF4-FFF2-40B4-BE49-F238E27FC236}">
                    <a16:creationId xmlns:a16="http://schemas.microsoft.com/office/drawing/2014/main" id="{95B56296-7F00-444F-8203-54AA141AD272}"/>
                  </a:ext>
                </a:extLst>
              </p:cNvPr>
              <p:cNvSpPr/>
              <p:nvPr/>
            </p:nvSpPr>
            <p:spPr>
              <a:xfrm rot="5400000" flipV="1">
                <a:off x="7342505" y="-2723515"/>
                <a:ext cx="6517640" cy="6517640"/>
              </a:xfrm>
              <a:prstGeom prst="ellipse">
                <a:avLst/>
              </a:prstGeom>
              <a:noFill/>
              <a:ln w="361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4800">
                    <a:solidFill>
                      <a:srgbClr val="BDC03E"/>
                    </a:solidFill>
                    <a:effectLst/>
                    <a:latin typeface="Montserrat Medium"/>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grpSp>
      </p:grpSp>
      <p:pic>
        <p:nvPicPr>
          <p:cNvPr id="16" name="Picture 15" descr="Icon&#10;&#10;Description automatically generated">
            <a:extLst>
              <a:ext uri="{FF2B5EF4-FFF2-40B4-BE49-F238E27FC236}">
                <a16:creationId xmlns:a16="http://schemas.microsoft.com/office/drawing/2014/main" id="{D2833134-24E6-4603-BC20-F2B134E6328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8744" y="439213"/>
            <a:ext cx="2248281" cy="685600"/>
          </a:xfrm>
          <a:prstGeom prst="rect">
            <a:avLst/>
          </a:prstGeom>
        </p:spPr>
      </p:pic>
    </p:spTree>
    <p:extLst>
      <p:ext uri="{BB962C8B-B14F-4D97-AF65-F5344CB8AC3E}">
        <p14:creationId xmlns:p14="http://schemas.microsoft.com/office/powerpoint/2010/main" val="792959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About Slide">
    <p:spTree>
      <p:nvGrpSpPr>
        <p:cNvPr id="1" name=""/>
        <p:cNvGrpSpPr/>
        <p:nvPr/>
      </p:nvGrpSpPr>
      <p:grpSpPr>
        <a:xfrm>
          <a:off x="0" y="0"/>
          <a:ext cx="0" cy="0"/>
          <a:chOff x="0" y="0"/>
          <a:chExt cx="0" cy="0"/>
        </a:xfrm>
      </p:grpSpPr>
      <p:sp>
        <p:nvSpPr>
          <p:cNvPr id="7" name="Partial Circle 6">
            <a:extLst>
              <a:ext uri="{FF2B5EF4-FFF2-40B4-BE49-F238E27FC236}">
                <a16:creationId xmlns:a16="http://schemas.microsoft.com/office/drawing/2014/main" id="{FAA73263-33B5-4F30-999A-0C9FD2F475B2}"/>
              </a:ext>
            </a:extLst>
          </p:cNvPr>
          <p:cNvSpPr/>
          <p:nvPr userDrawn="1"/>
        </p:nvSpPr>
        <p:spPr>
          <a:xfrm flipH="1" flipV="1">
            <a:off x="2810360" y="991705"/>
            <a:ext cx="5842000" cy="5683885"/>
          </a:xfrm>
          <a:prstGeom prst="pie">
            <a:avLst>
              <a:gd name="adj1" fmla="val 4071332"/>
              <a:gd name="adj2" fmla="val 8514399"/>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Partial Circle 7">
            <a:extLst>
              <a:ext uri="{FF2B5EF4-FFF2-40B4-BE49-F238E27FC236}">
                <a16:creationId xmlns:a16="http://schemas.microsoft.com/office/drawing/2014/main" id="{6DD4120E-B686-4644-909A-5FF933687B08}"/>
              </a:ext>
            </a:extLst>
          </p:cNvPr>
          <p:cNvSpPr/>
          <p:nvPr userDrawn="1"/>
        </p:nvSpPr>
        <p:spPr>
          <a:xfrm flipV="1">
            <a:off x="3833980" y="1189825"/>
            <a:ext cx="3949700" cy="3843655"/>
          </a:xfrm>
          <a:prstGeom prst="pie">
            <a:avLst>
              <a:gd name="adj1" fmla="val 5360897"/>
              <a:gd name="adj2" fmla="val 11260546"/>
            </a:avLst>
          </a:prstGeom>
          <a:gradFill>
            <a:gsLst>
              <a:gs pos="0">
                <a:srgbClr val="286A7C"/>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Partial Circle 8">
            <a:extLst>
              <a:ext uri="{FF2B5EF4-FFF2-40B4-BE49-F238E27FC236}">
                <a16:creationId xmlns:a16="http://schemas.microsoft.com/office/drawing/2014/main" id="{9E12E222-595D-465F-82B1-979ADA842717}"/>
              </a:ext>
            </a:extLst>
          </p:cNvPr>
          <p:cNvSpPr/>
          <p:nvPr userDrawn="1"/>
        </p:nvSpPr>
        <p:spPr>
          <a:xfrm flipH="1">
            <a:off x="3640940" y="936460"/>
            <a:ext cx="4649470" cy="4523740"/>
          </a:xfrm>
          <a:prstGeom prst="pie">
            <a:avLst>
              <a:gd name="adj1" fmla="val 4071332"/>
              <a:gd name="adj2" fmla="val 8514399"/>
            </a:avLst>
          </a:prstGeom>
          <a:gradFill flip="none" rotWithShape="1">
            <a:gsLst>
              <a:gs pos="53000">
                <a:srgbClr val="1F497D"/>
              </a:gs>
              <a:gs pos="85000">
                <a:srgbClr val="0E2138"/>
              </a:gs>
              <a:gs pos="21000">
                <a:srgbClr val="1F497D"/>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Oval 9">
            <a:extLst>
              <a:ext uri="{FF2B5EF4-FFF2-40B4-BE49-F238E27FC236}">
                <a16:creationId xmlns:a16="http://schemas.microsoft.com/office/drawing/2014/main" id="{416B6DB7-EC94-4162-81A3-53B68E51921E}"/>
              </a:ext>
            </a:extLst>
          </p:cNvPr>
          <p:cNvSpPr/>
          <p:nvPr userDrawn="1"/>
        </p:nvSpPr>
        <p:spPr>
          <a:xfrm>
            <a:off x="4081966" y="1397800"/>
            <a:ext cx="3818255" cy="3818255"/>
          </a:xfrm>
          <a:prstGeom prst="ellipse">
            <a:avLst/>
          </a:prstGeom>
          <a:solidFill>
            <a:schemeClr val="bg1"/>
          </a:solidFill>
          <a:ln w="107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lnSpc>
                <a:spcPct val="114000"/>
              </a:lnSpc>
            </a:pPr>
            <a:r>
              <a:rPr lang="en-GB" sz="1200">
                <a:solidFill>
                  <a:schemeClr val="tx1"/>
                </a:solidFill>
                <a:effectLst/>
                <a:ea typeface="Calibri" panose="020F0502020204030204" pitchFamily="34" charset="0"/>
                <a:cs typeface="Times New Roman" panose="02020603050405020304" pitchFamily="18" charset="0"/>
              </a:rPr>
              <a:t>Pro Bono Economics </a:t>
            </a:r>
            <a:r>
              <a:rPr lang="en-GB" sz="1200">
                <a:solidFill>
                  <a:schemeClr val="tx1"/>
                </a:solidFill>
              </a:rPr>
              <a:t>uses economics to empower the social sector and to increase wellbeing across the UK.</a:t>
            </a:r>
          </a:p>
          <a:p>
            <a:pPr algn="ctr">
              <a:lnSpc>
                <a:spcPct val="114000"/>
              </a:lnSpc>
            </a:pPr>
            <a:endParaRPr lang="en-GB" sz="1200">
              <a:solidFill>
                <a:schemeClr val="tx1"/>
              </a:solidFill>
            </a:endParaRPr>
          </a:p>
          <a:p>
            <a:pPr algn="ctr">
              <a:lnSpc>
                <a:spcPct val="114000"/>
              </a:lnSpc>
            </a:pPr>
            <a:r>
              <a:rPr lang="en-GB" sz="1200">
                <a:solidFill>
                  <a:schemeClr val="tx1"/>
                </a:solidFill>
              </a:rPr>
              <a:t>We combine project work for individual charities and social enterprises with policy research that can drive systemic change.</a:t>
            </a:r>
          </a:p>
          <a:p>
            <a:pPr algn="ctr">
              <a:lnSpc>
                <a:spcPct val="115000"/>
              </a:lnSpc>
              <a:spcAft>
                <a:spcPts val="800"/>
              </a:spcAft>
            </a:pPr>
            <a:r>
              <a:rPr lang="en-GB" sz="1200">
                <a:solidFill>
                  <a:schemeClr val="tx1"/>
                </a:solidFill>
                <a:effectLst/>
                <a:ea typeface="Calibri" panose="020F0502020204030204" pitchFamily="34" charset="0"/>
                <a:cs typeface="Times New Roman" panose="02020603050405020304" pitchFamily="18" charset="0"/>
              </a:rPr>
              <a:t>We have helped over 500 charities and worked with over 400 volunteers since our inception in 2009.</a:t>
            </a:r>
          </a:p>
        </p:txBody>
      </p:sp>
    </p:spTree>
    <p:extLst>
      <p:ext uri="{BB962C8B-B14F-4D97-AF65-F5344CB8AC3E}">
        <p14:creationId xmlns:p14="http://schemas.microsoft.com/office/powerpoint/2010/main" val="4018384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949A5-C3E8-4DA5-A17A-1EF38880E690}"/>
              </a:ext>
            </a:extLst>
          </p:cNvPr>
          <p:cNvSpPr>
            <a:spLocks noGrp="1"/>
          </p:cNvSpPr>
          <p:nvPr>
            <p:ph type="title"/>
          </p:nvPr>
        </p:nvSpPr>
        <p:spPr>
          <a:xfrm>
            <a:off x="338137" y="250130"/>
            <a:ext cx="10515600" cy="900059"/>
          </a:xfrm>
        </p:spPr>
        <p:txBody>
          <a:bodyPr>
            <a:normAutofit/>
          </a:bodyPr>
          <a:lstStyle>
            <a:lvl1pPr>
              <a:defRPr sz="3600">
                <a:solidFill>
                  <a:schemeClr val="accent1"/>
                </a:solidFill>
              </a:defRPr>
            </a:lvl1pPr>
          </a:lstStyle>
          <a:p>
            <a:r>
              <a:rPr lang="en-US"/>
              <a:t>Click to edit Master title style</a:t>
            </a:r>
            <a:endParaRPr lang="en-GB"/>
          </a:p>
        </p:txBody>
      </p:sp>
      <p:sp>
        <p:nvSpPr>
          <p:cNvPr id="9" name="Partial Circle 8">
            <a:extLst>
              <a:ext uri="{FF2B5EF4-FFF2-40B4-BE49-F238E27FC236}">
                <a16:creationId xmlns:a16="http://schemas.microsoft.com/office/drawing/2014/main" id="{AD061814-FD48-4416-83EE-85A2A1B538EE}"/>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Partial Circle 9">
            <a:extLst>
              <a:ext uri="{FF2B5EF4-FFF2-40B4-BE49-F238E27FC236}">
                <a16:creationId xmlns:a16="http://schemas.microsoft.com/office/drawing/2014/main" id="{7A1B12A2-ED1A-4850-BB57-E56F6F4F2834}"/>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Partial Circle 10">
            <a:extLst>
              <a:ext uri="{FF2B5EF4-FFF2-40B4-BE49-F238E27FC236}">
                <a16:creationId xmlns:a16="http://schemas.microsoft.com/office/drawing/2014/main" id="{361A3AF2-E2FB-490A-A31C-7BA8E34BD401}"/>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EB2ECD78-6A43-4224-9A9D-0ACCDDECE894}"/>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Slide Number Placeholder 9">
            <a:extLst>
              <a:ext uri="{FF2B5EF4-FFF2-40B4-BE49-F238E27FC236}">
                <a16:creationId xmlns:a16="http://schemas.microsoft.com/office/drawing/2014/main" id="{F4E751D7-5F3E-40E7-BEFB-F080E4A1B1FE}"/>
              </a:ext>
            </a:extLst>
          </p:cNvPr>
          <p:cNvSpPr txBox="1">
            <a:spLocks/>
          </p:cNvSpPr>
          <p:nvPr userDrawn="1"/>
        </p:nvSpPr>
        <p:spPr>
          <a:xfrm>
            <a:off x="11596303" y="6332813"/>
            <a:ext cx="47625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394815CB-A13A-43DD-9D3C-52A0B146A83E}" type="slidenum">
              <a:rPr lang="en-GB" smtClean="0">
                <a:solidFill>
                  <a:schemeClr val="tx1"/>
                </a:solidFill>
              </a:rPr>
              <a:pPr algn="ctr"/>
              <a:t>‹#›</a:t>
            </a:fld>
            <a:endParaRPr lang="en-GB">
              <a:solidFill>
                <a:schemeClr val="tx1"/>
              </a:solidFill>
            </a:endParaRPr>
          </a:p>
        </p:txBody>
      </p:sp>
      <p:sp>
        <p:nvSpPr>
          <p:cNvPr id="3" name="Content Placeholder 2">
            <a:extLst>
              <a:ext uri="{FF2B5EF4-FFF2-40B4-BE49-F238E27FC236}">
                <a16:creationId xmlns:a16="http://schemas.microsoft.com/office/drawing/2014/main" id="{E4533A96-D5A6-46F5-A3FE-7BBEB2ACE5FE}"/>
              </a:ext>
            </a:extLst>
          </p:cNvPr>
          <p:cNvSpPr>
            <a:spLocks noGrp="1"/>
          </p:cNvSpPr>
          <p:nvPr>
            <p:ph idx="1"/>
          </p:nvPr>
        </p:nvSpPr>
        <p:spPr>
          <a:xfrm>
            <a:off x="444075" y="1219941"/>
            <a:ext cx="11303846" cy="4351338"/>
          </a:xfrm>
        </p:spPr>
        <p:txBody>
          <a:bodyPr>
            <a:normAutofit/>
          </a:bodyPr>
          <a:lstStyle>
            <a:lvl1pPr marL="0" indent="0">
              <a:buNone/>
              <a:defRPr sz="1400"/>
            </a:lvl1pPr>
          </a:lstStyle>
          <a:p>
            <a:pPr lvl="0"/>
            <a:r>
              <a:rPr lang="en-US"/>
              <a:t>Click to edit Master text styles</a:t>
            </a:r>
          </a:p>
        </p:txBody>
      </p:sp>
    </p:spTree>
    <p:extLst>
      <p:ext uri="{BB962C8B-B14F-4D97-AF65-F5344CB8AC3E}">
        <p14:creationId xmlns:p14="http://schemas.microsoft.com/office/powerpoint/2010/main" val="130917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767BE-EF49-41A3-A5E4-2FC091D001D3}"/>
              </a:ext>
            </a:extLst>
          </p:cNvPr>
          <p:cNvSpPr>
            <a:spLocks noGrp="1"/>
          </p:cNvSpPr>
          <p:nvPr>
            <p:ph type="title"/>
          </p:nvPr>
        </p:nvSpPr>
        <p:spPr>
          <a:xfrm>
            <a:off x="338137" y="346073"/>
            <a:ext cx="10515600" cy="666749"/>
          </a:xfrm>
        </p:spPr>
        <p:txBody>
          <a:bodyPr>
            <a:normAutofit/>
          </a:bodyPr>
          <a:lstStyle>
            <a:lvl1pPr>
              <a:defRPr sz="3200">
                <a:solidFill>
                  <a:schemeClr val="accent1"/>
                </a:solidFill>
              </a:defRPr>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F81BAEE-2372-4BC5-A85A-B6CCEC486053}"/>
              </a:ext>
            </a:extLst>
          </p:cNvPr>
          <p:cNvSpPr>
            <a:spLocks noGrp="1"/>
          </p:cNvSpPr>
          <p:nvPr>
            <p:ph sz="half" idx="1"/>
          </p:nvPr>
        </p:nvSpPr>
        <p:spPr>
          <a:xfrm>
            <a:off x="448967" y="1219941"/>
            <a:ext cx="5480729" cy="4351338"/>
          </a:xfrm>
        </p:spPr>
        <p:txBody>
          <a:bodyPr>
            <a:normAutofit/>
          </a:bodyPr>
          <a:lstStyle>
            <a:lvl1pPr marL="0" indent="0">
              <a:buNone/>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Partial Circle 8">
            <a:extLst>
              <a:ext uri="{FF2B5EF4-FFF2-40B4-BE49-F238E27FC236}">
                <a16:creationId xmlns:a16="http://schemas.microsoft.com/office/drawing/2014/main" id="{AF52650C-F018-4734-B7E8-4E256C93EBB2}"/>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0" name="Partial Circle 9">
            <a:extLst>
              <a:ext uri="{FF2B5EF4-FFF2-40B4-BE49-F238E27FC236}">
                <a16:creationId xmlns:a16="http://schemas.microsoft.com/office/drawing/2014/main" id="{2FED112D-47C9-4654-9990-5608219F6080}"/>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1" name="Partial Circle 10">
            <a:extLst>
              <a:ext uri="{FF2B5EF4-FFF2-40B4-BE49-F238E27FC236}">
                <a16:creationId xmlns:a16="http://schemas.microsoft.com/office/drawing/2014/main" id="{756E2086-C836-42C7-AAA4-2F6AFB6FC648}"/>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1">
            <a:extLst>
              <a:ext uri="{FF2B5EF4-FFF2-40B4-BE49-F238E27FC236}">
                <a16:creationId xmlns:a16="http://schemas.microsoft.com/office/drawing/2014/main" id="{1E566903-C16E-4561-BEE8-F55E9527F008}"/>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Slide Number Placeholder 6">
            <a:extLst>
              <a:ext uri="{FF2B5EF4-FFF2-40B4-BE49-F238E27FC236}">
                <a16:creationId xmlns:a16="http://schemas.microsoft.com/office/drawing/2014/main" id="{49754518-EC4C-4441-8AD4-D1C1E9C59FCD}"/>
              </a:ext>
            </a:extLst>
          </p:cNvPr>
          <p:cNvSpPr>
            <a:spLocks noGrp="1"/>
          </p:cNvSpPr>
          <p:nvPr>
            <p:ph type="sldNum" sz="quarter" idx="12"/>
          </p:nvPr>
        </p:nvSpPr>
        <p:spPr>
          <a:xfrm>
            <a:off x="11596302" y="6324374"/>
            <a:ext cx="453495" cy="365125"/>
          </a:xfrm>
        </p:spPr>
        <p:txBody>
          <a:bodyPr/>
          <a:lstStyle>
            <a:lvl1pPr algn="ctr">
              <a:defRPr>
                <a:solidFill>
                  <a:sysClr val="windowText" lastClr="000000"/>
                </a:solidFill>
              </a:defRPr>
            </a:lvl1pPr>
          </a:lstStyle>
          <a:p>
            <a:fld id="{394815CB-A13A-43DD-9D3C-52A0B146A83E}" type="slidenum">
              <a:rPr lang="en-GB" smtClean="0"/>
              <a:pPr/>
              <a:t>‹#›</a:t>
            </a:fld>
            <a:endParaRPr lang="en-GB"/>
          </a:p>
        </p:txBody>
      </p:sp>
      <p:sp>
        <p:nvSpPr>
          <p:cNvPr id="18" name="Content Placeholder 2">
            <a:extLst>
              <a:ext uri="{FF2B5EF4-FFF2-40B4-BE49-F238E27FC236}">
                <a16:creationId xmlns:a16="http://schemas.microsoft.com/office/drawing/2014/main" id="{70D0A264-5504-4ADC-8330-6DF284028AFA}"/>
              </a:ext>
            </a:extLst>
          </p:cNvPr>
          <p:cNvSpPr>
            <a:spLocks noGrp="1"/>
          </p:cNvSpPr>
          <p:nvPr>
            <p:ph sz="half" idx="13"/>
          </p:nvPr>
        </p:nvSpPr>
        <p:spPr>
          <a:xfrm>
            <a:off x="6261100" y="1219941"/>
            <a:ext cx="5480729" cy="4351338"/>
          </a:xfrm>
        </p:spPr>
        <p:txBody>
          <a:bodyPr>
            <a:normAutofit/>
          </a:bodyPr>
          <a:lstStyle>
            <a:lvl1pPr marL="0" indent="0">
              <a:buNone/>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12728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4CE3B-1A86-4F4C-974C-E9B2BDFAC2EE}"/>
              </a:ext>
            </a:extLst>
          </p:cNvPr>
          <p:cNvSpPr>
            <a:spLocks noGrp="1"/>
          </p:cNvSpPr>
          <p:nvPr>
            <p:ph type="title"/>
          </p:nvPr>
        </p:nvSpPr>
        <p:spPr>
          <a:xfrm>
            <a:off x="652147" y="2500355"/>
            <a:ext cx="10515600" cy="2852737"/>
          </a:xfrm>
        </p:spPr>
        <p:txBody>
          <a:bodyPr anchor="b">
            <a:normAutofit/>
          </a:bodyPr>
          <a:lstStyle>
            <a:lvl1pPr>
              <a:defRPr sz="4000">
                <a:solidFill>
                  <a:schemeClr val="accent1"/>
                </a:solidFill>
              </a:defRPr>
            </a:lvl1pPr>
          </a:lstStyle>
          <a:p>
            <a:r>
              <a:rPr lang="en-US"/>
              <a:t>Click to edit Master title style</a:t>
            </a:r>
            <a:endParaRPr lang="en-GB"/>
          </a:p>
        </p:txBody>
      </p:sp>
      <p:grpSp>
        <p:nvGrpSpPr>
          <p:cNvPr id="8" name="Group 7">
            <a:extLst>
              <a:ext uri="{FF2B5EF4-FFF2-40B4-BE49-F238E27FC236}">
                <a16:creationId xmlns:a16="http://schemas.microsoft.com/office/drawing/2014/main" id="{25DF5E68-EB51-4DC0-8668-3A8F97DD24BD}"/>
              </a:ext>
            </a:extLst>
          </p:cNvPr>
          <p:cNvGrpSpPr/>
          <p:nvPr userDrawn="1"/>
        </p:nvGrpSpPr>
        <p:grpSpPr>
          <a:xfrm rot="14971297">
            <a:off x="-2680747" y="-3554029"/>
            <a:ext cx="6598983" cy="6598983"/>
            <a:chOff x="5768975" y="-4036695"/>
            <a:chExt cx="9628505" cy="9628505"/>
          </a:xfrm>
        </p:grpSpPr>
        <p:sp>
          <p:nvSpPr>
            <p:cNvPr id="9" name="Oval 8">
              <a:extLst>
                <a:ext uri="{FF2B5EF4-FFF2-40B4-BE49-F238E27FC236}">
                  <a16:creationId xmlns:a16="http://schemas.microsoft.com/office/drawing/2014/main" id="{8C3FAA3B-1426-4DFA-AE22-068F1EDEDB28}"/>
                </a:ext>
              </a:extLst>
            </p:cNvPr>
            <p:cNvSpPr/>
            <p:nvPr/>
          </p:nvSpPr>
          <p:spPr>
            <a:xfrm rot="5596062" flipH="1" flipV="1">
              <a:off x="5768975" y="-4036695"/>
              <a:ext cx="9628505" cy="9628505"/>
            </a:xfrm>
            <a:prstGeom prst="ellipse">
              <a:avLst/>
            </a:prstGeom>
            <a:solidFill>
              <a:schemeClr val="bg1"/>
            </a:solidFill>
            <a:ln w="95250">
              <a:gradFill>
                <a:gsLst>
                  <a:gs pos="66000">
                    <a:schemeClr val="bg1"/>
                  </a:gs>
                  <a:gs pos="28000">
                    <a:schemeClr val="bg1"/>
                  </a:gs>
                  <a:gs pos="77000">
                    <a:srgbClr val="ADD9E5"/>
                  </a:gs>
                  <a:gs pos="0">
                    <a:srgbClr val="1F497D"/>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grpSp>
          <p:nvGrpSpPr>
            <p:cNvPr id="10" name="Group 9">
              <a:extLst>
                <a:ext uri="{FF2B5EF4-FFF2-40B4-BE49-F238E27FC236}">
                  <a16:creationId xmlns:a16="http://schemas.microsoft.com/office/drawing/2014/main" id="{9C14FB48-C99C-45EC-B20E-5CB565070761}"/>
                </a:ext>
              </a:extLst>
            </p:cNvPr>
            <p:cNvGrpSpPr/>
            <p:nvPr/>
          </p:nvGrpSpPr>
          <p:grpSpPr>
            <a:xfrm>
              <a:off x="6396355" y="-3463291"/>
              <a:ext cx="8250507" cy="8134351"/>
              <a:chOff x="6396355" y="-3463291"/>
              <a:chExt cx="8250507" cy="8134351"/>
            </a:xfrm>
          </p:grpSpPr>
          <p:sp>
            <p:nvSpPr>
              <p:cNvPr id="11" name="Oval 10">
                <a:extLst>
                  <a:ext uri="{FF2B5EF4-FFF2-40B4-BE49-F238E27FC236}">
                    <a16:creationId xmlns:a16="http://schemas.microsoft.com/office/drawing/2014/main" id="{C8CAAE90-2C2B-4C4A-811E-B417975829FC}"/>
                  </a:ext>
                </a:extLst>
              </p:cNvPr>
              <p:cNvSpPr/>
              <p:nvPr/>
            </p:nvSpPr>
            <p:spPr>
              <a:xfrm>
                <a:off x="6649672" y="-3463291"/>
                <a:ext cx="7997190" cy="7997192"/>
              </a:xfrm>
              <a:prstGeom prst="ellipse">
                <a:avLst/>
              </a:prstGeom>
              <a:gradFill flip="none" rotWithShape="1">
                <a:gsLst>
                  <a:gs pos="50000">
                    <a:srgbClr val="1F497D"/>
                  </a:gs>
                  <a:gs pos="0">
                    <a:schemeClr val="bg1">
                      <a:lumMod val="85000"/>
                    </a:schemeClr>
                  </a:gs>
                  <a:gs pos="0">
                    <a:srgbClr val="1F497D"/>
                  </a:gs>
                  <a:gs pos="100000">
                    <a:srgbClr val="0E2138"/>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Oval 105">
                <a:extLst>
                  <a:ext uri="{FF2B5EF4-FFF2-40B4-BE49-F238E27FC236}">
                    <a16:creationId xmlns:a16="http://schemas.microsoft.com/office/drawing/2014/main" id="{9B7AAD89-4834-48C4-A852-58A4815B5BF3}"/>
                  </a:ext>
                </a:extLst>
              </p:cNvPr>
              <p:cNvSpPr>
                <a:spLocks noChangeArrowheads="1"/>
              </p:cNvSpPr>
              <p:nvPr/>
            </p:nvSpPr>
            <p:spPr bwMode="auto">
              <a:xfrm>
                <a:off x="7484426" y="-2563496"/>
                <a:ext cx="6197602" cy="6197600"/>
              </a:xfrm>
              <a:prstGeom prst="ellipse">
                <a:avLst/>
              </a:prstGeom>
              <a:solidFill>
                <a:srgbClr val="FFFFFF"/>
              </a:solidFill>
              <a:ln w="12700">
                <a:solidFill>
                  <a:srgbClr val="FFFFFF"/>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Partial Circle 12">
                <a:extLst>
                  <a:ext uri="{FF2B5EF4-FFF2-40B4-BE49-F238E27FC236}">
                    <a16:creationId xmlns:a16="http://schemas.microsoft.com/office/drawing/2014/main" id="{3DEC3944-D4F0-44F1-A1EB-8BC17830CD8D}"/>
                  </a:ext>
                </a:extLst>
              </p:cNvPr>
              <p:cNvSpPr/>
              <p:nvPr/>
            </p:nvSpPr>
            <p:spPr>
              <a:xfrm>
                <a:off x="6396355" y="-3349625"/>
                <a:ext cx="8242300" cy="8020685"/>
              </a:xfrm>
              <a:prstGeom prst="pie">
                <a:avLst>
                  <a:gd name="adj1" fmla="val 5360897"/>
                  <a:gd name="adj2" fmla="val 11260546"/>
                </a:avLst>
              </a:prstGeom>
              <a:gradFill>
                <a:gsLst>
                  <a:gs pos="40000">
                    <a:srgbClr val="8CCADB"/>
                  </a:gs>
                  <a:gs pos="20000">
                    <a:srgbClr val="BAD8E1"/>
                  </a:gs>
                  <a:gs pos="0">
                    <a:schemeClr val="bg2"/>
                  </a:gs>
                  <a:gs pos="76000">
                    <a:srgbClr val="6BBBD0"/>
                  </a:gs>
                  <a:gs pos="100000">
                    <a:srgbClr val="4BACC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Oval 13">
                <a:extLst>
                  <a:ext uri="{FF2B5EF4-FFF2-40B4-BE49-F238E27FC236}">
                    <a16:creationId xmlns:a16="http://schemas.microsoft.com/office/drawing/2014/main" id="{9EC6D17D-24C8-4138-AD88-544BE67EAB97}"/>
                  </a:ext>
                </a:extLst>
              </p:cNvPr>
              <p:cNvSpPr/>
              <p:nvPr/>
            </p:nvSpPr>
            <p:spPr>
              <a:xfrm rot="5400000" flipV="1">
                <a:off x="7342505" y="-2723515"/>
                <a:ext cx="6517640" cy="6517640"/>
              </a:xfrm>
              <a:prstGeom prst="ellipse">
                <a:avLst/>
              </a:prstGeom>
              <a:noFill/>
              <a:ln w="361950">
                <a:gradFill>
                  <a:gsLst>
                    <a:gs pos="77000">
                      <a:srgbClr val="DCDE9A"/>
                    </a:gs>
                    <a:gs pos="39000">
                      <a:srgbClr val="DDDF9E"/>
                    </a:gs>
                    <a:gs pos="0">
                      <a:schemeClr val="bg1"/>
                    </a:gs>
                    <a:gs pos="100000">
                      <a:srgbClr val="BDC03E"/>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4800">
                    <a:solidFill>
                      <a:srgbClr val="BDC03E"/>
                    </a:solidFill>
                    <a:effectLst/>
                    <a:latin typeface="Montserrat Medium"/>
                    <a:ea typeface="Calibri" panose="020F0502020204030204" pitchFamily="34" charset="0"/>
                    <a:cs typeface="Times New Roman" panose="02020603050405020304" pitchFamily="18" charset="0"/>
                  </a:rPr>
                  <a:t> </a:t>
                </a:r>
                <a:endParaRPr lang="en-GB" sz="1100">
                  <a:effectLst/>
                  <a:ea typeface="Calibri" panose="020F0502020204030204" pitchFamily="34" charset="0"/>
                  <a:cs typeface="Times New Roman" panose="02020603050405020304" pitchFamily="18" charset="0"/>
                </a:endParaRPr>
              </a:p>
            </p:txBody>
          </p:sp>
        </p:grpSp>
      </p:grpSp>
      <p:sp>
        <p:nvSpPr>
          <p:cNvPr id="15" name="Partial Circle 14">
            <a:extLst>
              <a:ext uri="{FF2B5EF4-FFF2-40B4-BE49-F238E27FC236}">
                <a16:creationId xmlns:a16="http://schemas.microsoft.com/office/drawing/2014/main" id="{B7195BCB-F797-48C5-872E-2E5B33922429}"/>
              </a:ext>
            </a:extLst>
          </p:cNvPr>
          <p:cNvSpPr/>
          <p:nvPr userDrawn="1"/>
        </p:nvSpPr>
        <p:spPr>
          <a:xfrm rot="8146474">
            <a:off x="9388985" y="4554753"/>
            <a:ext cx="5606028" cy="5338136"/>
          </a:xfrm>
          <a:prstGeom prst="pie">
            <a:avLst>
              <a:gd name="adj1" fmla="val 1207510"/>
              <a:gd name="adj2" fmla="val 8255732"/>
            </a:avLst>
          </a:prstGeom>
          <a:noFill/>
          <a:ln w="47625">
            <a:gradFill flip="none" rotWithShape="1">
              <a:gsLst>
                <a:gs pos="0">
                  <a:schemeClr val="accent1">
                    <a:lumMod val="5000"/>
                    <a:lumOff val="95000"/>
                  </a:schemeClr>
                </a:gs>
                <a:gs pos="83000">
                  <a:schemeClr val="accent3">
                    <a:alpha val="50000"/>
                  </a:schemeClr>
                </a:gs>
                <a:gs pos="100000">
                  <a:schemeClr val="accent3">
                    <a:lumMod val="60000"/>
                    <a:lumOff val="40000"/>
                  </a:schemeClr>
                </a:gs>
              </a:gsLst>
              <a:lin ang="135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Oval 15">
            <a:extLst>
              <a:ext uri="{FF2B5EF4-FFF2-40B4-BE49-F238E27FC236}">
                <a16:creationId xmlns:a16="http://schemas.microsoft.com/office/drawing/2014/main" id="{45601AC1-65A8-4CA6-B965-51895830553F}"/>
              </a:ext>
            </a:extLst>
          </p:cNvPr>
          <p:cNvSpPr/>
          <p:nvPr userDrawn="1"/>
        </p:nvSpPr>
        <p:spPr>
          <a:xfrm rot="16328049" flipH="1">
            <a:off x="9090933" y="4199229"/>
            <a:ext cx="5855406" cy="5795185"/>
          </a:xfrm>
          <a:prstGeom prst="ellipse">
            <a:avLst/>
          </a:prstGeom>
          <a:noFill/>
          <a:ln w="22225">
            <a:gradFill flip="none" rotWithShape="1">
              <a:gsLst>
                <a:gs pos="93458">
                  <a:schemeClr val="accent3">
                    <a:lumMod val="20000"/>
                    <a:lumOff val="80000"/>
                  </a:schemeClr>
                </a:gs>
                <a:gs pos="50000">
                  <a:schemeClr val="accent2"/>
                </a:gs>
                <a:gs pos="0">
                  <a:schemeClr val="bg1"/>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51339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able or figure">
    <p:spTree>
      <p:nvGrpSpPr>
        <p:cNvPr id="1" name=""/>
        <p:cNvGrpSpPr/>
        <p:nvPr/>
      </p:nvGrpSpPr>
      <p:grpSpPr>
        <a:xfrm>
          <a:off x="0" y="0"/>
          <a:ext cx="0" cy="0"/>
          <a:chOff x="0" y="0"/>
          <a:chExt cx="0" cy="0"/>
        </a:xfrm>
      </p:grpSpPr>
      <p:sp>
        <p:nvSpPr>
          <p:cNvPr id="22" name="Table Placeholder 21">
            <a:extLst>
              <a:ext uri="{FF2B5EF4-FFF2-40B4-BE49-F238E27FC236}">
                <a16:creationId xmlns:a16="http://schemas.microsoft.com/office/drawing/2014/main" id="{0C8C51D0-7BAC-4D5B-B3FC-6153E8B8B98F}"/>
              </a:ext>
            </a:extLst>
          </p:cNvPr>
          <p:cNvSpPr>
            <a:spLocks noGrp="1"/>
          </p:cNvSpPr>
          <p:nvPr>
            <p:ph type="tbl" sz="quarter" idx="14"/>
          </p:nvPr>
        </p:nvSpPr>
        <p:spPr>
          <a:xfrm>
            <a:off x="6345238" y="1597025"/>
            <a:ext cx="5397500" cy="4152900"/>
          </a:xfrm>
        </p:spPr>
        <p:txBody>
          <a:bodyPr/>
          <a:lstStyle/>
          <a:p>
            <a:r>
              <a:rPr lang="en-US"/>
              <a:t>Click icon to add table</a:t>
            </a:r>
            <a:endParaRPr lang="en-GB"/>
          </a:p>
        </p:txBody>
      </p:sp>
      <p:sp>
        <p:nvSpPr>
          <p:cNvPr id="20" name="Content Placeholder 2">
            <a:extLst>
              <a:ext uri="{FF2B5EF4-FFF2-40B4-BE49-F238E27FC236}">
                <a16:creationId xmlns:a16="http://schemas.microsoft.com/office/drawing/2014/main" id="{2538EB60-43F6-422C-B8B4-996BCAA8565A}"/>
              </a:ext>
            </a:extLst>
          </p:cNvPr>
          <p:cNvSpPr>
            <a:spLocks noGrp="1"/>
          </p:cNvSpPr>
          <p:nvPr>
            <p:ph sz="half" idx="13"/>
          </p:nvPr>
        </p:nvSpPr>
        <p:spPr>
          <a:xfrm>
            <a:off x="6345761" y="1219941"/>
            <a:ext cx="5480729" cy="307777"/>
          </a:xfrm>
        </p:spPr>
        <p:txBody>
          <a:bodyPr>
            <a:normAutofit/>
          </a:bodyPr>
          <a:lstStyle>
            <a:lvl1pPr marL="0" indent="0">
              <a:buNone/>
              <a:defRPr sz="1600">
                <a:solidFill>
                  <a:schemeClr val="accent1"/>
                </a:solidFill>
              </a:defRPr>
            </a:lvl1pPr>
            <a:lvl2pPr>
              <a:defRPr sz="1400"/>
            </a:lvl2pPr>
            <a:lvl3pPr>
              <a:defRPr sz="1200"/>
            </a:lvl3pPr>
            <a:lvl4pPr>
              <a:defRPr sz="1100"/>
            </a:lvl4pPr>
            <a:lvl5pPr>
              <a:defRPr sz="1100"/>
            </a:lvl5pPr>
          </a:lstStyle>
          <a:p>
            <a:pPr lvl="0"/>
            <a:r>
              <a:rPr lang="en-US"/>
              <a:t>Click to edit Master text styles</a:t>
            </a:r>
          </a:p>
        </p:txBody>
      </p:sp>
      <p:sp>
        <p:nvSpPr>
          <p:cNvPr id="6" name="Partial Circle 5">
            <a:extLst>
              <a:ext uri="{FF2B5EF4-FFF2-40B4-BE49-F238E27FC236}">
                <a16:creationId xmlns:a16="http://schemas.microsoft.com/office/drawing/2014/main" id="{A30B6322-B156-40B1-B69E-07D02AAFF911}"/>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Partial Circle 6">
            <a:extLst>
              <a:ext uri="{FF2B5EF4-FFF2-40B4-BE49-F238E27FC236}">
                <a16:creationId xmlns:a16="http://schemas.microsoft.com/office/drawing/2014/main" id="{5C875B50-1B68-4410-B4EC-E6E2E6460178}"/>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Partial Circle 7">
            <a:extLst>
              <a:ext uri="{FF2B5EF4-FFF2-40B4-BE49-F238E27FC236}">
                <a16:creationId xmlns:a16="http://schemas.microsoft.com/office/drawing/2014/main" id="{C0F93841-2902-4E5A-AF2D-0790C5DE100F}"/>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91ED0B78-B805-4D08-8197-082FE058C647}"/>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Slide Number Placeholder 3">
            <a:extLst>
              <a:ext uri="{FF2B5EF4-FFF2-40B4-BE49-F238E27FC236}">
                <a16:creationId xmlns:a16="http://schemas.microsoft.com/office/drawing/2014/main" id="{B7CC471A-AFD6-48E8-A954-499D372569EE}"/>
              </a:ext>
            </a:extLst>
          </p:cNvPr>
          <p:cNvSpPr>
            <a:spLocks noGrp="1"/>
          </p:cNvSpPr>
          <p:nvPr>
            <p:ph type="sldNum" sz="quarter" idx="12"/>
          </p:nvPr>
        </p:nvSpPr>
        <p:spPr>
          <a:xfrm>
            <a:off x="11596303" y="6312791"/>
            <a:ext cx="476250" cy="365125"/>
          </a:xfrm>
        </p:spPr>
        <p:txBody>
          <a:bodyPr/>
          <a:lstStyle>
            <a:lvl1pPr algn="ctr">
              <a:defRPr>
                <a:solidFill>
                  <a:sysClr val="windowText" lastClr="000000"/>
                </a:solidFill>
              </a:defRPr>
            </a:lvl1pPr>
          </a:lstStyle>
          <a:p>
            <a:fld id="{394815CB-A13A-43DD-9D3C-52A0B146A83E}" type="slidenum">
              <a:rPr lang="en-GB" smtClean="0"/>
              <a:pPr/>
              <a:t>‹#›</a:t>
            </a:fld>
            <a:endParaRPr lang="en-GB"/>
          </a:p>
        </p:txBody>
      </p:sp>
      <p:sp>
        <p:nvSpPr>
          <p:cNvPr id="17" name="Title 1">
            <a:extLst>
              <a:ext uri="{FF2B5EF4-FFF2-40B4-BE49-F238E27FC236}">
                <a16:creationId xmlns:a16="http://schemas.microsoft.com/office/drawing/2014/main" id="{7B284516-241B-4018-9877-D21370C9B034}"/>
              </a:ext>
            </a:extLst>
          </p:cNvPr>
          <p:cNvSpPr txBox="1">
            <a:spLocks/>
          </p:cNvSpPr>
          <p:nvPr userDrawn="1"/>
        </p:nvSpPr>
        <p:spPr>
          <a:xfrm>
            <a:off x="338137" y="250130"/>
            <a:ext cx="10515600" cy="9000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kern="1200">
                <a:solidFill>
                  <a:schemeClr val="accent1"/>
                </a:solidFill>
                <a:latin typeface="+mj-lt"/>
                <a:ea typeface="+mj-ea"/>
                <a:cs typeface="+mj-cs"/>
              </a:defRPr>
            </a:lvl1pPr>
          </a:lstStyle>
          <a:p>
            <a:r>
              <a:rPr lang="en-US"/>
              <a:t>Click to edit Master title style</a:t>
            </a:r>
            <a:endParaRPr lang="en-GB"/>
          </a:p>
        </p:txBody>
      </p:sp>
      <p:sp>
        <p:nvSpPr>
          <p:cNvPr id="18" name="Content Placeholder 2">
            <a:extLst>
              <a:ext uri="{FF2B5EF4-FFF2-40B4-BE49-F238E27FC236}">
                <a16:creationId xmlns:a16="http://schemas.microsoft.com/office/drawing/2014/main" id="{E8FC652A-FADA-40B4-8BB1-1DA39A26DFE7}"/>
              </a:ext>
            </a:extLst>
          </p:cNvPr>
          <p:cNvSpPr>
            <a:spLocks noGrp="1"/>
          </p:cNvSpPr>
          <p:nvPr>
            <p:ph sz="half" idx="1"/>
          </p:nvPr>
        </p:nvSpPr>
        <p:spPr>
          <a:xfrm>
            <a:off x="448967" y="1219941"/>
            <a:ext cx="5480729" cy="4351338"/>
          </a:xfrm>
        </p:spPr>
        <p:txBody>
          <a:bodyPr>
            <a:normAutofit/>
          </a:bodyPr>
          <a:lstStyle>
            <a:lvl1pPr marL="0" indent="0">
              <a:buNone/>
              <a:defRPr sz="1600"/>
            </a:lvl1pPr>
            <a:lvl2pPr>
              <a:defRPr sz="1400"/>
            </a:lvl2pPr>
            <a:lvl3pPr>
              <a:defRPr sz="1200"/>
            </a:lvl3pPr>
            <a:lvl4pPr>
              <a:defRPr sz="1100"/>
            </a:lvl4pPr>
            <a:lvl5pPr>
              <a:defRPr sz="11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23" name="Content Placeholder 2">
            <a:extLst>
              <a:ext uri="{FF2B5EF4-FFF2-40B4-BE49-F238E27FC236}">
                <a16:creationId xmlns:a16="http://schemas.microsoft.com/office/drawing/2014/main" id="{AFF86815-5600-4C64-8763-8CBFEC3E1715}"/>
              </a:ext>
            </a:extLst>
          </p:cNvPr>
          <p:cNvSpPr>
            <a:spLocks noGrp="1"/>
          </p:cNvSpPr>
          <p:nvPr>
            <p:ph sz="half" idx="15"/>
          </p:nvPr>
        </p:nvSpPr>
        <p:spPr>
          <a:xfrm>
            <a:off x="6345238" y="5868035"/>
            <a:ext cx="5480729" cy="307777"/>
          </a:xfrm>
        </p:spPr>
        <p:txBody>
          <a:bodyPr>
            <a:normAutofit/>
          </a:bodyPr>
          <a:lstStyle>
            <a:lvl1pPr marL="0" indent="0">
              <a:buNone/>
              <a:defRPr sz="900">
                <a:solidFill>
                  <a:schemeClr val="tx1"/>
                </a:solidFill>
              </a:defRPr>
            </a:lvl1pPr>
            <a:lvl2pPr>
              <a:defRPr sz="1400"/>
            </a:lvl2pPr>
            <a:lvl3pPr>
              <a:defRPr sz="1200"/>
            </a:lvl3pPr>
            <a:lvl4pPr>
              <a:defRPr sz="1100"/>
            </a:lvl4pPr>
            <a:lvl5pPr>
              <a:defRPr sz="1100"/>
            </a:lvl5pPr>
          </a:lstStyle>
          <a:p>
            <a:pPr lvl="0"/>
            <a:r>
              <a:rPr lang="en-US"/>
              <a:t>Click to edit Master text styles</a:t>
            </a:r>
          </a:p>
        </p:txBody>
      </p:sp>
    </p:spTree>
    <p:extLst>
      <p:ext uri="{BB962C8B-B14F-4D97-AF65-F5344CB8AC3E}">
        <p14:creationId xmlns:p14="http://schemas.microsoft.com/office/powerpoint/2010/main" val="1189253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Author Page">
    <p:spTree>
      <p:nvGrpSpPr>
        <p:cNvPr id="1" name=""/>
        <p:cNvGrpSpPr/>
        <p:nvPr/>
      </p:nvGrpSpPr>
      <p:grpSpPr>
        <a:xfrm>
          <a:off x="0" y="0"/>
          <a:ext cx="0" cy="0"/>
          <a:chOff x="0" y="0"/>
          <a:chExt cx="0" cy="0"/>
        </a:xfrm>
      </p:grpSpPr>
      <p:sp>
        <p:nvSpPr>
          <p:cNvPr id="6" name="Partial Circle 5">
            <a:extLst>
              <a:ext uri="{FF2B5EF4-FFF2-40B4-BE49-F238E27FC236}">
                <a16:creationId xmlns:a16="http://schemas.microsoft.com/office/drawing/2014/main" id="{A30B6322-B156-40B1-B69E-07D02AAFF911}"/>
              </a:ext>
            </a:extLst>
          </p:cNvPr>
          <p:cNvSpPr/>
          <p:nvPr userDrawn="1"/>
        </p:nvSpPr>
        <p:spPr>
          <a:xfrm>
            <a:off x="11596303" y="6285640"/>
            <a:ext cx="476250" cy="476250"/>
          </a:xfrm>
          <a:prstGeom prst="pie">
            <a:avLst>
              <a:gd name="adj1" fmla="val 1477907"/>
              <a:gd name="adj2" fmla="val 7993767"/>
            </a:avLst>
          </a:prstGeom>
          <a:gradFill>
            <a:gsLst>
              <a:gs pos="0">
                <a:srgbClr val="1F497D"/>
              </a:gs>
              <a:gs pos="87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Partial Circle 6">
            <a:extLst>
              <a:ext uri="{FF2B5EF4-FFF2-40B4-BE49-F238E27FC236}">
                <a16:creationId xmlns:a16="http://schemas.microsoft.com/office/drawing/2014/main" id="{5C875B50-1B68-4410-B4EC-E6E2E6460178}"/>
              </a:ext>
            </a:extLst>
          </p:cNvPr>
          <p:cNvSpPr/>
          <p:nvPr userDrawn="1"/>
        </p:nvSpPr>
        <p:spPr>
          <a:xfrm rot="7596574">
            <a:off x="11581063" y="6239285"/>
            <a:ext cx="502285" cy="502285"/>
          </a:xfrm>
          <a:prstGeom prst="pie">
            <a:avLst>
              <a:gd name="adj1" fmla="val 4746040"/>
              <a:gd name="adj2" fmla="val 7993767"/>
            </a:avLst>
          </a:prstGeom>
          <a:gradFill>
            <a:gsLst>
              <a:gs pos="0">
                <a:srgbClr val="0E2138"/>
              </a:gs>
              <a:gs pos="87000">
                <a:srgbClr val="1F497D"/>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Partial Circle 7">
            <a:extLst>
              <a:ext uri="{FF2B5EF4-FFF2-40B4-BE49-F238E27FC236}">
                <a16:creationId xmlns:a16="http://schemas.microsoft.com/office/drawing/2014/main" id="{C0F93841-2902-4E5A-AF2D-0790C5DE100F}"/>
              </a:ext>
            </a:extLst>
          </p:cNvPr>
          <p:cNvSpPr/>
          <p:nvPr userDrawn="1"/>
        </p:nvSpPr>
        <p:spPr>
          <a:xfrm rot="13505648">
            <a:off x="11598208" y="6256430"/>
            <a:ext cx="476250" cy="476250"/>
          </a:xfrm>
          <a:prstGeom prst="pie">
            <a:avLst>
              <a:gd name="adj1" fmla="val 1477907"/>
              <a:gd name="adj2" fmla="val 7993767"/>
            </a:avLst>
          </a:prstGeom>
          <a:gradFill>
            <a:gsLst>
              <a:gs pos="0">
                <a:schemeClr val="bg1">
                  <a:lumMod val="85000"/>
                </a:schemeClr>
              </a:gs>
              <a:gs pos="87000">
                <a:schemeClr val="tx1">
                  <a:lumMod val="50000"/>
                  <a:lumOff val="5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Oval 8">
            <a:extLst>
              <a:ext uri="{FF2B5EF4-FFF2-40B4-BE49-F238E27FC236}">
                <a16:creationId xmlns:a16="http://schemas.microsoft.com/office/drawing/2014/main" id="{91ED0B78-B805-4D08-8197-082FE058C647}"/>
              </a:ext>
            </a:extLst>
          </p:cNvPr>
          <p:cNvSpPr/>
          <p:nvPr userDrawn="1"/>
        </p:nvSpPr>
        <p:spPr>
          <a:xfrm rot="3242631">
            <a:off x="11618528" y="6298975"/>
            <a:ext cx="415925" cy="415925"/>
          </a:xfrm>
          <a:prstGeom prst="ellipse">
            <a:avLst/>
          </a:prstGeom>
          <a:solidFill>
            <a:schemeClr val="bg1"/>
          </a:solidFill>
          <a:ln w="22225">
            <a:gradFill>
              <a:gsLst>
                <a:gs pos="0">
                  <a:srgbClr val="BDC03E"/>
                </a:gs>
                <a:gs pos="5750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4" name="Slide Number Placeholder 3">
            <a:extLst>
              <a:ext uri="{FF2B5EF4-FFF2-40B4-BE49-F238E27FC236}">
                <a16:creationId xmlns:a16="http://schemas.microsoft.com/office/drawing/2014/main" id="{B7CC471A-AFD6-48E8-A954-499D372569EE}"/>
              </a:ext>
            </a:extLst>
          </p:cNvPr>
          <p:cNvSpPr>
            <a:spLocks noGrp="1"/>
          </p:cNvSpPr>
          <p:nvPr>
            <p:ph type="sldNum" sz="quarter" idx="12"/>
          </p:nvPr>
        </p:nvSpPr>
        <p:spPr>
          <a:xfrm>
            <a:off x="11596303" y="6312791"/>
            <a:ext cx="476250" cy="365125"/>
          </a:xfrm>
        </p:spPr>
        <p:txBody>
          <a:bodyPr/>
          <a:lstStyle>
            <a:lvl1pPr algn="ctr">
              <a:defRPr>
                <a:solidFill>
                  <a:sysClr val="windowText" lastClr="000000"/>
                </a:solidFill>
              </a:defRPr>
            </a:lvl1pPr>
          </a:lstStyle>
          <a:p>
            <a:fld id="{394815CB-A13A-43DD-9D3C-52A0B146A83E}" type="slidenum">
              <a:rPr lang="en-GB" smtClean="0"/>
              <a:pPr/>
              <a:t>‹#›</a:t>
            </a:fld>
            <a:endParaRPr lang="en-GB"/>
          </a:p>
        </p:txBody>
      </p:sp>
      <p:sp>
        <p:nvSpPr>
          <p:cNvPr id="12" name="Oval 11">
            <a:extLst>
              <a:ext uri="{FF2B5EF4-FFF2-40B4-BE49-F238E27FC236}">
                <a16:creationId xmlns:a16="http://schemas.microsoft.com/office/drawing/2014/main" id="{050D2590-847B-4F6A-A69D-F501169969A8}"/>
              </a:ext>
            </a:extLst>
          </p:cNvPr>
          <p:cNvSpPr/>
          <p:nvPr userDrawn="1"/>
        </p:nvSpPr>
        <p:spPr>
          <a:xfrm rot="20288997" flipH="1" flipV="1">
            <a:off x="2053283" y="474459"/>
            <a:ext cx="4893945" cy="4893945"/>
          </a:xfrm>
          <a:prstGeom prst="ellipse">
            <a:avLst/>
          </a:prstGeom>
          <a:solidFill>
            <a:schemeClr val="bg1"/>
          </a:solidFill>
          <a:ln w="22225">
            <a:gradFill>
              <a:gsLst>
                <a:gs pos="28000">
                  <a:schemeClr val="bg1"/>
                </a:gs>
                <a:gs pos="56000">
                  <a:srgbClr val="ADD9E5"/>
                </a:gs>
                <a:gs pos="0">
                  <a:srgbClr val="D7D987"/>
                </a:gs>
                <a:gs pos="100000">
                  <a:srgbClr val="4BACC6"/>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vert270" wrap="square" lIns="0" tIns="0" rIns="0" bIns="0" numCol="1" spcCol="0" rtlCol="0" fromWordArt="0" anchor="ctr" anchorCtr="0" forceAA="0" compatLnSpc="1">
            <a:prstTxWarp prst="textNoShape">
              <a:avLst/>
            </a:prstTxWarp>
            <a:noAutofit/>
          </a:bodyPr>
          <a:lstStyle/>
          <a:p>
            <a:pPr algn="ctr">
              <a:lnSpc>
                <a:spcPct val="107000"/>
              </a:lnSpc>
              <a:spcAft>
                <a:spcPts val="800"/>
              </a:spcAft>
            </a:pPr>
            <a:r>
              <a:rPr lang="en-GB" sz="1100">
                <a:effectLst/>
                <a:ea typeface="Calibri" panose="020F0502020204030204" pitchFamily="34" charset="0"/>
                <a:cs typeface="Times New Roman" panose="02020603050405020304" pitchFamily="18" charset="0"/>
              </a:rPr>
              <a:t> </a:t>
            </a:r>
          </a:p>
        </p:txBody>
      </p:sp>
      <p:sp>
        <p:nvSpPr>
          <p:cNvPr id="13" name="Partial Circle 12">
            <a:extLst>
              <a:ext uri="{FF2B5EF4-FFF2-40B4-BE49-F238E27FC236}">
                <a16:creationId xmlns:a16="http://schemas.microsoft.com/office/drawing/2014/main" id="{3662EF28-425B-4DFD-9DC3-5F48807094F3}"/>
              </a:ext>
            </a:extLst>
          </p:cNvPr>
          <p:cNvSpPr/>
          <p:nvPr userDrawn="1"/>
        </p:nvSpPr>
        <p:spPr>
          <a:xfrm rot="10275461" flipH="1" flipV="1">
            <a:off x="380486" y="493881"/>
            <a:ext cx="2445385" cy="2378710"/>
          </a:xfrm>
          <a:prstGeom prst="pie">
            <a:avLst>
              <a:gd name="adj1" fmla="val 2375580"/>
              <a:gd name="adj2" fmla="val 547372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4" name="Partial Circle 13">
            <a:extLst>
              <a:ext uri="{FF2B5EF4-FFF2-40B4-BE49-F238E27FC236}">
                <a16:creationId xmlns:a16="http://schemas.microsoft.com/office/drawing/2014/main" id="{16CB5A44-2FC3-4A7E-9B22-037CB3B4BC35}"/>
              </a:ext>
            </a:extLst>
          </p:cNvPr>
          <p:cNvSpPr/>
          <p:nvPr userDrawn="1"/>
        </p:nvSpPr>
        <p:spPr>
          <a:xfrm flipH="1" flipV="1">
            <a:off x="258792" y="247566"/>
            <a:ext cx="2445385" cy="2378710"/>
          </a:xfrm>
          <a:prstGeom prst="pie">
            <a:avLst>
              <a:gd name="adj1" fmla="val 763047"/>
              <a:gd name="adj2" fmla="val 5473720"/>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5" name="Partial Circle 14">
            <a:extLst>
              <a:ext uri="{FF2B5EF4-FFF2-40B4-BE49-F238E27FC236}">
                <a16:creationId xmlns:a16="http://schemas.microsoft.com/office/drawing/2014/main" id="{BB7BB292-C6D1-4215-BD50-E515489A6C16}"/>
              </a:ext>
            </a:extLst>
          </p:cNvPr>
          <p:cNvSpPr/>
          <p:nvPr userDrawn="1"/>
        </p:nvSpPr>
        <p:spPr>
          <a:xfrm flipH="1" flipV="1">
            <a:off x="257522" y="321861"/>
            <a:ext cx="2524760" cy="2456180"/>
          </a:xfrm>
          <a:prstGeom prst="pie">
            <a:avLst>
              <a:gd name="adj1" fmla="val 4401089"/>
              <a:gd name="adj2" fmla="val 11726915"/>
            </a:avLst>
          </a:prstGeom>
          <a:gradFill>
            <a:gsLst>
              <a:gs pos="0">
                <a:srgbClr val="1F497D"/>
              </a:gs>
              <a:gs pos="100000">
                <a:srgbClr val="0E2138"/>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6" name="Oval 15">
            <a:extLst>
              <a:ext uri="{FF2B5EF4-FFF2-40B4-BE49-F238E27FC236}">
                <a16:creationId xmlns:a16="http://schemas.microsoft.com/office/drawing/2014/main" id="{35742474-A669-41F1-89E3-668F740C40CC}"/>
              </a:ext>
            </a:extLst>
          </p:cNvPr>
          <p:cNvSpPr/>
          <p:nvPr userDrawn="1"/>
        </p:nvSpPr>
        <p:spPr>
          <a:xfrm>
            <a:off x="436909" y="511443"/>
            <a:ext cx="2160905" cy="216090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9" name="Circle: Hollow 18">
            <a:extLst>
              <a:ext uri="{FF2B5EF4-FFF2-40B4-BE49-F238E27FC236}">
                <a16:creationId xmlns:a16="http://schemas.microsoft.com/office/drawing/2014/main" id="{15248022-63F4-42D9-9799-B5C190116BE8}"/>
              </a:ext>
            </a:extLst>
          </p:cNvPr>
          <p:cNvSpPr/>
          <p:nvPr userDrawn="1"/>
        </p:nvSpPr>
        <p:spPr>
          <a:xfrm>
            <a:off x="324197" y="404411"/>
            <a:ext cx="2386330" cy="2386330"/>
          </a:xfrm>
          <a:prstGeom prst="donut">
            <a:avLst>
              <a:gd name="adj" fmla="val 5698"/>
            </a:avLst>
          </a:prstGeom>
          <a:gradFill flip="none" rotWithShape="1">
            <a:gsLst>
              <a:gs pos="0">
                <a:schemeClr val="bg1"/>
              </a:gs>
              <a:gs pos="42000">
                <a:srgbClr val="D7D987"/>
              </a:gs>
              <a:gs pos="100000">
                <a:srgbClr val="BDC03E"/>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GB" sz="1800" cap="all">
                <a:solidFill>
                  <a:srgbClr val="BDC03E"/>
                </a:solidFill>
                <a:effectLst/>
                <a:latin typeface="Montserrat Light" panose="00000400000000000000" pitchFamily="2" charset="0"/>
                <a:ea typeface="Times New Roman" panose="02020603050405020304" pitchFamily="18" charset="0"/>
                <a:cs typeface="Calibri" panose="020F0502020204030204" pitchFamily="34" charset="0"/>
              </a:rPr>
              <a:t>Meet the Team</a:t>
            </a:r>
            <a:endParaRPr lang="en-GB" sz="1100">
              <a:effectLst/>
              <a:ea typeface="Calibri" panose="020F0502020204030204" pitchFamily="34" charset="0"/>
              <a:cs typeface="Times New Roman" panose="02020603050405020304" pitchFamily="18" charset="0"/>
            </a:endParaRPr>
          </a:p>
        </p:txBody>
      </p:sp>
      <p:pic>
        <p:nvPicPr>
          <p:cNvPr id="21" name="Picture 20">
            <a:extLst>
              <a:ext uri="{FF2B5EF4-FFF2-40B4-BE49-F238E27FC236}">
                <a16:creationId xmlns:a16="http://schemas.microsoft.com/office/drawing/2014/main" id="{BAB47F8C-4122-42B1-AD35-2F5B15C8A22A}"/>
              </a:ext>
            </a:extLst>
          </p:cNvPr>
          <p:cNvPicPr/>
          <p:nvPr userDrawn="1"/>
        </p:nvPicPr>
        <p:blipFill rotWithShape="1">
          <a:blip r:embed="rId2" cstate="print">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rcRect l="22805" r="22805"/>
          <a:stretch/>
        </p:blipFill>
        <p:spPr bwMode="auto">
          <a:xfrm>
            <a:off x="6090543" y="3100892"/>
            <a:ext cx="1736090" cy="1736090"/>
          </a:xfrm>
          <a:prstGeom prst="ellipse">
            <a:avLst/>
          </a:prstGeom>
          <a:ln w="28575" cap="flat" cmpd="sng" algn="ctr">
            <a:solidFill>
              <a:srgbClr val="BDC03E"/>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pic>
        <p:nvPicPr>
          <p:cNvPr id="27" name="Picture 26">
            <a:extLst>
              <a:ext uri="{FF2B5EF4-FFF2-40B4-BE49-F238E27FC236}">
                <a16:creationId xmlns:a16="http://schemas.microsoft.com/office/drawing/2014/main" id="{64BE1279-1A6E-47A4-B3D4-87133DE7A1F4}"/>
              </a:ext>
            </a:extLst>
          </p:cNvPr>
          <p:cNvPicPr/>
          <p:nvPr userDrawn="1"/>
        </p:nvPicPr>
        <p:blipFill rotWithShape="1">
          <a:blip r:embed="rId4">
            <a:extLst>
              <a:ext uri="{BEBA8EAE-BF5A-486C-A8C5-ECC9F3942E4B}">
                <a14:imgProps xmlns:a14="http://schemas.microsoft.com/office/drawing/2010/main">
                  <a14:imgLayer r:embed="rId5">
                    <a14:imgEffect>
                      <a14:saturation sat="0"/>
                    </a14:imgEffect>
                  </a14:imgLayer>
                </a14:imgProps>
              </a:ext>
              <a:ext uri="{28A0092B-C50C-407E-A947-70E740481C1C}">
                <a14:useLocalDpi xmlns:a14="http://schemas.microsoft.com/office/drawing/2010/main" val="0"/>
              </a:ext>
            </a:extLst>
          </a:blip>
          <a:srcRect l="20007" r="20007"/>
          <a:stretch/>
        </p:blipFill>
        <p:spPr bwMode="auto">
          <a:xfrm>
            <a:off x="1694670" y="3407118"/>
            <a:ext cx="1694815" cy="1694815"/>
          </a:xfrm>
          <a:prstGeom prst="ellipse">
            <a:avLst/>
          </a:prstGeom>
          <a:ln w="28575" cap="flat" cmpd="sng" algn="ctr">
            <a:solidFill>
              <a:srgbClr val="BDC03E"/>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pic>
        <p:nvPicPr>
          <p:cNvPr id="28" name="Picture 27">
            <a:extLst>
              <a:ext uri="{FF2B5EF4-FFF2-40B4-BE49-F238E27FC236}">
                <a16:creationId xmlns:a16="http://schemas.microsoft.com/office/drawing/2014/main" id="{26FEE6C1-F1EB-4058-ADD5-82FB7CC43342}"/>
              </a:ext>
            </a:extLst>
          </p:cNvPr>
          <p:cNvPicPr/>
          <p:nvPr userDrawn="1"/>
        </p:nvPicPr>
        <p:blipFill>
          <a:blip r:embed="rId6">
            <a:grayscl/>
            <a:extLst>
              <a:ext uri="{BEBA8EAE-BF5A-486C-A8C5-ECC9F3942E4B}">
                <a14:imgProps xmlns:a14="http://schemas.microsoft.com/office/drawing/2010/main">
                  <a14:imgLayer r:embed="rId7">
                    <a14:imgEffect>
                      <a14:colorTemperature colorTemp="5300"/>
                    </a14:imgEffect>
                    <a14:imgEffect>
                      <a14:saturation sat="0"/>
                    </a14:imgEffect>
                  </a14:imgLayer>
                </a14:imgProps>
              </a:ext>
              <a:ext uri="{28A0092B-C50C-407E-A947-70E740481C1C}">
                <a14:useLocalDpi xmlns:a14="http://schemas.microsoft.com/office/drawing/2010/main" val="0"/>
              </a:ext>
            </a:extLst>
          </a:blip>
          <a:stretch>
            <a:fillRect/>
          </a:stretch>
        </p:blipFill>
        <p:spPr bwMode="auto">
          <a:xfrm>
            <a:off x="3917634" y="3968937"/>
            <a:ext cx="1736090" cy="1736090"/>
          </a:xfrm>
          <a:prstGeom prst="ellipse">
            <a:avLst/>
          </a:prstGeom>
          <a:ln w="28575" cap="flat" cmpd="sng" algn="ctr">
            <a:solidFill>
              <a:srgbClr val="BDC03E"/>
            </a:solidFill>
            <a:prstDash val="solid"/>
            <a:round/>
            <a:headEnd type="none" w="med" len="med"/>
            <a:tailEnd type="none" w="med" len="med"/>
            <a:extLst>
              <a:ext uri="{C807C97D-BFC1-408E-A445-0C87EB9F89A2}">
                <ask:lineSketchStyleProps xmlns:ask="http://schemas.microsoft.com/office/drawing/2018/sketchyshapes" sd="0">
                  <a:custGeom>
                    <a:avLst/>
                    <a:gdLst/>
                    <a:ahLst/>
                    <a:cxnLst/>
                    <a:rect l="0" t="0" r="0" b="0"/>
                    <a:pathLst/>
                  </a:custGeom>
                  <ask:type/>
                </ask:lineSketchStyleProps>
              </a:ext>
            </a:extLst>
          </a:ln>
          <a:extLst>
            <a:ext uri="{53640926-AAD7-44D8-BBD7-CCE9431645EC}">
              <a14:shadowObscured xmlns:a14="http://schemas.microsoft.com/office/drawing/2010/main"/>
            </a:ext>
          </a:extLst>
        </p:spPr>
      </p:pic>
      <p:sp>
        <p:nvSpPr>
          <p:cNvPr id="29" name="Oval 28">
            <a:extLst>
              <a:ext uri="{FF2B5EF4-FFF2-40B4-BE49-F238E27FC236}">
                <a16:creationId xmlns:a16="http://schemas.microsoft.com/office/drawing/2014/main" id="{E0A09EC5-A2A7-4B37-82CB-EB2C1175C1A6}"/>
              </a:ext>
            </a:extLst>
          </p:cNvPr>
          <p:cNvSpPr/>
          <p:nvPr userDrawn="1"/>
        </p:nvSpPr>
        <p:spPr>
          <a:xfrm>
            <a:off x="8602636" y="915586"/>
            <a:ext cx="681990" cy="634365"/>
          </a:xfrm>
          <a:prstGeom prst="ellipse">
            <a:avLst/>
          </a:prstGeom>
          <a:solidFill>
            <a:srgbClr val="D7D9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30" name="Picture 29">
            <a:extLst>
              <a:ext uri="{FF2B5EF4-FFF2-40B4-BE49-F238E27FC236}">
                <a16:creationId xmlns:a16="http://schemas.microsoft.com/office/drawing/2014/main" id="{662B5CBF-ED05-455B-929A-462C64CC8FEC}"/>
              </a:ext>
            </a:extLst>
          </p:cNvPr>
          <p:cNvPicPr/>
          <p:nvPr userDrawn="1"/>
        </p:nvPicPr>
        <p:blipFill>
          <a:blip r:embed="rId8" cstate="print">
            <a:extLst>
              <a:ext uri="{28A0092B-C50C-407E-A947-70E740481C1C}">
                <a14:useLocalDpi xmlns:a14="http://schemas.microsoft.com/office/drawing/2010/main" val="0"/>
              </a:ext>
              <a:ext uri="{837473B0-CC2E-450A-ABE3-18F120FF3D39}">
                <a1611:picAttrSrcUrl xmlns:a1611="http://schemas.microsoft.com/office/drawing/2016/11/main" r:id="rId9"/>
              </a:ext>
            </a:extLst>
          </a:blip>
          <a:stretch>
            <a:fillRect/>
          </a:stretch>
        </p:blipFill>
        <p:spPr>
          <a:xfrm>
            <a:off x="8717253" y="1058461"/>
            <a:ext cx="452755" cy="378460"/>
          </a:xfrm>
          <a:prstGeom prst="rect">
            <a:avLst/>
          </a:prstGeom>
        </p:spPr>
      </p:pic>
      <p:sp>
        <p:nvSpPr>
          <p:cNvPr id="31" name="Oval 30">
            <a:extLst>
              <a:ext uri="{FF2B5EF4-FFF2-40B4-BE49-F238E27FC236}">
                <a16:creationId xmlns:a16="http://schemas.microsoft.com/office/drawing/2014/main" id="{5DC951C4-E2A8-4BB1-A186-CEE3A263EC68}"/>
              </a:ext>
            </a:extLst>
          </p:cNvPr>
          <p:cNvSpPr/>
          <p:nvPr userDrawn="1"/>
        </p:nvSpPr>
        <p:spPr>
          <a:xfrm>
            <a:off x="8602635" y="1839774"/>
            <a:ext cx="681990" cy="634365"/>
          </a:xfrm>
          <a:prstGeom prst="ellipse">
            <a:avLst/>
          </a:prstGeom>
          <a:solidFill>
            <a:srgbClr val="D7D9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32" name="Oval 31">
            <a:extLst>
              <a:ext uri="{FF2B5EF4-FFF2-40B4-BE49-F238E27FC236}">
                <a16:creationId xmlns:a16="http://schemas.microsoft.com/office/drawing/2014/main" id="{FD614FD4-DDEE-4FE9-89D5-B058F4051FA1}"/>
              </a:ext>
            </a:extLst>
          </p:cNvPr>
          <p:cNvSpPr/>
          <p:nvPr userDrawn="1"/>
        </p:nvSpPr>
        <p:spPr>
          <a:xfrm>
            <a:off x="8602635" y="2794635"/>
            <a:ext cx="681990" cy="634365"/>
          </a:xfrm>
          <a:prstGeom prst="ellipse">
            <a:avLst/>
          </a:prstGeom>
          <a:solidFill>
            <a:srgbClr val="D7D98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33" name="Graphic 252" descr="Internet">
            <a:extLst>
              <a:ext uri="{FF2B5EF4-FFF2-40B4-BE49-F238E27FC236}">
                <a16:creationId xmlns:a16="http://schemas.microsoft.com/office/drawing/2014/main" id="{A00D5E4D-7979-4DC0-98C7-006B6495F555}"/>
              </a:ext>
            </a:extLst>
          </p:cNvPr>
          <p:cNvPicPr/>
          <p:nvPr userDrawn="1"/>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672167" y="1900830"/>
            <a:ext cx="542925" cy="542925"/>
          </a:xfrm>
          <a:prstGeom prst="rect">
            <a:avLst/>
          </a:prstGeom>
        </p:spPr>
      </p:pic>
      <p:pic>
        <p:nvPicPr>
          <p:cNvPr id="34" name="Graphic 253" descr="Receiver">
            <a:extLst>
              <a:ext uri="{FF2B5EF4-FFF2-40B4-BE49-F238E27FC236}">
                <a16:creationId xmlns:a16="http://schemas.microsoft.com/office/drawing/2014/main" id="{5CD740E2-F2CC-4ADA-A2B5-C430F563B255}"/>
              </a:ext>
            </a:extLst>
          </p:cNvPr>
          <p:cNvPicPr/>
          <p:nvPr userDrawn="1"/>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747116" y="2921431"/>
            <a:ext cx="387985" cy="387985"/>
          </a:xfrm>
          <a:prstGeom prst="rect">
            <a:avLst/>
          </a:prstGeom>
        </p:spPr>
      </p:pic>
      <p:sp>
        <p:nvSpPr>
          <p:cNvPr id="35" name="Text Box 2">
            <a:extLst>
              <a:ext uri="{FF2B5EF4-FFF2-40B4-BE49-F238E27FC236}">
                <a16:creationId xmlns:a16="http://schemas.microsoft.com/office/drawing/2014/main" id="{DEAB99B1-58E7-4B77-B49C-AF9AB204A25E}"/>
              </a:ext>
            </a:extLst>
          </p:cNvPr>
          <p:cNvSpPr txBox="1">
            <a:spLocks noChangeArrowheads="1"/>
          </p:cNvSpPr>
          <p:nvPr userDrawn="1"/>
        </p:nvSpPr>
        <p:spPr bwMode="auto">
          <a:xfrm>
            <a:off x="9399243" y="1115219"/>
            <a:ext cx="1793240" cy="26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n-GB" sz="1100">
                <a:effectLst/>
                <a:latin typeface="Montserrat Light" panose="00000400000000000000" pitchFamily="2" charset="0"/>
                <a:ea typeface="Calibri" panose="020F0502020204030204" pitchFamily="34" charset="0"/>
                <a:cs typeface="Times New Roman" panose="02020603050405020304" pitchFamily="18" charset="0"/>
              </a:rPr>
              <a:t>@</a:t>
            </a:r>
            <a:r>
              <a:rPr lang="en-GB" sz="1100" err="1">
                <a:effectLst/>
                <a:latin typeface="Montserrat Light" panose="00000400000000000000" pitchFamily="2" charset="0"/>
                <a:ea typeface="Calibri" panose="020F0502020204030204" pitchFamily="34" charset="0"/>
                <a:cs typeface="Times New Roman" panose="02020603050405020304" pitchFamily="18" charset="0"/>
              </a:rPr>
              <a:t>ProBonoEcon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6" name="Text Box 2">
            <a:extLst>
              <a:ext uri="{FF2B5EF4-FFF2-40B4-BE49-F238E27FC236}">
                <a16:creationId xmlns:a16="http://schemas.microsoft.com/office/drawing/2014/main" id="{05D5A1C1-7581-47DA-B90D-37D3565CA913}"/>
              </a:ext>
            </a:extLst>
          </p:cNvPr>
          <p:cNvSpPr txBox="1">
            <a:spLocks noChangeArrowheads="1"/>
          </p:cNvSpPr>
          <p:nvPr userDrawn="1"/>
        </p:nvSpPr>
        <p:spPr bwMode="auto">
          <a:xfrm>
            <a:off x="9408587" y="2039820"/>
            <a:ext cx="2346503" cy="26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n-GB" sz="1100">
                <a:effectLst/>
                <a:latin typeface="Montserrat Light" panose="00000400000000000000" pitchFamily="2" charset="0"/>
                <a:ea typeface="Calibri" panose="020F0502020204030204" pitchFamily="34" charset="0"/>
                <a:cs typeface="Times New Roman" panose="02020603050405020304" pitchFamily="18" charset="0"/>
              </a:rPr>
              <a:t>www.probonoeconomics.com</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7" name="Text Box 2">
            <a:extLst>
              <a:ext uri="{FF2B5EF4-FFF2-40B4-BE49-F238E27FC236}">
                <a16:creationId xmlns:a16="http://schemas.microsoft.com/office/drawing/2014/main" id="{49E132CB-8017-41E4-A956-CBFB227C7922}"/>
              </a:ext>
            </a:extLst>
          </p:cNvPr>
          <p:cNvSpPr txBox="1">
            <a:spLocks noChangeArrowheads="1"/>
          </p:cNvSpPr>
          <p:nvPr userDrawn="1"/>
        </p:nvSpPr>
        <p:spPr bwMode="auto">
          <a:xfrm>
            <a:off x="9486590" y="2912140"/>
            <a:ext cx="1793240" cy="264944"/>
          </a:xfrm>
          <a:prstGeom prst="rect">
            <a:avLst/>
          </a:prstGeom>
          <a:solidFill>
            <a:srgbClr val="FFFFFF"/>
          </a:solidFill>
          <a:ln w="9525">
            <a:noFill/>
            <a:miter lim="800000"/>
            <a:headEnd/>
            <a:tailEnd/>
          </a:ln>
        </p:spPr>
        <p:txBody>
          <a:bodyPr rot="0" vert="horz" wrap="square" lIns="91440" tIns="45720" rIns="91440" bIns="45720" anchor="t" anchorCtr="0">
            <a:spAutoFit/>
          </a:bodyPr>
          <a:lstStyle/>
          <a:p>
            <a:pPr>
              <a:lnSpc>
                <a:spcPct val="107000"/>
              </a:lnSpc>
              <a:spcAft>
                <a:spcPts val="800"/>
              </a:spcAft>
            </a:pPr>
            <a:r>
              <a:rPr lang="en-GB" sz="1100">
                <a:effectLst/>
                <a:latin typeface="Montserrat Light" panose="00000400000000000000" pitchFamily="2" charset="0"/>
                <a:ea typeface="Calibri" panose="020F0502020204030204" pitchFamily="34" charset="0"/>
                <a:cs typeface="Times New Roman" panose="02020603050405020304" pitchFamily="18" charset="0"/>
              </a:rPr>
              <a:t>020 3632 2668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 Placeholder 2">
            <a:extLst>
              <a:ext uri="{FF2B5EF4-FFF2-40B4-BE49-F238E27FC236}">
                <a16:creationId xmlns:a16="http://schemas.microsoft.com/office/drawing/2014/main" id="{D3C230E2-C340-4794-8B40-E315ECD59ABF}"/>
              </a:ext>
            </a:extLst>
          </p:cNvPr>
          <p:cNvSpPr>
            <a:spLocks noGrp="1"/>
          </p:cNvSpPr>
          <p:nvPr>
            <p:ph type="body" sz="quarter" idx="13"/>
          </p:nvPr>
        </p:nvSpPr>
        <p:spPr>
          <a:xfrm>
            <a:off x="1701194" y="5298227"/>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all" baseline="0">
                <a:solidFill>
                  <a:schemeClr val="accent2">
                    <a:lumMod val="75000"/>
                  </a:schemeClr>
                </a:solidFill>
              </a:defRPr>
            </a:lvl1pPr>
            <a:lvl2pPr>
              <a:defRPr sz="1100"/>
            </a:lvl2pPr>
            <a:lvl3pPr>
              <a:defRPr sz="1100"/>
            </a:lvl3pPr>
            <a:lvl4pPr>
              <a:defRPr sz="1100"/>
            </a:lvl4pPr>
            <a:lvl5pPr>
              <a:defRPr sz="1100"/>
            </a:lvl5pPr>
          </a:lstStyle>
          <a:p>
            <a:pPr lvl="0"/>
            <a:r>
              <a:rPr lang="en-US"/>
              <a:t>Click to edit Master text styles</a:t>
            </a:r>
          </a:p>
        </p:txBody>
      </p:sp>
      <p:sp>
        <p:nvSpPr>
          <p:cNvPr id="39" name="Text Placeholder 2">
            <a:extLst>
              <a:ext uri="{FF2B5EF4-FFF2-40B4-BE49-F238E27FC236}">
                <a16:creationId xmlns:a16="http://schemas.microsoft.com/office/drawing/2014/main" id="{11143480-74B8-45E9-8515-24C6E292B824}"/>
              </a:ext>
            </a:extLst>
          </p:cNvPr>
          <p:cNvSpPr>
            <a:spLocks noGrp="1"/>
          </p:cNvSpPr>
          <p:nvPr>
            <p:ph type="body" sz="quarter" idx="14"/>
          </p:nvPr>
        </p:nvSpPr>
        <p:spPr>
          <a:xfrm>
            <a:off x="1701194" y="5634700"/>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none" baseline="0">
                <a:solidFill>
                  <a:schemeClr val="tx1"/>
                </a:solidFill>
              </a:defRPr>
            </a:lvl1pPr>
            <a:lvl2pPr>
              <a:defRPr sz="1100"/>
            </a:lvl2pPr>
            <a:lvl3pPr>
              <a:defRPr sz="1100"/>
            </a:lvl3pPr>
            <a:lvl4pPr>
              <a:defRPr sz="1100"/>
            </a:lvl4pPr>
            <a:lvl5pPr>
              <a:defRPr sz="1100"/>
            </a:lvl5pPr>
          </a:lstStyle>
          <a:p>
            <a:pPr lvl="0"/>
            <a:r>
              <a:rPr lang="en-US"/>
              <a:t>Click to edit Master text styles</a:t>
            </a:r>
          </a:p>
        </p:txBody>
      </p:sp>
      <p:sp>
        <p:nvSpPr>
          <p:cNvPr id="40" name="Text Placeholder 2">
            <a:extLst>
              <a:ext uri="{FF2B5EF4-FFF2-40B4-BE49-F238E27FC236}">
                <a16:creationId xmlns:a16="http://schemas.microsoft.com/office/drawing/2014/main" id="{20453EDC-6610-4855-9D98-66A98FEC81AE}"/>
              </a:ext>
            </a:extLst>
          </p:cNvPr>
          <p:cNvSpPr>
            <a:spLocks noGrp="1"/>
          </p:cNvSpPr>
          <p:nvPr>
            <p:ph type="body" sz="quarter" idx="15"/>
          </p:nvPr>
        </p:nvSpPr>
        <p:spPr>
          <a:xfrm>
            <a:off x="3917634" y="5810106"/>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all" baseline="0">
                <a:solidFill>
                  <a:schemeClr val="accent2">
                    <a:lumMod val="75000"/>
                  </a:schemeClr>
                </a:solidFill>
              </a:defRPr>
            </a:lvl1pPr>
            <a:lvl2pPr>
              <a:defRPr sz="1100"/>
            </a:lvl2pPr>
            <a:lvl3pPr>
              <a:defRPr sz="1100"/>
            </a:lvl3pPr>
            <a:lvl4pPr>
              <a:defRPr sz="1100"/>
            </a:lvl4pPr>
            <a:lvl5pPr>
              <a:defRPr sz="1100"/>
            </a:lvl5pPr>
          </a:lstStyle>
          <a:p>
            <a:pPr lvl="0"/>
            <a:r>
              <a:rPr lang="en-US"/>
              <a:t>Click to edit Master text styles</a:t>
            </a:r>
          </a:p>
        </p:txBody>
      </p:sp>
      <p:sp>
        <p:nvSpPr>
          <p:cNvPr id="41" name="Text Placeholder 2">
            <a:extLst>
              <a:ext uri="{FF2B5EF4-FFF2-40B4-BE49-F238E27FC236}">
                <a16:creationId xmlns:a16="http://schemas.microsoft.com/office/drawing/2014/main" id="{26C6CFCB-C73B-4632-955A-3421B2BEF130}"/>
              </a:ext>
            </a:extLst>
          </p:cNvPr>
          <p:cNvSpPr>
            <a:spLocks noGrp="1"/>
          </p:cNvSpPr>
          <p:nvPr>
            <p:ph type="body" sz="quarter" idx="16"/>
          </p:nvPr>
        </p:nvSpPr>
        <p:spPr>
          <a:xfrm>
            <a:off x="3917634" y="6146579"/>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none" baseline="0">
                <a:solidFill>
                  <a:schemeClr val="tx1"/>
                </a:solidFill>
              </a:defRPr>
            </a:lvl1pPr>
            <a:lvl2pPr>
              <a:defRPr sz="1100"/>
            </a:lvl2pPr>
            <a:lvl3pPr>
              <a:defRPr sz="1100"/>
            </a:lvl3pPr>
            <a:lvl4pPr>
              <a:defRPr sz="1100"/>
            </a:lvl4pPr>
            <a:lvl5pPr>
              <a:defRPr sz="1100"/>
            </a:lvl5pPr>
          </a:lstStyle>
          <a:p>
            <a:pPr lvl="0"/>
            <a:r>
              <a:rPr lang="en-US"/>
              <a:t>Click to edit Master text styles</a:t>
            </a:r>
          </a:p>
        </p:txBody>
      </p:sp>
      <p:sp>
        <p:nvSpPr>
          <p:cNvPr id="42" name="Text Placeholder 2">
            <a:extLst>
              <a:ext uri="{FF2B5EF4-FFF2-40B4-BE49-F238E27FC236}">
                <a16:creationId xmlns:a16="http://schemas.microsoft.com/office/drawing/2014/main" id="{BB48E0C3-8B2C-42CF-B116-629199F19F46}"/>
              </a:ext>
            </a:extLst>
          </p:cNvPr>
          <p:cNvSpPr>
            <a:spLocks noGrp="1"/>
          </p:cNvSpPr>
          <p:nvPr>
            <p:ph type="body" sz="quarter" idx="17"/>
          </p:nvPr>
        </p:nvSpPr>
        <p:spPr>
          <a:xfrm>
            <a:off x="6076924" y="5036131"/>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all" baseline="0">
                <a:solidFill>
                  <a:schemeClr val="accent2">
                    <a:lumMod val="75000"/>
                  </a:schemeClr>
                </a:solidFill>
              </a:defRPr>
            </a:lvl1pPr>
            <a:lvl2pPr>
              <a:defRPr sz="1100"/>
            </a:lvl2pPr>
            <a:lvl3pPr>
              <a:defRPr sz="1100"/>
            </a:lvl3pPr>
            <a:lvl4pPr>
              <a:defRPr sz="1100"/>
            </a:lvl4pPr>
            <a:lvl5pPr>
              <a:defRPr sz="1100"/>
            </a:lvl5pPr>
          </a:lstStyle>
          <a:p>
            <a:pPr lvl="0"/>
            <a:r>
              <a:rPr lang="en-US"/>
              <a:t>Click to edit Master text styles</a:t>
            </a:r>
          </a:p>
        </p:txBody>
      </p:sp>
      <p:sp>
        <p:nvSpPr>
          <p:cNvPr id="43" name="Text Placeholder 2">
            <a:extLst>
              <a:ext uri="{FF2B5EF4-FFF2-40B4-BE49-F238E27FC236}">
                <a16:creationId xmlns:a16="http://schemas.microsoft.com/office/drawing/2014/main" id="{B5297AF0-B0DF-4510-9926-553C47EE1FB5}"/>
              </a:ext>
            </a:extLst>
          </p:cNvPr>
          <p:cNvSpPr>
            <a:spLocks noGrp="1"/>
          </p:cNvSpPr>
          <p:nvPr>
            <p:ph type="body" sz="quarter" idx="18"/>
          </p:nvPr>
        </p:nvSpPr>
        <p:spPr>
          <a:xfrm>
            <a:off x="6076924" y="5372604"/>
            <a:ext cx="1793240" cy="332423"/>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100" cap="none" baseline="0">
                <a:solidFill>
                  <a:schemeClr val="tx1"/>
                </a:solidFill>
              </a:defRPr>
            </a:lvl1pPr>
            <a:lvl2pPr>
              <a:defRPr sz="1100"/>
            </a:lvl2pPr>
            <a:lvl3pPr>
              <a:defRPr sz="1100"/>
            </a:lvl3pPr>
            <a:lvl4pPr>
              <a:defRPr sz="1100"/>
            </a:lvl4pPr>
            <a:lvl5pPr>
              <a:defRPr sz="1100"/>
            </a:lvl5pPr>
          </a:lstStyle>
          <a:p>
            <a:pPr lvl="0"/>
            <a:r>
              <a:rPr lang="en-US"/>
              <a:t>Click to edit Master text styles</a:t>
            </a:r>
          </a:p>
        </p:txBody>
      </p:sp>
    </p:spTree>
    <p:extLst>
      <p:ext uri="{BB962C8B-B14F-4D97-AF65-F5344CB8AC3E}">
        <p14:creationId xmlns:p14="http://schemas.microsoft.com/office/powerpoint/2010/main" val="264594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D1C2D9-27F4-4D24-976E-B7C91D093E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5EB7B91-154F-435F-B45C-DF627AD84B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B53DBA-61AA-498E-AA1B-57EC6E4C2B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F427E-463B-41B4-A1AB-B46E86955EDE}" type="datetime1">
              <a:rPr lang="en-GB" smtClean="0"/>
              <a:t>22/09/2022</a:t>
            </a:fld>
            <a:endParaRPr lang="en-GB"/>
          </a:p>
        </p:txBody>
      </p:sp>
      <p:sp>
        <p:nvSpPr>
          <p:cNvPr id="5" name="Footer Placeholder 4">
            <a:extLst>
              <a:ext uri="{FF2B5EF4-FFF2-40B4-BE49-F238E27FC236}">
                <a16:creationId xmlns:a16="http://schemas.microsoft.com/office/drawing/2014/main" id="{CAF65BE2-7CBC-482E-ABDC-1A56C1761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8B450C7-F1B3-4136-B6C4-37158BFCBF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4815CB-A13A-43DD-9D3C-52A0B146A83E}" type="slidenum">
              <a:rPr lang="en-GB" smtClean="0"/>
              <a:t>‹#›</a:t>
            </a:fld>
            <a:endParaRPr lang="en-GB"/>
          </a:p>
        </p:txBody>
      </p:sp>
    </p:spTree>
    <p:extLst>
      <p:ext uri="{BB962C8B-B14F-4D97-AF65-F5344CB8AC3E}">
        <p14:creationId xmlns:p14="http://schemas.microsoft.com/office/powerpoint/2010/main" val="1981563095"/>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0" r:id="rId3"/>
    <p:sldLayoutId id="2147483652" r:id="rId4"/>
    <p:sldLayoutId id="2147483651" r:id="rId5"/>
    <p:sldLayoutId id="2147483655" r:id="rId6"/>
    <p:sldLayoutId id="2147483656"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assets.publishing.service.gov.uk/government/uploads/system/uploads/attachment_data/file/1002138/Charity_Commission_charity_trustee_research.pdf" TargetMode="External"/><Relationship Id="rId7" Type="http://schemas.openxmlformats.org/officeDocument/2006/relationships/diagramColors" Target="../diagrams/colors1.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hyperlink" Target="https://www.cafonline.org/charities/adaptability/strategy/deploying-strategic-reserves" TargetMode="External"/><Relationship Id="rId7" Type="http://schemas.openxmlformats.org/officeDocument/2006/relationships/image" Target="../media/image13.svg"/><Relationship Id="rId2" Type="http://schemas.openxmlformats.org/officeDocument/2006/relationships/hyperlink" Target="https://www.cafonline.org/about-us/blog-home/charities-blog/what-do-the-uk-giving-report-findings-mean-for-charity-fundraising" TargetMode="External"/><Relationship Id="rId1" Type="http://schemas.openxmlformats.org/officeDocument/2006/relationships/slideLayout" Target="../slideLayouts/slideLayout3.xml"/><Relationship Id="rId6" Type="http://schemas.openxmlformats.org/officeDocument/2006/relationships/image" Target="../media/image12.png"/><Relationship Id="rId5" Type="http://schemas.openxmlformats.org/officeDocument/2006/relationships/hyperlink" Target="https://cfg.org.uk/news/charities_come_together_to_encourage_donors_to_tick_the_box" TargetMode="External"/><Relationship Id="rId4" Type="http://schemas.openxmlformats.org/officeDocument/2006/relationships/hyperlink" Target="https://amplifinp.com/blog/donor-retention-marycahalane/#:~:text=Here%E2%80%99s%20why%20retention%20matters%20It%20costs%20between%205-7,annual%20donors%20between%20the%20first%20and%20second%20gift."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givingtuesday.org.uk/partners/pro-bono-economics-logo-2/" TargetMode="External"/><Relationship Id="rId2" Type="http://schemas.openxmlformats.org/officeDocument/2006/relationships/image" Target="../media/image14.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5168E-CDC0-4463-5F2E-71B3E8B1AC42}"/>
              </a:ext>
            </a:extLst>
          </p:cNvPr>
          <p:cNvSpPr>
            <a:spLocks noGrp="1"/>
          </p:cNvSpPr>
          <p:nvPr>
            <p:ph type="ctrTitle"/>
          </p:nvPr>
        </p:nvSpPr>
        <p:spPr>
          <a:xfrm>
            <a:off x="694088" y="3066753"/>
            <a:ext cx="5054600" cy="2387600"/>
          </a:xfrm>
        </p:spPr>
        <p:txBody>
          <a:bodyPr/>
          <a:lstStyle/>
          <a:p>
            <a:r>
              <a:rPr lang="en-GB" dirty="0"/>
              <a:t>Overcoming the barriers to better grant-making</a:t>
            </a:r>
          </a:p>
        </p:txBody>
      </p:sp>
      <p:sp>
        <p:nvSpPr>
          <p:cNvPr id="3" name="Subtitle 2">
            <a:extLst>
              <a:ext uri="{FF2B5EF4-FFF2-40B4-BE49-F238E27FC236}">
                <a16:creationId xmlns:a16="http://schemas.microsoft.com/office/drawing/2014/main" id="{74F7559F-C3CB-A041-8769-474CF983DCDF}"/>
              </a:ext>
            </a:extLst>
          </p:cNvPr>
          <p:cNvSpPr>
            <a:spLocks noGrp="1"/>
          </p:cNvSpPr>
          <p:nvPr>
            <p:ph type="subTitle" idx="1"/>
          </p:nvPr>
        </p:nvSpPr>
        <p:spPr>
          <a:xfrm>
            <a:off x="694088" y="5674407"/>
            <a:ext cx="9144000" cy="786453"/>
          </a:xfrm>
        </p:spPr>
        <p:txBody>
          <a:bodyPr vert="horz" lIns="91440" tIns="45720" rIns="91440" bIns="45720" rtlCol="0" anchor="t">
            <a:normAutofit/>
          </a:bodyPr>
          <a:lstStyle/>
          <a:p>
            <a:r>
              <a:rPr lang="en-GB" dirty="0"/>
              <a:t>Presentation for Yorkshire Funders Online Forum</a:t>
            </a:r>
          </a:p>
          <a:p>
            <a:r>
              <a:rPr lang="en-GB" dirty="0"/>
              <a:t>Jansev Jemal|   September 2022</a:t>
            </a:r>
          </a:p>
        </p:txBody>
      </p:sp>
    </p:spTree>
    <p:extLst>
      <p:ext uri="{BB962C8B-B14F-4D97-AF65-F5344CB8AC3E}">
        <p14:creationId xmlns:p14="http://schemas.microsoft.com/office/powerpoint/2010/main" val="3851363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EF533-B813-064F-A602-0B303E0AE2C4}"/>
              </a:ext>
            </a:extLst>
          </p:cNvPr>
          <p:cNvSpPr>
            <a:spLocks noGrp="1"/>
          </p:cNvSpPr>
          <p:nvPr>
            <p:ph type="title"/>
          </p:nvPr>
        </p:nvSpPr>
        <p:spPr/>
        <p:txBody>
          <a:bodyPr/>
          <a:lstStyle/>
          <a:p>
            <a:r>
              <a:rPr lang="en-GB"/>
              <a:t>Inflation will eat away at the value of donations 	</a:t>
            </a:r>
          </a:p>
        </p:txBody>
      </p:sp>
      <p:sp>
        <p:nvSpPr>
          <p:cNvPr id="4" name="Slide Number Placeholder 3">
            <a:extLst>
              <a:ext uri="{FF2B5EF4-FFF2-40B4-BE49-F238E27FC236}">
                <a16:creationId xmlns:a16="http://schemas.microsoft.com/office/drawing/2014/main" id="{6A5D1ED3-DC92-75A8-7D26-1C03BC6B1C15}"/>
              </a:ext>
            </a:extLst>
          </p:cNvPr>
          <p:cNvSpPr>
            <a:spLocks noGrp="1"/>
          </p:cNvSpPr>
          <p:nvPr>
            <p:ph type="sldNum" sz="quarter" idx="12"/>
          </p:nvPr>
        </p:nvSpPr>
        <p:spPr/>
        <p:txBody>
          <a:bodyPr/>
          <a:lstStyle/>
          <a:p>
            <a:fld id="{394815CB-A13A-43DD-9D3C-52A0B146A83E}" type="slidenum">
              <a:rPr lang="en-GB" smtClean="0"/>
              <a:pPr/>
              <a:t>10</a:t>
            </a:fld>
            <a:endParaRPr lang="en-GB"/>
          </a:p>
        </p:txBody>
      </p:sp>
      <p:sp>
        <p:nvSpPr>
          <p:cNvPr id="7" name="TextBox 6">
            <a:extLst>
              <a:ext uri="{FF2B5EF4-FFF2-40B4-BE49-F238E27FC236}">
                <a16:creationId xmlns:a16="http://schemas.microsoft.com/office/drawing/2014/main" id="{D7A88814-DC3E-883E-C45D-EAC346F33EB2}"/>
              </a:ext>
            </a:extLst>
          </p:cNvPr>
          <p:cNvSpPr txBox="1"/>
          <p:nvPr/>
        </p:nvSpPr>
        <p:spPr>
          <a:xfrm>
            <a:off x="5929696" y="1035740"/>
            <a:ext cx="5480729" cy="523220"/>
          </a:xfrm>
          <a:prstGeom prst="rect">
            <a:avLst/>
          </a:prstGeom>
          <a:noFill/>
        </p:spPr>
        <p:txBody>
          <a:bodyPr wrap="square" rtlCol="0">
            <a:spAutoFit/>
          </a:bodyPr>
          <a:lstStyle/>
          <a:p>
            <a:r>
              <a:rPr lang="en-GB" sz="1400">
                <a:solidFill>
                  <a:schemeClr val="bg1">
                    <a:lumMod val="50000"/>
                  </a:schemeClr>
                </a:solidFill>
              </a:rPr>
              <a:t>Figure 3. The ‘true’ value of an average donation in 2017 across time</a:t>
            </a:r>
          </a:p>
        </p:txBody>
      </p:sp>
      <p:sp>
        <p:nvSpPr>
          <p:cNvPr id="8" name="TextBox 7">
            <a:extLst>
              <a:ext uri="{FF2B5EF4-FFF2-40B4-BE49-F238E27FC236}">
                <a16:creationId xmlns:a16="http://schemas.microsoft.com/office/drawing/2014/main" id="{4DAB7EBA-D65E-EAFA-D89C-A906F846A91C}"/>
              </a:ext>
            </a:extLst>
          </p:cNvPr>
          <p:cNvSpPr txBox="1"/>
          <p:nvPr/>
        </p:nvSpPr>
        <p:spPr>
          <a:xfrm>
            <a:off x="6058292" y="4323810"/>
            <a:ext cx="5480729" cy="246221"/>
          </a:xfrm>
          <a:prstGeom prst="rect">
            <a:avLst/>
          </a:prstGeom>
          <a:noFill/>
        </p:spPr>
        <p:txBody>
          <a:bodyPr wrap="square" rtlCol="0">
            <a:spAutoFit/>
          </a:bodyPr>
          <a:lstStyle/>
          <a:p>
            <a:r>
              <a:rPr lang="en-GB" sz="1000">
                <a:highlight>
                  <a:srgbClr val="FFFF00"/>
                </a:highlight>
              </a:rPr>
              <a:t>Source: NCVO Almanac</a:t>
            </a:r>
          </a:p>
        </p:txBody>
      </p:sp>
      <p:pic>
        <p:nvPicPr>
          <p:cNvPr id="5" name="Picture 4">
            <a:extLst>
              <a:ext uri="{FF2B5EF4-FFF2-40B4-BE49-F238E27FC236}">
                <a16:creationId xmlns:a16="http://schemas.microsoft.com/office/drawing/2014/main" id="{4AD97700-546E-B6C2-0F55-BA6D69B61596}"/>
              </a:ext>
            </a:extLst>
          </p:cNvPr>
          <p:cNvPicPr>
            <a:picLocks noChangeAspect="1"/>
          </p:cNvPicPr>
          <p:nvPr/>
        </p:nvPicPr>
        <p:blipFill>
          <a:blip r:embed="rId3"/>
          <a:stretch>
            <a:fillRect/>
          </a:stretch>
        </p:blipFill>
        <p:spPr>
          <a:xfrm>
            <a:off x="5663049" y="1559963"/>
            <a:ext cx="6055178" cy="2991024"/>
          </a:xfrm>
          <a:prstGeom prst="rect">
            <a:avLst/>
          </a:prstGeom>
        </p:spPr>
      </p:pic>
      <p:sp>
        <p:nvSpPr>
          <p:cNvPr id="6" name="TextBox 5">
            <a:extLst>
              <a:ext uri="{FF2B5EF4-FFF2-40B4-BE49-F238E27FC236}">
                <a16:creationId xmlns:a16="http://schemas.microsoft.com/office/drawing/2014/main" id="{C95A1D3C-287D-6055-151F-60CF9B78668D}"/>
              </a:ext>
            </a:extLst>
          </p:cNvPr>
          <p:cNvSpPr txBox="1"/>
          <p:nvPr/>
        </p:nvSpPr>
        <p:spPr>
          <a:xfrm>
            <a:off x="5916716" y="4508092"/>
            <a:ext cx="5480729" cy="246221"/>
          </a:xfrm>
          <a:prstGeom prst="rect">
            <a:avLst/>
          </a:prstGeom>
          <a:noFill/>
        </p:spPr>
        <p:txBody>
          <a:bodyPr wrap="square" rtlCol="0">
            <a:spAutoFit/>
          </a:bodyPr>
          <a:lstStyle/>
          <a:p>
            <a:r>
              <a:rPr lang="en-GB" sz="1000">
                <a:solidFill>
                  <a:schemeClr val="bg1">
                    <a:lumMod val="50000"/>
                  </a:schemeClr>
                </a:solidFill>
              </a:rPr>
              <a:t>Source: PBE analysis of Bank of England, MPC August projections</a:t>
            </a:r>
          </a:p>
        </p:txBody>
      </p:sp>
      <p:sp>
        <p:nvSpPr>
          <p:cNvPr id="3" name="Content Placeholder 2">
            <a:extLst>
              <a:ext uri="{FF2B5EF4-FFF2-40B4-BE49-F238E27FC236}">
                <a16:creationId xmlns:a16="http://schemas.microsoft.com/office/drawing/2014/main" id="{069BF951-07E0-67DF-5472-B0F86113A382}"/>
              </a:ext>
            </a:extLst>
          </p:cNvPr>
          <p:cNvSpPr>
            <a:spLocks noGrp="1"/>
          </p:cNvSpPr>
          <p:nvPr>
            <p:ph sz="half" idx="1"/>
          </p:nvPr>
        </p:nvSpPr>
        <p:spPr>
          <a:xfrm>
            <a:off x="459485" y="1097916"/>
            <a:ext cx="5430119" cy="5591583"/>
          </a:xfrm>
        </p:spPr>
        <p:txBody>
          <a:bodyPr vert="horz" wrap="square" lIns="91440" tIns="45720" rIns="91440" bIns="45720" rtlCol="0" anchor="t">
            <a:noAutofit/>
          </a:bodyPr>
          <a:lstStyle/>
          <a:p>
            <a:pPr>
              <a:spcAft>
                <a:spcPts val="800"/>
              </a:spcAft>
            </a:pPr>
            <a:r>
              <a:rPr lang="en-GB" sz="1400" dirty="0">
                <a:latin typeface="Montserrat Light"/>
                <a:ea typeface="Montserrat Light" panose="00000400000000000000" pitchFamily="2" charset="0"/>
                <a:cs typeface="Times New Roman"/>
              </a:rPr>
              <a:t>A</a:t>
            </a:r>
            <a:r>
              <a:rPr lang="en-GB" sz="1400" dirty="0">
                <a:effectLst/>
                <a:latin typeface="Montserrat Light"/>
                <a:ea typeface="Montserrat Light" panose="00000400000000000000" pitchFamily="2" charset="0"/>
                <a:cs typeface="Times New Roman"/>
              </a:rPr>
              <a:t>ccording to CAF’s long-running </a:t>
            </a:r>
            <a:r>
              <a:rPr lang="en-GB" sz="1400" dirty="0">
                <a:latin typeface="Montserrat Light"/>
                <a:ea typeface="Montserrat Light" panose="00000400000000000000" pitchFamily="2" charset="0"/>
                <a:cs typeface="Times New Roman"/>
              </a:rPr>
              <a:t>UK Giving research</a:t>
            </a:r>
            <a:r>
              <a:rPr lang="en-GB" sz="1400" dirty="0">
                <a:effectLst/>
                <a:latin typeface="Montserrat Light"/>
                <a:ea typeface="Montserrat Light" panose="00000400000000000000" pitchFamily="2" charset="0"/>
                <a:cs typeface="Times New Roman"/>
              </a:rPr>
              <a:t>, </a:t>
            </a:r>
            <a:r>
              <a:rPr lang="en-GB" sz="1400" dirty="0">
                <a:latin typeface="Montserrat Light"/>
                <a:ea typeface="Montserrat Light" panose="00000400000000000000" pitchFamily="2" charset="0"/>
                <a:cs typeface="Times New Roman"/>
              </a:rPr>
              <a:t>f</a:t>
            </a:r>
            <a:r>
              <a:rPr lang="en-GB" sz="1400" dirty="0">
                <a:effectLst/>
                <a:latin typeface="Montserrat Light"/>
                <a:ea typeface="Montserrat Light" panose="00000400000000000000" pitchFamily="2" charset="0"/>
                <a:cs typeface="Times New Roman"/>
              </a:rPr>
              <a:t>or the past five years the average donation </a:t>
            </a:r>
            <a:r>
              <a:rPr lang="en-GB" sz="1400" dirty="0">
                <a:latin typeface="Montserrat Light"/>
                <a:ea typeface="Montserrat Light" panose="00000400000000000000" pitchFamily="2" charset="0"/>
                <a:cs typeface="Times New Roman"/>
              </a:rPr>
              <a:t>made</a:t>
            </a:r>
            <a:r>
              <a:rPr lang="en-GB" sz="1400" dirty="0">
                <a:effectLst/>
                <a:latin typeface="Montserrat Light"/>
                <a:ea typeface="Montserrat Light" panose="00000400000000000000" pitchFamily="2" charset="0"/>
                <a:cs typeface="Times New Roman"/>
              </a:rPr>
              <a:t> in the UK has been roughly £20 a month. This means that the average donation has not been keeping up with inflation</a:t>
            </a:r>
            <a:r>
              <a:rPr lang="en-GB" sz="1400" dirty="0">
                <a:latin typeface="Montserrat Light"/>
                <a:ea typeface="Montserrat Light" panose="00000400000000000000" pitchFamily="2" charset="0"/>
                <a:cs typeface="Times New Roman"/>
              </a:rPr>
              <a:t>, </a:t>
            </a:r>
            <a:r>
              <a:rPr lang="en-GB" sz="1400" dirty="0">
                <a:effectLst/>
                <a:latin typeface="Montserrat Light"/>
                <a:ea typeface="Montserrat Light" panose="00000400000000000000" pitchFamily="2" charset="0"/>
                <a:cs typeface="Times New Roman"/>
              </a:rPr>
              <a:t>even during a period of relatively low inflation.</a:t>
            </a:r>
            <a:r>
              <a:rPr lang="en-GB" sz="1400" dirty="0">
                <a:latin typeface="Montserrat Light"/>
                <a:ea typeface="Montserrat Light" panose="00000400000000000000" pitchFamily="2" charset="0"/>
                <a:cs typeface="Times New Roman"/>
              </a:rPr>
              <a:t> </a:t>
            </a:r>
            <a:endParaRPr lang="en-GB" sz="1400" dirty="0">
              <a:effectLst/>
              <a:latin typeface="Montserrat Light"/>
              <a:ea typeface="Montserrat Light" panose="00000400000000000000" pitchFamily="2" charset="0"/>
              <a:cs typeface="Times New Roman" panose="02020603050405020304" pitchFamily="18" charset="0"/>
            </a:endParaRPr>
          </a:p>
          <a:p>
            <a:pPr>
              <a:spcAft>
                <a:spcPts val="800"/>
              </a:spcAft>
            </a:pPr>
            <a:r>
              <a:rPr lang="en-GB" sz="1400" dirty="0">
                <a:latin typeface="Montserrat Light" panose="00000400000000000000" pitchFamily="2" charset="0"/>
                <a:ea typeface="Montserrat Light" panose="00000400000000000000" pitchFamily="2" charset="0"/>
                <a:cs typeface="Times New Roman" panose="02020603050405020304" pitchFamily="18" charset="0"/>
              </a:rPr>
              <a:t>For charities, there is a behavioural challenge associated with this. If the donor population is in the habit of giving £20 as standard, charities will need to focus on changing that behaviour and creating a ‘new normal’, where the average donation is higher.</a:t>
            </a:r>
          </a:p>
          <a:p>
            <a:pPr>
              <a:spcAft>
                <a:spcPts val="800"/>
              </a:spcAft>
            </a:pPr>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There is also an immediate technical challenge. It is estimated that 31% of all charitable donations are made via direct debit. Long-standing monthly direct debits fall in value over time, and this devaluation is a particular problem during this current period of high inflation. Using the Bank of England’s most recent inflation forecasts, </a:t>
            </a:r>
            <a:r>
              <a:rPr lang="en-GB" sz="1400" dirty="0">
                <a:latin typeface="Montserrat Light" panose="00000400000000000000" pitchFamily="2" charset="0"/>
                <a:ea typeface="Montserrat Light" panose="00000400000000000000" pitchFamily="2" charset="0"/>
                <a:cs typeface="Times New Roman" panose="02020603050405020304" pitchFamily="18" charset="0"/>
              </a:rPr>
              <a:t>we</a:t>
            </a:r>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 project that this £20 in 2017 will be worth a mere £15.30 next year and £</a:t>
            </a:r>
            <a:r>
              <a:rPr lang="en-GB" sz="1400" dirty="0">
                <a:latin typeface="Montserrat Light" panose="00000400000000000000" pitchFamily="2" charset="0"/>
                <a:ea typeface="Montserrat Light" panose="00000400000000000000" pitchFamily="2" charset="0"/>
                <a:cs typeface="Times New Roman" panose="02020603050405020304" pitchFamily="18" charset="0"/>
              </a:rPr>
              <a:t>14.90</a:t>
            </a:r>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 in 2024. </a:t>
            </a:r>
          </a:p>
          <a:p>
            <a:pPr>
              <a:spcAft>
                <a:spcPts val="800"/>
              </a:spcAft>
            </a:pPr>
            <a:r>
              <a:rPr lang="en-GB" sz="1400" dirty="0">
                <a:effectLst/>
                <a:latin typeface="Montserrat Light" panose="00000400000000000000" pitchFamily="2" charset="0"/>
                <a:ea typeface="Montserrat Light" panose="00000400000000000000" pitchFamily="2" charset="0"/>
                <a:cs typeface="Times New Roman" panose="02020603050405020304" pitchFamily="18" charset="0"/>
              </a:rPr>
              <a:t>As inflation also eats away at household finances, many people are likely to cut back on charitable giving. But e</a:t>
            </a:r>
            <a:r>
              <a:rPr lang="en-GB" sz="1400" dirty="0">
                <a:latin typeface="Montserrat Light" panose="00000400000000000000" pitchFamily="2" charset="0"/>
                <a:ea typeface="Montserrat Light" panose="00000400000000000000" pitchFamily="2" charset="0"/>
                <a:cs typeface="Times New Roman" panose="02020603050405020304" pitchFamily="18" charset="0"/>
              </a:rPr>
              <a:t>ncouraging supporters on direct debits to increase their direct debit levels will be an essential strategy for many charities, alongside encouraging donors to give more as standard where they can.</a:t>
            </a:r>
          </a:p>
        </p:txBody>
      </p:sp>
      <p:sp>
        <p:nvSpPr>
          <p:cNvPr id="9" name="TextBox 8">
            <a:extLst>
              <a:ext uri="{FF2B5EF4-FFF2-40B4-BE49-F238E27FC236}">
                <a16:creationId xmlns:a16="http://schemas.microsoft.com/office/drawing/2014/main" id="{B2ADBD02-B02E-4D24-AB25-CD99D9575442}"/>
              </a:ext>
            </a:extLst>
          </p:cNvPr>
          <p:cNvSpPr txBox="1"/>
          <p:nvPr/>
        </p:nvSpPr>
        <p:spPr>
          <a:xfrm>
            <a:off x="6027893" y="5195060"/>
            <a:ext cx="5430119" cy="1169551"/>
          </a:xfrm>
          <a:prstGeom prst="rect">
            <a:avLst/>
          </a:prstGeom>
          <a:noFill/>
        </p:spPr>
        <p:txBody>
          <a:bodyPr wrap="square" lIns="91440" tIns="45720" rIns="91440" bIns="45720" rtlCol="0" anchor="t">
            <a:spAutoFit/>
          </a:bodyPr>
          <a:lstStyle/>
          <a:p>
            <a:r>
              <a:rPr lang="en-GB" sz="1400" dirty="0"/>
              <a:t>Further to this, the most recent data from CAF’s UK Giving research finds that total donations in the first half of this year were worth £5.7bn. We calculate that by the end of the year that sum will be worth £5.2bn, a reduction of 8.5% due to inflation. </a:t>
            </a:r>
          </a:p>
        </p:txBody>
      </p:sp>
    </p:spTree>
    <p:extLst>
      <p:ext uri="{BB962C8B-B14F-4D97-AF65-F5344CB8AC3E}">
        <p14:creationId xmlns:p14="http://schemas.microsoft.com/office/powerpoint/2010/main" val="864963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368A-B5AB-1535-B96D-7FFF933413BB}"/>
              </a:ext>
            </a:extLst>
          </p:cNvPr>
          <p:cNvSpPr>
            <a:spLocks noGrp="1"/>
          </p:cNvSpPr>
          <p:nvPr>
            <p:ph type="title"/>
          </p:nvPr>
        </p:nvSpPr>
        <p:spPr>
          <a:xfrm>
            <a:off x="338136" y="250130"/>
            <a:ext cx="11303845" cy="900059"/>
          </a:xfrm>
        </p:spPr>
        <p:txBody>
          <a:bodyPr>
            <a:normAutofit/>
          </a:bodyPr>
          <a:lstStyle/>
          <a:p>
            <a:r>
              <a:rPr lang="en-GB"/>
              <a:t>Inflation will also eat away at reserves</a:t>
            </a:r>
          </a:p>
        </p:txBody>
      </p:sp>
      <p:sp>
        <p:nvSpPr>
          <p:cNvPr id="3" name="Content Placeholder 2">
            <a:extLst>
              <a:ext uri="{FF2B5EF4-FFF2-40B4-BE49-F238E27FC236}">
                <a16:creationId xmlns:a16="http://schemas.microsoft.com/office/drawing/2014/main" id="{4CB7713D-7A54-9842-5DE6-E98BA5A1D8AE}"/>
              </a:ext>
            </a:extLst>
          </p:cNvPr>
          <p:cNvSpPr>
            <a:spLocks noGrp="1"/>
          </p:cNvSpPr>
          <p:nvPr>
            <p:ph idx="1"/>
          </p:nvPr>
        </p:nvSpPr>
        <p:spPr>
          <a:xfrm>
            <a:off x="444077" y="1150189"/>
            <a:ext cx="11303846" cy="5133563"/>
          </a:xfrm>
        </p:spPr>
        <p:txBody>
          <a:bodyPr vert="horz" lIns="91440" tIns="45720" rIns="91440" bIns="45720" rtlCol="0" anchor="t">
            <a:normAutofit/>
          </a:bodyPr>
          <a:lstStyle/>
          <a:p>
            <a:pPr lvl="0"/>
            <a:r>
              <a:rPr lang="en-GB">
                <a:effectLst/>
                <a:latin typeface="Montserrat Light"/>
                <a:ea typeface="Montserrat Light" panose="00000400000000000000" pitchFamily="2" charset="0"/>
                <a:cs typeface="Times New Roman"/>
              </a:rPr>
              <a:t>Inflation also eats away at savings</a:t>
            </a:r>
            <a:r>
              <a:rPr lang="en-GB">
                <a:latin typeface="Montserrat Light"/>
                <a:ea typeface="Montserrat Light" panose="00000400000000000000" pitchFamily="2" charset="0"/>
                <a:cs typeface="Times New Roman"/>
              </a:rPr>
              <a:t>. For </a:t>
            </a:r>
            <a:r>
              <a:rPr lang="en-GB">
                <a:effectLst/>
                <a:latin typeface="Montserrat Light"/>
                <a:ea typeface="Montserrat Light" panose="00000400000000000000" pitchFamily="2" charset="0"/>
                <a:cs typeface="Times New Roman"/>
              </a:rPr>
              <a:t>charities, this is particularly important in the context of reserves.</a:t>
            </a:r>
          </a:p>
          <a:p>
            <a:pPr>
              <a:lnSpc>
                <a:spcPct val="107000"/>
              </a:lnSpc>
              <a:spcAft>
                <a:spcPts val="800"/>
              </a:spcAft>
            </a:pPr>
            <a:r>
              <a:rPr lang="en-GB">
                <a:effectLst/>
                <a:latin typeface="Montserrat Light"/>
                <a:ea typeface="Montserrat Light" panose="00000400000000000000" pitchFamily="2" charset="0"/>
                <a:cs typeface="Times New Roman"/>
              </a:rPr>
              <a:t>Many charities have lower reserves now than they did prior to the pandemic: nearly </a:t>
            </a:r>
            <a:r>
              <a:rPr lang="en-GB">
                <a:latin typeface="Montserrat Light"/>
                <a:ea typeface="Montserrat Light" panose="00000400000000000000" pitchFamily="2" charset="0"/>
                <a:cs typeface="Times New Roman"/>
              </a:rPr>
              <a:t>one</a:t>
            </a:r>
            <a:r>
              <a:rPr lang="en-GB">
                <a:effectLst/>
                <a:latin typeface="Montserrat Light"/>
                <a:ea typeface="Montserrat Light" panose="00000400000000000000" pitchFamily="2" charset="0"/>
                <a:cs typeface="Times New Roman"/>
              </a:rPr>
              <a:t> in </a:t>
            </a:r>
            <a:r>
              <a:rPr lang="en-GB">
                <a:latin typeface="Montserrat Light"/>
                <a:ea typeface="Montserrat Light" panose="00000400000000000000" pitchFamily="2" charset="0"/>
                <a:cs typeface="Times New Roman"/>
              </a:rPr>
              <a:t>four</a:t>
            </a:r>
            <a:r>
              <a:rPr lang="en-GB">
                <a:effectLst/>
                <a:latin typeface="Montserrat Light"/>
                <a:ea typeface="Montserrat Light" panose="00000400000000000000" pitchFamily="2" charset="0"/>
                <a:cs typeface="Times New Roman"/>
              </a:rPr>
              <a:t> </a:t>
            </a:r>
            <a:r>
              <a:rPr lang="en-GB">
                <a:latin typeface="Montserrat Light"/>
                <a:ea typeface="Montserrat Light" panose="00000400000000000000" pitchFamily="2" charset="0"/>
                <a:cs typeface="Times New Roman"/>
              </a:rPr>
              <a:t>charities used reserves to survive during the </a:t>
            </a:r>
            <a:r>
              <a:rPr lang="en-GB">
                <a:latin typeface="Montserrat Light"/>
                <a:ea typeface="Montserrat Light" panose="00000400000000000000" pitchFamily="2" charset="0"/>
                <a:cs typeface="Times New Roman"/>
                <a:hlinkClick r:id="rId3">
                  <a:extLst>
                    <a:ext uri="{A12FA001-AC4F-418D-AE19-62706E023703}">
                      <ahyp:hlinkClr xmlns:ahyp="http://schemas.microsoft.com/office/drawing/2018/hyperlinkcolor" val="tx"/>
                    </a:ext>
                  </a:extLst>
                </a:hlinkClick>
              </a:rPr>
              <a:t>pandemic</a:t>
            </a:r>
            <a:r>
              <a:rPr lang="en-GB">
                <a:latin typeface="Montserrat Light"/>
                <a:ea typeface="Montserrat Light" panose="00000400000000000000" pitchFamily="2" charset="0"/>
                <a:cs typeface="Times New Roman"/>
              </a:rPr>
              <a:t>, and the number of charities with an income over £500,000 that have no, or negative, free reserves increased from 9% in April 2020 to 28% in February 2021. This was necessary in order to both survive and meet need, but it has left many charities less resilient as they now face the cost of living crisis.</a:t>
            </a:r>
          </a:p>
          <a:p>
            <a:pPr>
              <a:lnSpc>
                <a:spcPct val="107000"/>
              </a:lnSpc>
              <a:spcAft>
                <a:spcPts val="800"/>
              </a:spcAft>
            </a:pPr>
            <a:r>
              <a:rPr lang="en-GB">
                <a:effectLst/>
                <a:latin typeface="Montserrat Light"/>
                <a:ea typeface="Montserrat Light" panose="00000400000000000000" pitchFamily="2" charset="0"/>
                <a:cs typeface="Times New Roman"/>
              </a:rPr>
              <a:t>Building back those levels of reserves and maintaining them at appropriate levels will be particularly challenging </a:t>
            </a:r>
            <a:r>
              <a:rPr lang="en-GB">
                <a:latin typeface="Montserrat Light"/>
                <a:ea typeface="Montserrat Light" panose="00000400000000000000" pitchFamily="2" charset="0"/>
                <a:cs typeface="Times New Roman"/>
              </a:rPr>
              <a:t>during a </a:t>
            </a:r>
            <a:r>
              <a:rPr lang="en-GB">
                <a:effectLst/>
                <a:latin typeface="Montserrat Light"/>
                <a:ea typeface="Montserrat Light" panose="00000400000000000000" pitchFamily="2" charset="0"/>
                <a:cs typeface="Times New Roman"/>
              </a:rPr>
              <a:t>period of high inflation. If charity expenditure rises in line with the </a:t>
            </a:r>
            <a:r>
              <a:rPr lang="en-GB">
                <a:latin typeface="Montserrat Light"/>
                <a:ea typeface="Montserrat Light" panose="00000400000000000000" pitchFamily="2" charset="0"/>
                <a:cs typeface="Times New Roman"/>
              </a:rPr>
              <a:t>Bank of England's</a:t>
            </a:r>
            <a:r>
              <a:rPr lang="en-GB">
                <a:effectLst/>
                <a:latin typeface="Montserrat Light"/>
                <a:ea typeface="Montserrat Light" panose="00000400000000000000" pitchFamily="2" charset="0"/>
                <a:cs typeface="Times New Roman"/>
              </a:rPr>
              <a:t> inflation </a:t>
            </a:r>
            <a:r>
              <a:rPr lang="en-GB">
                <a:latin typeface="Montserrat Light"/>
                <a:ea typeface="Montserrat Light" panose="00000400000000000000" pitchFamily="2" charset="0"/>
                <a:cs typeface="Times New Roman"/>
              </a:rPr>
              <a:t>forecasts</a:t>
            </a:r>
            <a:r>
              <a:rPr lang="en-GB">
                <a:effectLst/>
                <a:latin typeface="Montserrat Light"/>
                <a:ea typeface="Montserrat Light" panose="00000400000000000000" pitchFamily="2" charset="0"/>
                <a:cs typeface="Times New Roman"/>
              </a:rPr>
              <a:t>, the value of reserves held by charities will quickly fall.</a:t>
            </a:r>
            <a:r>
              <a:rPr lang="en-GB">
                <a:latin typeface="Montserrat Light"/>
                <a:ea typeface="Montserrat Light" panose="00000400000000000000" pitchFamily="2" charset="0"/>
                <a:cs typeface="Times New Roman"/>
              </a:rPr>
              <a:t> </a:t>
            </a:r>
            <a:endParaRPr lang="en-GB">
              <a:effectLst/>
              <a:latin typeface="Montserrat Light"/>
              <a:ea typeface="Montserrat Light" panose="00000400000000000000" pitchFamily="2"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8BB1FB6C-E072-A3DD-D5A2-9458703B2C82}"/>
              </a:ext>
            </a:extLst>
          </p:cNvPr>
          <p:cNvGraphicFramePr/>
          <p:nvPr>
            <p:extLst>
              <p:ext uri="{D42A27DB-BD31-4B8C-83A1-F6EECF244321}">
                <p14:modId xmlns:p14="http://schemas.microsoft.com/office/powerpoint/2010/main" val="1910215017"/>
              </p:ext>
            </p:extLst>
          </p:nvPr>
        </p:nvGraphicFramePr>
        <p:xfrm>
          <a:off x="550020" y="3643461"/>
          <a:ext cx="11091961" cy="296440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Oval 4">
            <a:extLst>
              <a:ext uri="{FF2B5EF4-FFF2-40B4-BE49-F238E27FC236}">
                <a16:creationId xmlns:a16="http://schemas.microsoft.com/office/drawing/2014/main" id="{59431119-1F79-2895-F991-DA62DE3F0961}"/>
              </a:ext>
            </a:extLst>
          </p:cNvPr>
          <p:cNvSpPr/>
          <p:nvPr/>
        </p:nvSpPr>
        <p:spPr>
          <a:xfrm>
            <a:off x="550019" y="3348147"/>
            <a:ext cx="707011" cy="737647"/>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a:p>
        </p:txBody>
      </p:sp>
      <p:grpSp>
        <p:nvGrpSpPr>
          <p:cNvPr id="24" name="Graphic 17" descr="Piggy Bank outline">
            <a:extLst>
              <a:ext uri="{FF2B5EF4-FFF2-40B4-BE49-F238E27FC236}">
                <a16:creationId xmlns:a16="http://schemas.microsoft.com/office/drawing/2014/main" id="{F6E67E23-7A4F-3A8D-3851-BC6CB7835941}"/>
              </a:ext>
            </a:extLst>
          </p:cNvPr>
          <p:cNvGrpSpPr/>
          <p:nvPr/>
        </p:nvGrpSpPr>
        <p:grpSpPr>
          <a:xfrm flipH="1">
            <a:off x="585445" y="3469517"/>
            <a:ext cx="600207" cy="468441"/>
            <a:chOff x="6219680" y="3542663"/>
            <a:chExt cx="454572" cy="354778"/>
          </a:xfrm>
          <a:solidFill>
            <a:schemeClr val="bg1"/>
          </a:solidFill>
        </p:grpSpPr>
        <p:sp>
          <p:nvSpPr>
            <p:cNvPr id="25" name="Freeform: Shape 24">
              <a:extLst>
                <a:ext uri="{FF2B5EF4-FFF2-40B4-BE49-F238E27FC236}">
                  <a16:creationId xmlns:a16="http://schemas.microsoft.com/office/drawing/2014/main" id="{6A8264CF-D08C-FAA0-6D59-B0C537F03450}"/>
                </a:ext>
              </a:extLst>
            </p:cNvPr>
            <p:cNvSpPr/>
            <p:nvPr/>
          </p:nvSpPr>
          <p:spPr>
            <a:xfrm>
              <a:off x="6219680" y="3542663"/>
              <a:ext cx="454572" cy="354778"/>
            </a:xfrm>
            <a:custGeom>
              <a:avLst/>
              <a:gdLst>
                <a:gd name="connsiteX0" fmla="*/ 16844 w 454572"/>
                <a:gd name="connsiteY0" fmla="*/ 218024 h 354778"/>
                <a:gd name="connsiteX1" fmla="*/ 37582 w 454572"/>
                <a:gd name="connsiteY1" fmla="*/ 223068 h 354778"/>
                <a:gd name="connsiteX2" fmla="*/ 45428 w 454572"/>
                <a:gd name="connsiteY2" fmla="*/ 229793 h 354778"/>
                <a:gd name="connsiteX3" fmla="*/ 87464 w 454572"/>
                <a:gd name="connsiteY3" fmla="*/ 287522 h 354778"/>
                <a:gd name="connsiteX4" fmla="*/ 91387 w 454572"/>
                <a:gd name="connsiteY4" fmla="*/ 294248 h 354778"/>
                <a:gd name="connsiteX5" fmla="*/ 99794 w 454572"/>
                <a:gd name="connsiteY5" fmla="*/ 345251 h 354778"/>
                <a:gd name="connsiteX6" fmla="*/ 111004 w 454572"/>
                <a:gd name="connsiteY6" fmla="*/ 354779 h 354778"/>
                <a:gd name="connsiteX7" fmla="*/ 147995 w 454572"/>
                <a:gd name="connsiteY7" fmla="*/ 354779 h 354778"/>
                <a:gd name="connsiteX8" fmla="*/ 159204 w 454572"/>
                <a:gd name="connsiteY8" fmla="*/ 345251 h 354778"/>
                <a:gd name="connsiteX9" fmla="*/ 162007 w 454572"/>
                <a:gd name="connsiteY9" fmla="*/ 327316 h 354778"/>
                <a:gd name="connsiteX10" fmla="*/ 175458 w 454572"/>
                <a:gd name="connsiteY10" fmla="*/ 330118 h 354778"/>
                <a:gd name="connsiteX11" fmla="*/ 179942 w 454572"/>
                <a:gd name="connsiteY11" fmla="*/ 330678 h 354778"/>
                <a:gd name="connsiteX12" fmla="*/ 202361 w 454572"/>
                <a:gd name="connsiteY12" fmla="*/ 332360 h 354778"/>
                <a:gd name="connsiteX13" fmla="*/ 247759 w 454572"/>
                <a:gd name="connsiteY13" fmla="*/ 326195 h 354778"/>
                <a:gd name="connsiteX14" fmla="*/ 251122 w 454572"/>
                <a:gd name="connsiteY14" fmla="*/ 345251 h 354778"/>
                <a:gd name="connsiteX15" fmla="*/ 262331 w 454572"/>
                <a:gd name="connsiteY15" fmla="*/ 354779 h 354778"/>
                <a:gd name="connsiteX16" fmla="*/ 299322 w 454572"/>
                <a:gd name="connsiteY16" fmla="*/ 354779 h 354778"/>
                <a:gd name="connsiteX17" fmla="*/ 310532 w 454572"/>
                <a:gd name="connsiteY17" fmla="*/ 345251 h 354778"/>
                <a:gd name="connsiteX18" fmla="*/ 318939 w 454572"/>
                <a:gd name="connsiteY18" fmla="*/ 294248 h 354778"/>
                <a:gd name="connsiteX19" fmla="*/ 322862 w 454572"/>
                <a:gd name="connsiteY19" fmla="*/ 287522 h 354778"/>
                <a:gd name="connsiteX20" fmla="*/ 327906 w 454572"/>
                <a:gd name="connsiteY20" fmla="*/ 283038 h 354778"/>
                <a:gd name="connsiteX21" fmla="*/ 332951 w 454572"/>
                <a:gd name="connsiteY21" fmla="*/ 278555 h 354778"/>
                <a:gd name="connsiteX22" fmla="*/ 381151 w 454572"/>
                <a:gd name="connsiteY22" fmla="*/ 174307 h 354778"/>
                <a:gd name="connsiteX23" fmla="*/ 377788 w 454572"/>
                <a:gd name="connsiteY23" fmla="*/ 146844 h 354778"/>
                <a:gd name="connsiteX24" fmla="*/ 375546 w 454572"/>
                <a:gd name="connsiteY24" fmla="*/ 139558 h 354778"/>
                <a:gd name="connsiteX25" fmla="*/ 399647 w 454572"/>
                <a:gd name="connsiteY25" fmla="*/ 135074 h 354778"/>
                <a:gd name="connsiteX26" fmla="*/ 392361 w 454572"/>
                <a:gd name="connsiteY26" fmla="*/ 156372 h 354778"/>
                <a:gd name="connsiteX27" fmla="*/ 399086 w 454572"/>
                <a:gd name="connsiteY27" fmla="*/ 180472 h 354778"/>
                <a:gd name="connsiteX28" fmla="*/ 417021 w 454572"/>
                <a:gd name="connsiteY28" fmla="*/ 187758 h 354778"/>
                <a:gd name="connsiteX29" fmla="*/ 437198 w 454572"/>
                <a:gd name="connsiteY29" fmla="*/ 172625 h 354778"/>
                <a:gd name="connsiteX30" fmla="*/ 430473 w 454572"/>
                <a:gd name="connsiteY30" fmla="*/ 137876 h 354778"/>
                <a:gd name="connsiteX31" fmla="*/ 421505 w 454572"/>
                <a:gd name="connsiteY31" fmla="*/ 130590 h 354778"/>
                <a:gd name="connsiteX32" fmla="*/ 448408 w 454572"/>
                <a:gd name="connsiteY32" fmla="*/ 127788 h 354778"/>
                <a:gd name="connsiteX33" fmla="*/ 454573 w 454572"/>
                <a:gd name="connsiteY33" fmla="*/ 122743 h 354778"/>
                <a:gd name="connsiteX34" fmla="*/ 449529 w 454572"/>
                <a:gd name="connsiteY34" fmla="*/ 116578 h 354778"/>
                <a:gd name="connsiteX35" fmla="*/ 449529 w 454572"/>
                <a:gd name="connsiteY35" fmla="*/ 116578 h 354778"/>
                <a:gd name="connsiteX36" fmla="*/ 409175 w 454572"/>
                <a:gd name="connsiteY36" fmla="*/ 124985 h 354778"/>
                <a:gd name="connsiteX37" fmla="*/ 372184 w 454572"/>
                <a:gd name="connsiteY37" fmla="*/ 128348 h 354778"/>
                <a:gd name="connsiteX38" fmla="*/ 371063 w 454572"/>
                <a:gd name="connsiteY38" fmla="*/ 124985 h 354778"/>
                <a:gd name="connsiteX39" fmla="*/ 201800 w 454572"/>
                <a:gd name="connsiteY39" fmla="*/ 17375 h 354778"/>
                <a:gd name="connsiteX40" fmla="*/ 131741 w 454572"/>
                <a:gd name="connsiteY40" fmla="*/ 33068 h 354778"/>
                <a:gd name="connsiteX41" fmla="*/ 62803 w 454572"/>
                <a:gd name="connsiteY41" fmla="*/ 560 h 354778"/>
                <a:gd name="connsiteX42" fmla="*/ 60561 w 454572"/>
                <a:gd name="connsiteY42" fmla="*/ 0 h 354778"/>
                <a:gd name="connsiteX43" fmla="*/ 54957 w 454572"/>
                <a:gd name="connsiteY43" fmla="*/ 5605 h 354778"/>
                <a:gd name="connsiteX44" fmla="*/ 54957 w 454572"/>
                <a:gd name="connsiteY44" fmla="*/ 7286 h 354778"/>
                <a:gd name="connsiteX45" fmla="*/ 77375 w 454572"/>
                <a:gd name="connsiteY45" fmla="*/ 70619 h 354778"/>
                <a:gd name="connsiteX46" fmla="*/ 71771 w 454572"/>
                <a:gd name="connsiteY46" fmla="*/ 76785 h 354778"/>
                <a:gd name="connsiteX47" fmla="*/ 71210 w 454572"/>
                <a:gd name="connsiteY47" fmla="*/ 77345 h 354778"/>
                <a:gd name="connsiteX48" fmla="*/ 44868 w 454572"/>
                <a:gd name="connsiteY48" fmla="*/ 118820 h 354778"/>
                <a:gd name="connsiteX49" fmla="*/ 37021 w 454572"/>
                <a:gd name="connsiteY49" fmla="*/ 125546 h 354778"/>
                <a:gd name="connsiteX50" fmla="*/ 16844 w 454572"/>
                <a:gd name="connsiteY50" fmla="*/ 130590 h 354778"/>
                <a:gd name="connsiteX51" fmla="*/ 30 w 454572"/>
                <a:gd name="connsiteY51" fmla="*/ 152448 h 354778"/>
                <a:gd name="connsiteX52" fmla="*/ 30 w 454572"/>
                <a:gd name="connsiteY52" fmla="*/ 196165 h 354778"/>
                <a:gd name="connsiteX53" fmla="*/ 16844 w 454572"/>
                <a:gd name="connsiteY53" fmla="*/ 218024 h 354778"/>
                <a:gd name="connsiteX54" fmla="*/ 403570 w 454572"/>
                <a:gd name="connsiteY54" fmla="*/ 157493 h 354778"/>
                <a:gd name="connsiteX55" fmla="*/ 411417 w 454572"/>
                <a:gd name="connsiteY55" fmla="*/ 137876 h 354778"/>
                <a:gd name="connsiteX56" fmla="*/ 422626 w 454572"/>
                <a:gd name="connsiteY56" fmla="*/ 146283 h 354778"/>
                <a:gd name="connsiteX57" fmla="*/ 427110 w 454572"/>
                <a:gd name="connsiteY57" fmla="*/ 168702 h 354778"/>
                <a:gd name="connsiteX58" fmla="*/ 417021 w 454572"/>
                <a:gd name="connsiteY58" fmla="*/ 176549 h 354778"/>
                <a:gd name="connsiteX59" fmla="*/ 407493 w 454572"/>
                <a:gd name="connsiteY59" fmla="*/ 172625 h 354778"/>
                <a:gd name="connsiteX60" fmla="*/ 403570 w 454572"/>
                <a:gd name="connsiteY60" fmla="*/ 157493 h 354778"/>
                <a:gd name="connsiteX61" fmla="*/ 11240 w 454572"/>
                <a:gd name="connsiteY61" fmla="*/ 152448 h 354778"/>
                <a:gd name="connsiteX62" fmla="*/ 19086 w 454572"/>
                <a:gd name="connsiteY62" fmla="*/ 141799 h 354778"/>
                <a:gd name="connsiteX63" fmla="*/ 19086 w 454572"/>
                <a:gd name="connsiteY63" fmla="*/ 141799 h 354778"/>
                <a:gd name="connsiteX64" fmla="*/ 19086 w 454572"/>
                <a:gd name="connsiteY64" fmla="*/ 141799 h 354778"/>
                <a:gd name="connsiteX65" fmla="*/ 39263 w 454572"/>
                <a:gd name="connsiteY65" fmla="*/ 136755 h 354778"/>
                <a:gd name="connsiteX66" fmla="*/ 39263 w 454572"/>
                <a:gd name="connsiteY66" fmla="*/ 136755 h 354778"/>
                <a:gd name="connsiteX67" fmla="*/ 39263 w 454572"/>
                <a:gd name="connsiteY67" fmla="*/ 136755 h 354778"/>
                <a:gd name="connsiteX68" fmla="*/ 54396 w 454572"/>
                <a:gd name="connsiteY68" fmla="*/ 123304 h 354778"/>
                <a:gd name="connsiteX69" fmla="*/ 76815 w 454572"/>
                <a:gd name="connsiteY69" fmla="*/ 87994 h 354778"/>
                <a:gd name="connsiteX70" fmla="*/ 76815 w 454572"/>
                <a:gd name="connsiteY70" fmla="*/ 87994 h 354778"/>
                <a:gd name="connsiteX71" fmla="*/ 96431 w 454572"/>
                <a:gd name="connsiteY71" fmla="*/ 69499 h 354778"/>
                <a:gd name="connsiteX72" fmla="*/ 96992 w 454572"/>
                <a:gd name="connsiteY72" fmla="*/ 61652 h 354778"/>
                <a:gd name="connsiteX73" fmla="*/ 89145 w 454572"/>
                <a:gd name="connsiteY73" fmla="*/ 61091 h 354778"/>
                <a:gd name="connsiteX74" fmla="*/ 89145 w 454572"/>
                <a:gd name="connsiteY74" fmla="*/ 61091 h 354778"/>
                <a:gd name="connsiteX75" fmla="*/ 85782 w 454572"/>
                <a:gd name="connsiteY75" fmla="*/ 63894 h 354778"/>
                <a:gd name="connsiteX76" fmla="*/ 69529 w 454572"/>
                <a:gd name="connsiteY76" fmla="*/ 17375 h 354778"/>
                <a:gd name="connsiteX77" fmla="*/ 69529 w 454572"/>
                <a:gd name="connsiteY77" fmla="*/ 17375 h 354778"/>
                <a:gd name="connsiteX78" fmla="*/ 69529 w 454572"/>
                <a:gd name="connsiteY78" fmla="*/ 17375 h 354778"/>
                <a:gd name="connsiteX79" fmla="*/ 126136 w 454572"/>
                <a:gd name="connsiteY79" fmla="*/ 44277 h 354778"/>
                <a:gd name="connsiteX80" fmla="*/ 130620 w 454572"/>
                <a:gd name="connsiteY80" fmla="*/ 46519 h 354778"/>
                <a:gd name="connsiteX81" fmla="*/ 135104 w 454572"/>
                <a:gd name="connsiteY81" fmla="*/ 44277 h 354778"/>
                <a:gd name="connsiteX82" fmla="*/ 201800 w 454572"/>
                <a:gd name="connsiteY82" fmla="*/ 28584 h 354778"/>
                <a:gd name="connsiteX83" fmla="*/ 360414 w 454572"/>
                <a:gd name="connsiteY83" fmla="*/ 129469 h 354778"/>
                <a:gd name="connsiteX84" fmla="*/ 367139 w 454572"/>
                <a:gd name="connsiteY84" fmla="*/ 150206 h 354778"/>
                <a:gd name="connsiteX85" fmla="*/ 369942 w 454572"/>
                <a:gd name="connsiteY85" fmla="*/ 174867 h 354778"/>
                <a:gd name="connsiteX86" fmla="*/ 320060 w 454572"/>
                <a:gd name="connsiteY86" fmla="*/ 275192 h 354778"/>
                <a:gd name="connsiteX87" fmla="*/ 294838 w 454572"/>
                <a:gd name="connsiteY87" fmla="*/ 295369 h 354778"/>
                <a:gd name="connsiteX88" fmla="*/ 293718 w 454572"/>
                <a:gd name="connsiteY88" fmla="*/ 303215 h 354778"/>
                <a:gd name="connsiteX89" fmla="*/ 298201 w 454572"/>
                <a:gd name="connsiteY89" fmla="*/ 305457 h 354778"/>
                <a:gd name="connsiteX90" fmla="*/ 301564 w 454572"/>
                <a:gd name="connsiteY90" fmla="*/ 304336 h 354778"/>
                <a:gd name="connsiteX91" fmla="*/ 306048 w 454572"/>
                <a:gd name="connsiteY91" fmla="*/ 300973 h 354778"/>
                <a:gd name="connsiteX92" fmla="*/ 298762 w 454572"/>
                <a:gd name="connsiteY92" fmla="*/ 343569 h 354778"/>
                <a:gd name="connsiteX93" fmla="*/ 298762 w 454572"/>
                <a:gd name="connsiteY93" fmla="*/ 344130 h 354778"/>
                <a:gd name="connsiteX94" fmla="*/ 298762 w 454572"/>
                <a:gd name="connsiteY94" fmla="*/ 344130 h 354778"/>
                <a:gd name="connsiteX95" fmla="*/ 261771 w 454572"/>
                <a:gd name="connsiteY95" fmla="*/ 344130 h 354778"/>
                <a:gd name="connsiteX96" fmla="*/ 261771 w 454572"/>
                <a:gd name="connsiteY96" fmla="*/ 343569 h 354778"/>
                <a:gd name="connsiteX97" fmla="*/ 258408 w 454572"/>
                <a:gd name="connsiteY97" fmla="*/ 324513 h 354778"/>
                <a:gd name="connsiteX98" fmla="*/ 256166 w 454572"/>
                <a:gd name="connsiteY98" fmla="*/ 312183 h 354778"/>
                <a:gd name="connsiteX99" fmla="*/ 244396 w 454572"/>
                <a:gd name="connsiteY99" fmla="*/ 315546 h 354778"/>
                <a:gd name="connsiteX100" fmla="*/ 201800 w 454572"/>
                <a:gd name="connsiteY100" fmla="*/ 321150 h 354778"/>
                <a:gd name="connsiteX101" fmla="*/ 176579 w 454572"/>
                <a:gd name="connsiteY101" fmla="*/ 318909 h 354778"/>
                <a:gd name="connsiteX102" fmla="*/ 140709 w 454572"/>
                <a:gd name="connsiteY102" fmla="*/ 308260 h 354778"/>
                <a:gd name="connsiteX103" fmla="*/ 133423 w 454572"/>
                <a:gd name="connsiteY103" fmla="*/ 311062 h 354778"/>
                <a:gd name="connsiteX104" fmla="*/ 136225 w 454572"/>
                <a:gd name="connsiteY104" fmla="*/ 318348 h 354778"/>
                <a:gd name="connsiteX105" fmla="*/ 150237 w 454572"/>
                <a:gd name="connsiteY105" fmla="*/ 323392 h 354778"/>
                <a:gd name="connsiteX106" fmla="*/ 150797 w 454572"/>
                <a:gd name="connsiteY106" fmla="*/ 325634 h 354778"/>
                <a:gd name="connsiteX107" fmla="*/ 147995 w 454572"/>
                <a:gd name="connsiteY107" fmla="*/ 343009 h 354778"/>
                <a:gd name="connsiteX108" fmla="*/ 147995 w 454572"/>
                <a:gd name="connsiteY108" fmla="*/ 343569 h 354778"/>
                <a:gd name="connsiteX109" fmla="*/ 147995 w 454572"/>
                <a:gd name="connsiteY109" fmla="*/ 343569 h 354778"/>
                <a:gd name="connsiteX110" fmla="*/ 111004 w 454572"/>
                <a:gd name="connsiteY110" fmla="*/ 343569 h 354778"/>
                <a:gd name="connsiteX111" fmla="*/ 111004 w 454572"/>
                <a:gd name="connsiteY111" fmla="*/ 343009 h 354778"/>
                <a:gd name="connsiteX112" fmla="*/ 102597 w 454572"/>
                <a:gd name="connsiteY112" fmla="*/ 292006 h 354778"/>
                <a:gd name="connsiteX113" fmla="*/ 102597 w 454572"/>
                <a:gd name="connsiteY113" fmla="*/ 292006 h 354778"/>
                <a:gd name="connsiteX114" fmla="*/ 102597 w 454572"/>
                <a:gd name="connsiteY114" fmla="*/ 292006 h 354778"/>
                <a:gd name="connsiteX115" fmla="*/ 95871 w 454572"/>
                <a:gd name="connsiteY115" fmla="*/ 279676 h 354778"/>
                <a:gd name="connsiteX116" fmla="*/ 95871 w 454572"/>
                <a:gd name="connsiteY116" fmla="*/ 279676 h 354778"/>
                <a:gd name="connsiteX117" fmla="*/ 95871 w 454572"/>
                <a:gd name="connsiteY117" fmla="*/ 279676 h 354778"/>
                <a:gd name="connsiteX118" fmla="*/ 56638 w 454572"/>
                <a:gd name="connsiteY118" fmla="*/ 225870 h 354778"/>
                <a:gd name="connsiteX119" fmla="*/ 56638 w 454572"/>
                <a:gd name="connsiteY119" fmla="*/ 225870 h 354778"/>
                <a:gd name="connsiteX120" fmla="*/ 56638 w 454572"/>
                <a:gd name="connsiteY120" fmla="*/ 225870 h 354778"/>
                <a:gd name="connsiteX121" fmla="*/ 42066 w 454572"/>
                <a:gd name="connsiteY121" fmla="*/ 213540 h 354778"/>
                <a:gd name="connsiteX122" fmla="*/ 41505 w 454572"/>
                <a:gd name="connsiteY122" fmla="*/ 213540 h 354778"/>
                <a:gd name="connsiteX123" fmla="*/ 40945 w 454572"/>
                <a:gd name="connsiteY123" fmla="*/ 213540 h 354778"/>
                <a:gd name="connsiteX124" fmla="*/ 20207 w 454572"/>
                <a:gd name="connsiteY124" fmla="*/ 208496 h 354778"/>
                <a:gd name="connsiteX125" fmla="*/ 11800 w 454572"/>
                <a:gd name="connsiteY125" fmla="*/ 197286 h 354778"/>
                <a:gd name="connsiteX126" fmla="*/ 11800 w 454572"/>
                <a:gd name="connsiteY126" fmla="*/ 152448 h 354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454572" h="354778">
                  <a:moveTo>
                    <a:pt x="16844" y="218024"/>
                  </a:moveTo>
                  <a:lnTo>
                    <a:pt x="37582" y="223068"/>
                  </a:lnTo>
                  <a:cubicBezTo>
                    <a:pt x="40945" y="224189"/>
                    <a:pt x="43747" y="226431"/>
                    <a:pt x="45428" y="229793"/>
                  </a:cubicBezTo>
                  <a:cubicBezTo>
                    <a:pt x="54957" y="251652"/>
                    <a:pt x="69529" y="271268"/>
                    <a:pt x="87464" y="287522"/>
                  </a:cubicBezTo>
                  <a:cubicBezTo>
                    <a:pt x="89145" y="289204"/>
                    <a:pt x="90827" y="291445"/>
                    <a:pt x="91387" y="294248"/>
                  </a:cubicBezTo>
                  <a:lnTo>
                    <a:pt x="99794" y="345251"/>
                  </a:lnTo>
                  <a:cubicBezTo>
                    <a:pt x="100915" y="350855"/>
                    <a:pt x="105399" y="354779"/>
                    <a:pt x="111004" y="354779"/>
                  </a:cubicBezTo>
                  <a:lnTo>
                    <a:pt x="147995" y="354779"/>
                  </a:lnTo>
                  <a:cubicBezTo>
                    <a:pt x="153600" y="354779"/>
                    <a:pt x="158083" y="350855"/>
                    <a:pt x="159204" y="345251"/>
                  </a:cubicBezTo>
                  <a:lnTo>
                    <a:pt x="162007" y="327316"/>
                  </a:lnTo>
                  <a:cubicBezTo>
                    <a:pt x="166490" y="328437"/>
                    <a:pt x="170974" y="329557"/>
                    <a:pt x="175458" y="330118"/>
                  </a:cubicBezTo>
                  <a:lnTo>
                    <a:pt x="179942" y="330678"/>
                  </a:lnTo>
                  <a:cubicBezTo>
                    <a:pt x="187228" y="331799"/>
                    <a:pt x="195074" y="332360"/>
                    <a:pt x="202361" y="332360"/>
                  </a:cubicBezTo>
                  <a:cubicBezTo>
                    <a:pt x="217493" y="332360"/>
                    <a:pt x="233187" y="330118"/>
                    <a:pt x="247759" y="326195"/>
                  </a:cubicBezTo>
                  <a:lnTo>
                    <a:pt x="251122" y="345251"/>
                  </a:lnTo>
                  <a:cubicBezTo>
                    <a:pt x="252243" y="350855"/>
                    <a:pt x="256726" y="354779"/>
                    <a:pt x="262331" y="354779"/>
                  </a:cubicBezTo>
                  <a:lnTo>
                    <a:pt x="299322" y="354779"/>
                  </a:lnTo>
                  <a:cubicBezTo>
                    <a:pt x="304927" y="354779"/>
                    <a:pt x="309411" y="350855"/>
                    <a:pt x="310532" y="345251"/>
                  </a:cubicBezTo>
                  <a:lnTo>
                    <a:pt x="318939" y="294248"/>
                  </a:lnTo>
                  <a:cubicBezTo>
                    <a:pt x="319499" y="291445"/>
                    <a:pt x="320620" y="289204"/>
                    <a:pt x="322862" y="287522"/>
                  </a:cubicBezTo>
                  <a:cubicBezTo>
                    <a:pt x="324543" y="285841"/>
                    <a:pt x="326225" y="284159"/>
                    <a:pt x="327906" y="283038"/>
                  </a:cubicBezTo>
                  <a:lnTo>
                    <a:pt x="332951" y="278555"/>
                  </a:lnTo>
                  <a:cubicBezTo>
                    <a:pt x="361535" y="249970"/>
                    <a:pt x="381151" y="214100"/>
                    <a:pt x="381151" y="174307"/>
                  </a:cubicBezTo>
                  <a:cubicBezTo>
                    <a:pt x="381151" y="164779"/>
                    <a:pt x="380030" y="155811"/>
                    <a:pt x="377788" y="146844"/>
                  </a:cubicBezTo>
                  <a:lnTo>
                    <a:pt x="375546" y="139558"/>
                  </a:lnTo>
                  <a:cubicBezTo>
                    <a:pt x="383393" y="136755"/>
                    <a:pt x="391240" y="135074"/>
                    <a:pt x="399647" y="135074"/>
                  </a:cubicBezTo>
                  <a:cubicBezTo>
                    <a:pt x="395723" y="141799"/>
                    <a:pt x="392921" y="149086"/>
                    <a:pt x="392361" y="156372"/>
                  </a:cubicBezTo>
                  <a:cubicBezTo>
                    <a:pt x="391240" y="165339"/>
                    <a:pt x="394042" y="173746"/>
                    <a:pt x="399086" y="180472"/>
                  </a:cubicBezTo>
                  <a:cubicBezTo>
                    <a:pt x="403570" y="185516"/>
                    <a:pt x="410296" y="188319"/>
                    <a:pt x="417021" y="187758"/>
                  </a:cubicBezTo>
                  <a:cubicBezTo>
                    <a:pt x="425989" y="187198"/>
                    <a:pt x="434396" y="181593"/>
                    <a:pt x="437198" y="172625"/>
                  </a:cubicBezTo>
                  <a:cubicBezTo>
                    <a:pt x="442243" y="160855"/>
                    <a:pt x="439440" y="147404"/>
                    <a:pt x="430473" y="137876"/>
                  </a:cubicBezTo>
                  <a:cubicBezTo>
                    <a:pt x="427670" y="135074"/>
                    <a:pt x="424868" y="132271"/>
                    <a:pt x="421505" y="130590"/>
                  </a:cubicBezTo>
                  <a:cubicBezTo>
                    <a:pt x="429912" y="127788"/>
                    <a:pt x="439440" y="126667"/>
                    <a:pt x="448408" y="127788"/>
                  </a:cubicBezTo>
                  <a:cubicBezTo>
                    <a:pt x="451771" y="127788"/>
                    <a:pt x="454012" y="125546"/>
                    <a:pt x="454573" y="122743"/>
                  </a:cubicBezTo>
                  <a:cubicBezTo>
                    <a:pt x="454573" y="119381"/>
                    <a:pt x="452331" y="117139"/>
                    <a:pt x="449529" y="116578"/>
                  </a:cubicBezTo>
                  <a:lnTo>
                    <a:pt x="449529" y="116578"/>
                  </a:lnTo>
                  <a:cubicBezTo>
                    <a:pt x="430473" y="115457"/>
                    <a:pt x="417582" y="118820"/>
                    <a:pt x="409175" y="124985"/>
                  </a:cubicBezTo>
                  <a:cubicBezTo>
                    <a:pt x="396844" y="122183"/>
                    <a:pt x="383954" y="123304"/>
                    <a:pt x="372184" y="128348"/>
                  </a:cubicBezTo>
                  <a:lnTo>
                    <a:pt x="371063" y="124985"/>
                  </a:lnTo>
                  <a:cubicBezTo>
                    <a:pt x="344720" y="62773"/>
                    <a:pt x="271299" y="17375"/>
                    <a:pt x="201800" y="17375"/>
                  </a:cubicBezTo>
                  <a:cubicBezTo>
                    <a:pt x="177700" y="17375"/>
                    <a:pt x="153600" y="22979"/>
                    <a:pt x="131741" y="33068"/>
                  </a:cubicBezTo>
                  <a:lnTo>
                    <a:pt x="62803" y="560"/>
                  </a:lnTo>
                  <a:cubicBezTo>
                    <a:pt x="62243" y="0"/>
                    <a:pt x="61122" y="0"/>
                    <a:pt x="60561" y="0"/>
                  </a:cubicBezTo>
                  <a:cubicBezTo>
                    <a:pt x="57198" y="0"/>
                    <a:pt x="54957" y="2242"/>
                    <a:pt x="54957" y="5605"/>
                  </a:cubicBezTo>
                  <a:cubicBezTo>
                    <a:pt x="54957" y="6165"/>
                    <a:pt x="54957" y="6726"/>
                    <a:pt x="54957" y="7286"/>
                  </a:cubicBezTo>
                  <a:lnTo>
                    <a:pt x="77375" y="70619"/>
                  </a:lnTo>
                  <a:cubicBezTo>
                    <a:pt x="75694" y="72301"/>
                    <a:pt x="74013" y="74543"/>
                    <a:pt x="71771" y="76785"/>
                  </a:cubicBezTo>
                  <a:cubicBezTo>
                    <a:pt x="71771" y="76785"/>
                    <a:pt x="71210" y="77345"/>
                    <a:pt x="71210" y="77345"/>
                  </a:cubicBezTo>
                  <a:cubicBezTo>
                    <a:pt x="60561" y="89676"/>
                    <a:pt x="51594" y="103687"/>
                    <a:pt x="44868" y="118820"/>
                  </a:cubicBezTo>
                  <a:cubicBezTo>
                    <a:pt x="43747" y="122183"/>
                    <a:pt x="40384" y="124985"/>
                    <a:pt x="37021" y="125546"/>
                  </a:cubicBezTo>
                  <a:lnTo>
                    <a:pt x="16844" y="130590"/>
                  </a:lnTo>
                  <a:cubicBezTo>
                    <a:pt x="6756" y="132832"/>
                    <a:pt x="-530" y="142360"/>
                    <a:pt x="30" y="152448"/>
                  </a:cubicBezTo>
                  <a:lnTo>
                    <a:pt x="30" y="196165"/>
                  </a:lnTo>
                  <a:cubicBezTo>
                    <a:pt x="30" y="206254"/>
                    <a:pt x="6756" y="215221"/>
                    <a:pt x="16844" y="218024"/>
                  </a:cubicBezTo>
                  <a:close/>
                  <a:moveTo>
                    <a:pt x="403570" y="157493"/>
                  </a:moveTo>
                  <a:cubicBezTo>
                    <a:pt x="404130" y="150206"/>
                    <a:pt x="406933" y="143481"/>
                    <a:pt x="411417" y="137876"/>
                  </a:cubicBezTo>
                  <a:cubicBezTo>
                    <a:pt x="415900" y="140118"/>
                    <a:pt x="419824" y="142920"/>
                    <a:pt x="422626" y="146283"/>
                  </a:cubicBezTo>
                  <a:cubicBezTo>
                    <a:pt x="428231" y="151888"/>
                    <a:pt x="430473" y="160855"/>
                    <a:pt x="427110" y="168702"/>
                  </a:cubicBezTo>
                  <a:cubicBezTo>
                    <a:pt x="425989" y="173186"/>
                    <a:pt x="421505" y="176549"/>
                    <a:pt x="417021" y="176549"/>
                  </a:cubicBezTo>
                  <a:cubicBezTo>
                    <a:pt x="413659" y="176549"/>
                    <a:pt x="409735" y="175428"/>
                    <a:pt x="407493" y="172625"/>
                  </a:cubicBezTo>
                  <a:cubicBezTo>
                    <a:pt x="404130" y="168702"/>
                    <a:pt x="403010" y="163097"/>
                    <a:pt x="403570" y="157493"/>
                  </a:cubicBezTo>
                  <a:close/>
                  <a:moveTo>
                    <a:pt x="11240" y="152448"/>
                  </a:moveTo>
                  <a:cubicBezTo>
                    <a:pt x="10679" y="147404"/>
                    <a:pt x="14603" y="142920"/>
                    <a:pt x="19086" y="141799"/>
                  </a:cubicBezTo>
                  <a:lnTo>
                    <a:pt x="19086" y="141799"/>
                  </a:lnTo>
                  <a:lnTo>
                    <a:pt x="19086" y="141799"/>
                  </a:lnTo>
                  <a:lnTo>
                    <a:pt x="39263" y="136755"/>
                  </a:lnTo>
                  <a:lnTo>
                    <a:pt x="39263" y="136755"/>
                  </a:lnTo>
                  <a:lnTo>
                    <a:pt x="39263" y="136755"/>
                  </a:lnTo>
                  <a:cubicBezTo>
                    <a:pt x="45989" y="135074"/>
                    <a:pt x="52154" y="130029"/>
                    <a:pt x="54396" y="123304"/>
                  </a:cubicBezTo>
                  <a:cubicBezTo>
                    <a:pt x="60001" y="110413"/>
                    <a:pt x="67847" y="98643"/>
                    <a:pt x="76815" y="87994"/>
                  </a:cubicBezTo>
                  <a:lnTo>
                    <a:pt x="76815" y="87994"/>
                  </a:lnTo>
                  <a:cubicBezTo>
                    <a:pt x="82980" y="81268"/>
                    <a:pt x="89145" y="75103"/>
                    <a:pt x="96431" y="69499"/>
                  </a:cubicBezTo>
                  <a:cubicBezTo>
                    <a:pt x="98673" y="67817"/>
                    <a:pt x="99234" y="63894"/>
                    <a:pt x="96992" y="61652"/>
                  </a:cubicBezTo>
                  <a:cubicBezTo>
                    <a:pt x="95310" y="59410"/>
                    <a:pt x="91387" y="58850"/>
                    <a:pt x="89145" y="61091"/>
                  </a:cubicBezTo>
                  <a:lnTo>
                    <a:pt x="89145" y="61091"/>
                  </a:lnTo>
                  <a:cubicBezTo>
                    <a:pt x="89145" y="61091"/>
                    <a:pt x="87464" y="62212"/>
                    <a:pt x="85782" y="63894"/>
                  </a:cubicBezTo>
                  <a:lnTo>
                    <a:pt x="69529" y="17375"/>
                  </a:lnTo>
                  <a:cubicBezTo>
                    <a:pt x="69529" y="17375"/>
                    <a:pt x="69529" y="17375"/>
                    <a:pt x="69529" y="17375"/>
                  </a:cubicBezTo>
                  <a:cubicBezTo>
                    <a:pt x="69529" y="17375"/>
                    <a:pt x="69529" y="17375"/>
                    <a:pt x="69529" y="17375"/>
                  </a:cubicBezTo>
                  <a:lnTo>
                    <a:pt x="126136" y="44277"/>
                  </a:lnTo>
                  <a:lnTo>
                    <a:pt x="130620" y="46519"/>
                  </a:lnTo>
                  <a:lnTo>
                    <a:pt x="135104" y="44277"/>
                  </a:lnTo>
                  <a:cubicBezTo>
                    <a:pt x="156962" y="33628"/>
                    <a:pt x="179381" y="28584"/>
                    <a:pt x="201800" y="28584"/>
                  </a:cubicBezTo>
                  <a:cubicBezTo>
                    <a:pt x="267936" y="28584"/>
                    <a:pt x="336313" y="71740"/>
                    <a:pt x="360414" y="129469"/>
                  </a:cubicBezTo>
                  <a:lnTo>
                    <a:pt x="367139" y="150206"/>
                  </a:lnTo>
                  <a:cubicBezTo>
                    <a:pt x="369381" y="158053"/>
                    <a:pt x="369942" y="166460"/>
                    <a:pt x="369942" y="174867"/>
                  </a:cubicBezTo>
                  <a:cubicBezTo>
                    <a:pt x="369942" y="210177"/>
                    <a:pt x="352567" y="245487"/>
                    <a:pt x="320060" y="275192"/>
                  </a:cubicBezTo>
                  <a:cubicBezTo>
                    <a:pt x="309411" y="284720"/>
                    <a:pt x="295399" y="295369"/>
                    <a:pt x="294838" y="295369"/>
                  </a:cubicBezTo>
                  <a:cubicBezTo>
                    <a:pt x="292597" y="297050"/>
                    <a:pt x="292036" y="300973"/>
                    <a:pt x="293718" y="303215"/>
                  </a:cubicBezTo>
                  <a:cubicBezTo>
                    <a:pt x="294838" y="304336"/>
                    <a:pt x="296520" y="305457"/>
                    <a:pt x="298201" y="305457"/>
                  </a:cubicBezTo>
                  <a:cubicBezTo>
                    <a:pt x="299322" y="305457"/>
                    <a:pt x="300443" y="304897"/>
                    <a:pt x="301564" y="304336"/>
                  </a:cubicBezTo>
                  <a:cubicBezTo>
                    <a:pt x="301564" y="304336"/>
                    <a:pt x="303246" y="302655"/>
                    <a:pt x="306048" y="300973"/>
                  </a:cubicBezTo>
                  <a:lnTo>
                    <a:pt x="298762" y="343569"/>
                  </a:lnTo>
                  <a:cubicBezTo>
                    <a:pt x="298762" y="343569"/>
                    <a:pt x="298762" y="344130"/>
                    <a:pt x="298762" y="344130"/>
                  </a:cubicBezTo>
                  <a:lnTo>
                    <a:pt x="298762" y="344130"/>
                  </a:lnTo>
                  <a:lnTo>
                    <a:pt x="261771" y="344130"/>
                  </a:lnTo>
                  <a:cubicBezTo>
                    <a:pt x="261771" y="344130"/>
                    <a:pt x="261771" y="344130"/>
                    <a:pt x="261771" y="343569"/>
                  </a:cubicBezTo>
                  <a:lnTo>
                    <a:pt x="258408" y="324513"/>
                  </a:lnTo>
                  <a:lnTo>
                    <a:pt x="256166" y="312183"/>
                  </a:lnTo>
                  <a:lnTo>
                    <a:pt x="244396" y="315546"/>
                  </a:lnTo>
                  <a:cubicBezTo>
                    <a:pt x="230384" y="319469"/>
                    <a:pt x="216372" y="321150"/>
                    <a:pt x="201800" y="321150"/>
                  </a:cubicBezTo>
                  <a:cubicBezTo>
                    <a:pt x="193393" y="321150"/>
                    <a:pt x="184986" y="320590"/>
                    <a:pt x="176579" y="318909"/>
                  </a:cubicBezTo>
                  <a:cubicBezTo>
                    <a:pt x="164249" y="316667"/>
                    <a:pt x="152479" y="312743"/>
                    <a:pt x="140709" y="308260"/>
                  </a:cubicBezTo>
                  <a:cubicBezTo>
                    <a:pt x="137906" y="307139"/>
                    <a:pt x="134544" y="308260"/>
                    <a:pt x="133423" y="311062"/>
                  </a:cubicBezTo>
                  <a:cubicBezTo>
                    <a:pt x="132302" y="313864"/>
                    <a:pt x="133423" y="317227"/>
                    <a:pt x="136225" y="318348"/>
                  </a:cubicBezTo>
                  <a:cubicBezTo>
                    <a:pt x="139588" y="320029"/>
                    <a:pt x="144632" y="321711"/>
                    <a:pt x="150237" y="323392"/>
                  </a:cubicBezTo>
                  <a:lnTo>
                    <a:pt x="150797" y="325634"/>
                  </a:lnTo>
                  <a:lnTo>
                    <a:pt x="147995" y="343009"/>
                  </a:lnTo>
                  <a:cubicBezTo>
                    <a:pt x="147995" y="343569"/>
                    <a:pt x="147995" y="343569"/>
                    <a:pt x="147995" y="343569"/>
                  </a:cubicBezTo>
                  <a:lnTo>
                    <a:pt x="147995" y="343569"/>
                  </a:lnTo>
                  <a:lnTo>
                    <a:pt x="111004" y="343569"/>
                  </a:lnTo>
                  <a:cubicBezTo>
                    <a:pt x="111004" y="343569"/>
                    <a:pt x="111004" y="343009"/>
                    <a:pt x="111004" y="343009"/>
                  </a:cubicBezTo>
                  <a:lnTo>
                    <a:pt x="102597" y="292006"/>
                  </a:lnTo>
                  <a:lnTo>
                    <a:pt x="102597" y="292006"/>
                  </a:lnTo>
                  <a:lnTo>
                    <a:pt x="102597" y="292006"/>
                  </a:lnTo>
                  <a:cubicBezTo>
                    <a:pt x="101476" y="287522"/>
                    <a:pt x="99234" y="283038"/>
                    <a:pt x="95871" y="279676"/>
                  </a:cubicBezTo>
                  <a:lnTo>
                    <a:pt x="95871" y="279676"/>
                  </a:lnTo>
                  <a:lnTo>
                    <a:pt x="95871" y="279676"/>
                  </a:lnTo>
                  <a:cubicBezTo>
                    <a:pt x="79057" y="264543"/>
                    <a:pt x="65605" y="246047"/>
                    <a:pt x="56638" y="225870"/>
                  </a:cubicBezTo>
                  <a:lnTo>
                    <a:pt x="56638" y="225870"/>
                  </a:lnTo>
                  <a:lnTo>
                    <a:pt x="56638" y="225870"/>
                  </a:lnTo>
                  <a:cubicBezTo>
                    <a:pt x="53836" y="220265"/>
                    <a:pt x="48791" y="215782"/>
                    <a:pt x="42066" y="213540"/>
                  </a:cubicBezTo>
                  <a:lnTo>
                    <a:pt x="41505" y="213540"/>
                  </a:lnTo>
                  <a:lnTo>
                    <a:pt x="40945" y="213540"/>
                  </a:lnTo>
                  <a:lnTo>
                    <a:pt x="20207" y="208496"/>
                  </a:lnTo>
                  <a:cubicBezTo>
                    <a:pt x="15163" y="207375"/>
                    <a:pt x="11800" y="202891"/>
                    <a:pt x="11800" y="197286"/>
                  </a:cubicBezTo>
                  <a:lnTo>
                    <a:pt x="11800" y="152448"/>
                  </a:lnTo>
                  <a:close/>
                </a:path>
              </a:pathLst>
            </a:custGeom>
            <a:solidFill>
              <a:schemeClr val="bg1"/>
            </a:solidFill>
            <a:ln w="5556" cap="flat">
              <a:noFill/>
              <a:prstDash val="solid"/>
              <a:miter/>
            </a:ln>
          </p:spPr>
          <p:txBody>
            <a:bodyPr rtlCol="0" anchor="ctr"/>
            <a:lstStyle/>
            <a:p>
              <a:endParaRPr lang="en-GB"/>
            </a:p>
          </p:txBody>
        </p:sp>
        <p:sp>
          <p:nvSpPr>
            <p:cNvPr id="26" name="Freeform: Shape 25">
              <a:extLst>
                <a:ext uri="{FF2B5EF4-FFF2-40B4-BE49-F238E27FC236}">
                  <a16:creationId xmlns:a16="http://schemas.microsoft.com/office/drawing/2014/main" id="{12C17133-6F3F-A6D4-45CD-7D692FDB6F8F}"/>
                </a:ext>
              </a:extLst>
            </p:cNvPr>
            <p:cNvSpPr/>
            <p:nvPr/>
          </p:nvSpPr>
          <p:spPr>
            <a:xfrm>
              <a:off x="6378029" y="3588622"/>
              <a:ext cx="113939" cy="25650"/>
            </a:xfrm>
            <a:custGeom>
              <a:avLst/>
              <a:gdLst>
                <a:gd name="connsiteX0" fmla="*/ 7581 w 113939"/>
                <a:gd name="connsiteY0" fmla="*/ 14572 h 25650"/>
                <a:gd name="connsiteX1" fmla="*/ 40649 w 113939"/>
                <a:gd name="connsiteY1" fmla="*/ 10649 h 25650"/>
                <a:gd name="connsiteX2" fmla="*/ 106224 w 113939"/>
                <a:gd name="connsiteY2" fmla="*/ 25221 h 25650"/>
                <a:gd name="connsiteX3" fmla="*/ 113510 w 113939"/>
                <a:gd name="connsiteY3" fmla="*/ 22419 h 25650"/>
                <a:gd name="connsiteX4" fmla="*/ 110708 w 113939"/>
                <a:gd name="connsiteY4" fmla="*/ 15133 h 25650"/>
                <a:gd name="connsiteX5" fmla="*/ 110708 w 113939"/>
                <a:gd name="connsiteY5" fmla="*/ 15133 h 25650"/>
                <a:gd name="connsiteX6" fmla="*/ 40649 w 113939"/>
                <a:gd name="connsiteY6" fmla="*/ 0 h 25650"/>
                <a:gd name="connsiteX7" fmla="*/ 4218 w 113939"/>
                <a:gd name="connsiteY7" fmla="*/ 4484 h 25650"/>
                <a:gd name="connsiteX8" fmla="*/ 295 w 113939"/>
                <a:gd name="connsiteY8" fmla="*/ 11209 h 25650"/>
                <a:gd name="connsiteX9" fmla="*/ 7020 w 113939"/>
                <a:gd name="connsiteY9" fmla="*/ 15133 h 25650"/>
                <a:gd name="connsiteX10" fmla="*/ 7020 w 113939"/>
                <a:gd name="connsiteY10" fmla="*/ 15133 h 25650"/>
                <a:gd name="connsiteX11" fmla="*/ 7581 w 113939"/>
                <a:gd name="connsiteY11" fmla="*/ 14572 h 2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939" h="25650">
                  <a:moveTo>
                    <a:pt x="7581" y="14572"/>
                  </a:moveTo>
                  <a:cubicBezTo>
                    <a:pt x="18230" y="11770"/>
                    <a:pt x="29439" y="10649"/>
                    <a:pt x="40649" y="10649"/>
                  </a:cubicBezTo>
                  <a:cubicBezTo>
                    <a:pt x="63068" y="11209"/>
                    <a:pt x="85487" y="15693"/>
                    <a:pt x="106224" y="25221"/>
                  </a:cubicBezTo>
                  <a:cubicBezTo>
                    <a:pt x="109026" y="26342"/>
                    <a:pt x="112389" y="25221"/>
                    <a:pt x="113510" y="22419"/>
                  </a:cubicBezTo>
                  <a:cubicBezTo>
                    <a:pt x="114631" y="19617"/>
                    <a:pt x="113510" y="16254"/>
                    <a:pt x="110708" y="15133"/>
                  </a:cubicBezTo>
                  <a:lnTo>
                    <a:pt x="110708" y="15133"/>
                  </a:lnTo>
                  <a:cubicBezTo>
                    <a:pt x="88849" y="5044"/>
                    <a:pt x="64749" y="0"/>
                    <a:pt x="40649" y="0"/>
                  </a:cubicBezTo>
                  <a:cubicBezTo>
                    <a:pt x="28318" y="0"/>
                    <a:pt x="15988" y="1681"/>
                    <a:pt x="4218" y="4484"/>
                  </a:cubicBezTo>
                  <a:cubicBezTo>
                    <a:pt x="1416" y="5044"/>
                    <a:pt x="-826" y="8407"/>
                    <a:pt x="295" y="11209"/>
                  </a:cubicBezTo>
                  <a:cubicBezTo>
                    <a:pt x="1416" y="14012"/>
                    <a:pt x="4218" y="16254"/>
                    <a:pt x="7020" y="15133"/>
                  </a:cubicBezTo>
                  <a:lnTo>
                    <a:pt x="7020" y="15133"/>
                  </a:lnTo>
                  <a:cubicBezTo>
                    <a:pt x="7020" y="14572"/>
                    <a:pt x="7020" y="14572"/>
                    <a:pt x="7581" y="14572"/>
                  </a:cubicBezTo>
                  <a:close/>
                </a:path>
              </a:pathLst>
            </a:custGeom>
            <a:solidFill>
              <a:schemeClr val="bg1"/>
            </a:solidFill>
            <a:ln w="5556" cap="flat">
              <a:noFill/>
              <a:prstDash val="solid"/>
              <a:miter/>
            </a:ln>
          </p:spPr>
          <p:txBody>
            <a:bodyPr rtlCol="0" anchor="ctr"/>
            <a:lstStyle/>
            <a:p>
              <a:endParaRPr lang="en-GB"/>
            </a:p>
          </p:txBody>
        </p:sp>
      </p:grpSp>
      <p:sp>
        <p:nvSpPr>
          <p:cNvPr id="28" name="Oval 27">
            <a:extLst>
              <a:ext uri="{FF2B5EF4-FFF2-40B4-BE49-F238E27FC236}">
                <a16:creationId xmlns:a16="http://schemas.microsoft.com/office/drawing/2014/main" id="{BBAA53CB-C76B-0D45-7052-D50003D18C30}"/>
              </a:ext>
            </a:extLst>
          </p:cNvPr>
          <p:cNvSpPr/>
          <p:nvPr/>
        </p:nvSpPr>
        <p:spPr>
          <a:xfrm>
            <a:off x="5993789" y="3348146"/>
            <a:ext cx="707011" cy="737647"/>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grpSp>
        <p:nvGrpSpPr>
          <p:cNvPr id="19" name="Graphic 17" descr="Piggy Bank outline">
            <a:extLst>
              <a:ext uri="{FF2B5EF4-FFF2-40B4-BE49-F238E27FC236}">
                <a16:creationId xmlns:a16="http://schemas.microsoft.com/office/drawing/2014/main" id="{239FFA13-D91E-9904-4297-2DF7EAFDEC26}"/>
              </a:ext>
            </a:extLst>
          </p:cNvPr>
          <p:cNvGrpSpPr/>
          <p:nvPr/>
        </p:nvGrpSpPr>
        <p:grpSpPr>
          <a:xfrm flipH="1">
            <a:off x="6047190" y="3482750"/>
            <a:ext cx="600207" cy="468441"/>
            <a:chOff x="6219680" y="3542663"/>
            <a:chExt cx="454572" cy="354778"/>
          </a:xfrm>
          <a:solidFill>
            <a:schemeClr val="bg1"/>
          </a:solidFill>
        </p:grpSpPr>
        <p:sp>
          <p:nvSpPr>
            <p:cNvPr id="20" name="Freeform: Shape 19">
              <a:extLst>
                <a:ext uri="{FF2B5EF4-FFF2-40B4-BE49-F238E27FC236}">
                  <a16:creationId xmlns:a16="http://schemas.microsoft.com/office/drawing/2014/main" id="{481929D5-43B8-950C-D36B-F7CC371C3690}"/>
                </a:ext>
              </a:extLst>
            </p:cNvPr>
            <p:cNvSpPr/>
            <p:nvPr/>
          </p:nvSpPr>
          <p:spPr>
            <a:xfrm>
              <a:off x="6219680" y="3542663"/>
              <a:ext cx="454572" cy="354778"/>
            </a:xfrm>
            <a:custGeom>
              <a:avLst/>
              <a:gdLst>
                <a:gd name="connsiteX0" fmla="*/ 16844 w 454572"/>
                <a:gd name="connsiteY0" fmla="*/ 218024 h 354778"/>
                <a:gd name="connsiteX1" fmla="*/ 37582 w 454572"/>
                <a:gd name="connsiteY1" fmla="*/ 223068 h 354778"/>
                <a:gd name="connsiteX2" fmla="*/ 45428 w 454572"/>
                <a:gd name="connsiteY2" fmla="*/ 229793 h 354778"/>
                <a:gd name="connsiteX3" fmla="*/ 87464 w 454572"/>
                <a:gd name="connsiteY3" fmla="*/ 287522 h 354778"/>
                <a:gd name="connsiteX4" fmla="*/ 91387 w 454572"/>
                <a:gd name="connsiteY4" fmla="*/ 294248 h 354778"/>
                <a:gd name="connsiteX5" fmla="*/ 99794 w 454572"/>
                <a:gd name="connsiteY5" fmla="*/ 345251 h 354778"/>
                <a:gd name="connsiteX6" fmla="*/ 111004 w 454572"/>
                <a:gd name="connsiteY6" fmla="*/ 354779 h 354778"/>
                <a:gd name="connsiteX7" fmla="*/ 147995 w 454572"/>
                <a:gd name="connsiteY7" fmla="*/ 354779 h 354778"/>
                <a:gd name="connsiteX8" fmla="*/ 159204 w 454572"/>
                <a:gd name="connsiteY8" fmla="*/ 345251 h 354778"/>
                <a:gd name="connsiteX9" fmla="*/ 162007 w 454572"/>
                <a:gd name="connsiteY9" fmla="*/ 327316 h 354778"/>
                <a:gd name="connsiteX10" fmla="*/ 175458 w 454572"/>
                <a:gd name="connsiteY10" fmla="*/ 330118 h 354778"/>
                <a:gd name="connsiteX11" fmla="*/ 179942 w 454572"/>
                <a:gd name="connsiteY11" fmla="*/ 330678 h 354778"/>
                <a:gd name="connsiteX12" fmla="*/ 202361 w 454572"/>
                <a:gd name="connsiteY12" fmla="*/ 332360 h 354778"/>
                <a:gd name="connsiteX13" fmla="*/ 247759 w 454572"/>
                <a:gd name="connsiteY13" fmla="*/ 326195 h 354778"/>
                <a:gd name="connsiteX14" fmla="*/ 251122 w 454572"/>
                <a:gd name="connsiteY14" fmla="*/ 345251 h 354778"/>
                <a:gd name="connsiteX15" fmla="*/ 262331 w 454572"/>
                <a:gd name="connsiteY15" fmla="*/ 354779 h 354778"/>
                <a:gd name="connsiteX16" fmla="*/ 299322 w 454572"/>
                <a:gd name="connsiteY16" fmla="*/ 354779 h 354778"/>
                <a:gd name="connsiteX17" fmla="*/ 310532 w 454572"/>
                <a:gd name="connsiteY17" fmla="*/ 345251 h 354778"/>
                <a:gd name="connsiteX18" fmla="*/ 318939 w 454572"/>
                <a:gd name="connsiteY18" fmla="*/ 294248 h 354778"/>
                <a:gd name="connsiteX19" fmla="*/ 322862 w 454572"/>
                <a:gd name="connsiteY19" fmla="*/ 287522 h 354778"/>
                <a:gd name="connsiteX20" fmla="*/ 327906 w 454572"/>
                <a:gd name="connsiteY20" fmla="*/ 283038 h 354778"/>
                <a:gd name="connsiteX21" fmla="*/ 332951 w 454572"/>
                <a:gd name="connsiteY21" fmla="*/ 278555 h 354778"/>
                <a:gd name="connsiteX22" fmla="*/ 381151 w 454572"/>
                <a:gd name="connsiteY22" fmla="*/ 174307 h 354778"/>
                <a:gd name="connsiteX23" fmla="*/ 377788 w 454572"/>
                <a:gd name="connsiteY23" fmla="*/ 146844 h 354778"/>
                <a:gd name="connsiteX24" fmla="*/ 375546 w 454572"/>
                <a:gd name="connsiteY24" fmla="*/ 139558 h 354778"/>
                <a:gd name="connsiteX25" fmla="*/ 399647 w 454572"/>
                <a:gd name="connsiteY25" fmla="*/ 135074 h 354778"/>
                <a:gd name="connsiteX26" fmla="*/ 392361 w 454572"/>
                <a:gd name="connsiteY26" fmla="*/ 156372 h 354778"/>
                <a:gd name="connsiteX27" fmla="*/ 399086 w 454572"/>
                <a:gd name="connsiteY27" fmla="*/ 180472 h 354778"/>
                <a:gd name="connsiteX28" fmla="*/ 417021 w 454572"/>
                <a:gd name="connsiteY28" fmla="*/ 187758 h 354778"/>
                <a:gd name="connsiteX29" fmla="*/ 437198 w 454572"/>
                <a:gd name="connsiteY29" fmla="*/ 172625 h 354778"/>
                <a:gd name="connsiteX30" fmla="*/ 430473 w 454572"/>
                <a:gd name="connsiteY30" fmla="*/ 137876 h 354778"/>
                <a:gd name="connsiteX31" fmla="*/ 421505 w 454572"/>
                <a:gd name="connsiteY31" fmla="*/ 130590 h 354778"/>
                <a:gd name="connsiteX32" fmla="*/ 448408 w 454572"/>
                <a:gd name="connsiteY32" fmla="*/ 127788 h 354778"/>
                <a:gd name="connsiteX33" fmla="*/ 454573 w 454572"/>
                <a:gd name="connsiteY33" fmla="*/ 122743 h 354778"/>
                <a:gd name="connsiteX34" fmla="*/ 449529 w 454572"/>
                <a:gd name="connsiteY34" fmla="*/ 116578 h 354778"/>
                <a:gd name="connsiteX35" fmla="*/ 449529 w 454572"/>
                <a:gd name="connsiteY35" fmla="*/ 116578 h 354778"/>
                <a:gd name="connsiteX36" fmla="*/ 409175 w 454572"/>
                <a:gd name="connsiteY36" fmla="*/ 124985 h 354778"/>
                <a:gd name="connsiteX37" fmla="*/ 372184 w 454572"/>
                <a:gd name="connsiteY37" fmla="*/ 128348 h 354778"/>
                <a:gd name="connsiteX38" fmla="*/ 371063 w 454572"/>
                <a:gd name="connsiteY38" fmla="*/ 124985 h 354778"/>
                <a:gd name="connsiteX39" fmla="*/ 201800 w 454572"/>
                <a:gd name="connsiteY39" fmla="*/ 17375 h 354778"/>
                <a:gd name="connsiteX40" fmla="*/ 131741 w 454572"/>
                <a:gd name="connsiteY40" fmla="*/ 33068 h 354778"/>
                <a:gd name="connsiteX41" fmla="*/ 62803 w 454572"/>
                <a:gd name="connsiteY41" fmla="*/ 560 h 354778"/>
                <a:gd name="connsiteX42" fmla="*/ 60561 w 454572"/>
                <a:gd name="connsiteY42" fmla="*/ 0 h 354778"/>
                <a:gd name="connsiteX43" fmla="*/ 54957 w 454572"/>
                <a:gd name="connsiteY43" fmla="*/ 5605 h 354778"/>
                <a:gd name="connsiteX44" fmla="*/ 54957 w 454572"/>
                <a:gd name="connsiteY44" fmla="*/ 7286 h 354778"/>
                <a:gd name="connsiteX45" fmla="*/ 77375 w 454572"/>
                <a:gd name="connsiteY45" fmla="*/ 70619 h 354778"/>
                <a:gd name="connsiteX46" fmla="*/ 71771 w 454572"/>
                <a:gd name="connsiteY46" fmla="*/ 76785 h 354778"/>
                <a:gd name="connsiteX47" fmla="*/ 71210 w 454572"/>
                <a:gd name="connsiteY47" fmla="*/ 77345 h 354778"/>
                <a:gd name="connsiteX48" fmla="*/ 44868 w 454572"/>
                <a:gd name="connsiteY48" fmla="*/ 118820 h 354778"/>
                <a:gd name="connsiteX49" fmla="*/ 37021 w 454572"/>
                <a:gd name="connsiteY49" fmla="*/ 125546 h 354778"/>
                <a:gd name="connsiteX50" fmla="*/ 16844 w 454572"/>
                <a:gd name="connsiteY50" fmla="*/ 130590 h 354778"/>
                <a:gd name="connsiteX51" fmla="*/ 30 w 454572"/>
                <a:gd name="connsiteY51" fmla="*/ 152448 h 354778"/>
                <a:gd name="connsiteX52" fmla="*/ 30 w 454572"/>
                <a:gd name="connsiteY52" fmla="*/ 196165 h 354778"/>
                <a:gd name="connsiteX53" fmla="*/ 16844 w 454572"/>
                <a:gd name="connsiteY53" fmla="*/ 218024 h 354778"/>
                <a:gd name="connsiteX54" fmla="*/ 403570 w 454572"/>
                <a:gd name="connsiteY54" fmla="*/ 157493 h 354778"/>
                <a:gd name="connsiteX55" fmla="*/ 411417 w 454572"/>
                <a:gd name="connsiteY55" fmla="*/ 137876 h 354778"/>
                <a:gd name="connsiteX56" fmla="*/ 422626 w 454572"/>
                <a:gd name="connsiteY56" fmla="*/ 146283 h 354778"/>
                <a:gd name="connsiteX57" fmla="*/ 427110 w 454572"/>
                <a:gd name="connsiteY57" fmla="*/ 168702 h 354778"/>
                <a:gd name="connsiteX58" fmla="*/ 417021 w 454572"/>
                <a:gd name="connsiteY58" fmla="*/ 176549 h 354778"/>
                <a:gd name="connsiteX59" fmla="*/ 407493 w 454572"/>
                <a:gd name="connsiteY59" fmla="*/ 172625 h 354778"/>
                <a:gd name="connsiteX60" fmla="*/ 403570 w 454572"/>
                <a:gd name="connsiteY60" fmla="*/ 157493 h 354778"/>
                <a:gd name="connsiteX61" fmla="*/ 11240 w 454572"/>
                <a:gd name="connsiteY61" fmla="*/ 152448 h 354778"/>
                <a:gd name="connsiteX62" fmla="*/ 19086 w 454572"/>
                <a:gd name="connsiteY62" fmla="*/ 141799 h 354778"/>
                <a:gd name="connsiteX63" fmla="*/ 19086 w 454572"/>
                <a:gd name="connsiteY63" fmla="*/ 141799 h 354778"/>
                <a:gd name="connsiteX64" fmla="*/ 19086 w 454572"/>
                <a:gd name="connsiteY64" fmla="*/ 141799 h 354778"/>
                <a:gd name="connsiteX65" fmla="*/ 39263 w 454572"/>
                <a:gd name="connsiteY65" fmla="*/ 136755 h 354778"/>
                <a:gd name="connsiteX66" fmla="*/ 39263 w 454572"/>
                <a:gd name="connsiteY66" fmla="*/ 136755 h 354778"/>
                <a:gd name="connsiteX67" fmla="*/ 39263 w 454572"/>
                <a:gd name="connsiteY67" fmla="*/ 136755 h 354778"/>
                <a:gd name="connsiteX68" fmla="*/ 54396 w 454572"/>
                <a:gd name="connsiteY68" fmla="*/ 123304 h 354778"/>
                <a:gd name="connsiteX69" fmla="*/ 76815 w 454572"/>
                <a:gd name="connsiteY69" fmla="*/ 87994 h 354778"/>
                <a:gd name="connsiteX70" fmla="*/ 76815 w 454572"/>
                <a:gd name="connsiteY70" fmla="*/ 87994 h 354778"/>
                <a:gd name="connsiteX71" fmla="*/ 96431 w 454572"/>
                <a:gd name="connsiteY71" fmla="*/ 69499 h 354778"/>
                <a:gd name="connsiteX72" fmla="*/ 96992 w 454572"/>
                <a:gd name="connsiteY72" fmla="*/ 61652 h 354778"/>
                <a:gd name="connsiteX73" fmla="*/ 89145 w 454572"/>
                <a:gd name="connsiteY73" fmla="*/ 61091 h 354778"/>
                <a:gd name="connsiteX74" fmla="*/ 89145 w 454572"/>
                <a:gd name="connsiteY74" fmla="*/ 61091 h 354778"/>
                <a:gd name="connsiteX75" fmla="*/ 85782 w 454572"/>
                <a:gd name="connsiteY75" fmla="*/ 63894 h 354778"/>
                <a:gd name="connsiteX76" fmla="*/ 69529 w 454572"/>
                <a:gd name="connsiteY76" fmla="*/ 17375 h 354778"/>
                <a:gd name="connsiteX77" fmla="*/ 69529 w 454572"/>
                <a:gd name="connsiteY77" fmla="*/ 17375 h 354778"/>
                <a:gd name="connsiteX78" fmla="*/ 69529 w 454572"/>
                <a:gd name="connsiteY78" fmla="*/ 17375 h 354778"/>
                <a:gd name="connsiteX79" fmla="*/ 126136 w 454572"/>
                <a:gd name="connsiteY79" fmla="*/ 44277 h 354778"/>
                <a:gd name="connsiteX80" fmla="*/ 130620 w 454572"/>
                <a:gd name="connsiteY80" fmla="*/ 46519 h 354778"/>
                <a:gd name="connsiteX81" fmla="*/ 135104 w 454572"/>
                <a:gd name="connsiteY81" fmla="*/ 44277 h 354778"/>
                <a:gd name="connsiteX82" fmla="*/ 201800 w 454572"/>
                <a:gd name="connsiteY82" fmla="*/ 28584 h 354778"/>
                <a:gd name="connsiteX83" fmla="*/ 360414 w 454572"/>
                <a:gd name="connsiteY83" fmla="*/ 129469 h 354778"/>
                <a:gd name="connsiteX84" fmla="*/ 367139 w 454572"/>
                <a:gd name="connsiteY84" fmla="*/ 150206 h 354778"/>
                <a:gd name="connsiteX85" fmla="*/ 369942 w 454572"/>
                <a:gd name="connsiteY85" fmla="*/ 174867 h 354778"/>
                <a:gd name="connsiteX86" fmla="*/ 320060 w 454572"/>
                <a:gd name="connsiteY86" fmla="*/ 275192 h 354778"/>
                <a:gd name="connsiteX87" fmla="*/ 294838 w 454572"/>
                <a:gd name="connsiteY87" fmla="*/ 295369 h 354778"/>
                <a:gd name="connsiteX88" fmla="*/ 293718 w 454572"/>
                <a:gd name="connsiteY88" fmla="*/ 303215 h 354778"/>
                <a:gd name="connsiteX89" fmla="*/ 298201 w 454572"/>
                <a:gd name="connsiteY89" fmla="*/ 305457 h 354778"/>
                <a:gd name="connsiteX90" fmla="*/ 301564 w 454572"/>
                <a:gd name="connsiteY90" fmla="*/ 304336 h 354778"/>
                <a:gd name="connsiteX91" fmla="*/ 306048 w 454572"/>
                <a:gd name="connsiteY91" fmla="*/ 300973 h 354778"/>
                <a:gd name="connsiteX92" fmla="*/ 298762 w 454572"/>
                <a:gd name="connsiteY92" fmla="*/ 343569 h 354778"/>
                <a:gd name="connsiteX93" fmla="*/ 298762 w 454572"/>
                <a:gd name="connsiteY93" fmla="*/ 344130 h 354778"/>
                <a:gd name="connsiteX94" fmla="*/ 298762 w 454572"/>
                <a:gd name="connsiteY94" fmla="*/ 344130 h 354778"/>
                <a:gd name="connsiteX95" fmla="*/ 261771 w 454572"/>
                <a:gd name="connsiteY95" fmla="*/ 344130 h 354778"/>
                <a:gd name="connsiteX96" fmla="*/ 261771 w 454572"/>
                <a:gd name="connsiteY96" fmla="*/ 343569 h 354778"/>
                <a:gd name="connsiteX97" fmla="*/ 258408 w 454572"/>
                <a:gd name="connsiteY97" fmla="*/ 324513 h 354778"/>
                <a:gd name="connsiteX98" fmla="*/ 256166 w 454572"/>
                <a:gd name="connsiteY98" fmla="*/ 312183 h 354778"/>
                <a:gd name="connsiteX99" fmla="*/ 244396 w 454572"/>
                <a:gd name="connsiteY99" fmla="*/ 315546 h 354778"/>
                <a:gd name="connsiteX100" fmla="*/ 201800 w 454572"/>
                <a:gd name="connsiteY100" fmla="*/ 321150 h 354778"/>
                <a:gd name="connsiteX101" fmla="*/ 176579 w 454572"/>
                <a:gd name="connsiteY101" fmla="*/ 318909 h 354778"/>
                <a:gd name="connsiteX102" fmla="*/ 140709 w 454572"/>
                <a:gd name="connsiteY102" fmla="*/ 308260 h 354778"/>
                <a:gd name="connsiteX103" fmla="*/ 133423 w 454572"/>
                <a:gd name="connsiteY103" fmla="*/ 311062 h 354778"/>
                <a:gd name="connsiteX104" fmla="*/ 136225 w 454572"/>
                <a:gd name="connsiteY104" fmla="*/ 318348 h 354778"/>
                <a:gd name="connsiteX105" fmla="*/ 150237 w 454572"/>
                <a:gd name="connsiteY105" fmla="*/ 323392 h 354778"/>
                <a:gd name="connsiteX106" fmla="*/ 150797 w 454572"/>
                <a:gd name="connsiteY106" fmla="*/ 325634 h 354778"/>
                <a:gd name="connsiteX107" fmla="*/ 147995 w 454572"/>
                <a:gd name="connsiteY107" fmla="*/ 343009 h 354778"/>
                <a:gd name="connsiteX108" fmla="*/ 147995 w 454572"/>
                <a:gd name="connsiteY108" fmla="*/ 343569 h 354778"/>
                <a:gd name="connsiteX109" fmla="*/ 147995 w 454572"/>
                <a:gd name="connsiteY109" fmla="*/ 343569 h 354778"/>
                <a:gd name="connsiteX110" fmla="*/ 111004 w 454572"/>
                <a:gd name="connsiteY110" fmla="*/ 343569 h 354778"/>
                <a:gd name="connsiteX111" fmla="*/ 111004 w 454572"/>
                <a:gd name="connsiteY111" fmla="*/ 343009 h 354778"/>
                <a:gd name="connsiteX112" fmla="*/ 102597 w 454572"/>
                <a:gd name="connsiteY112" fmla="*/ 292006 h 354778"/>
                <a:gd name="connsiteX113" fmla="*/ 102597 w 454572"/>
                <a:gd name="connsiteY113" fmla="*/ 292006 h 354778"/>
                <a:gd name="connsiteX114" fmla="*/ 102597 w 454572"/>
                <a:gd name="connsiteY114" fmla="*/ 292006 h 354778"/>
                <a:gd name="connsiteX115" fmla="*/ 95871 w 454572"/>
                <a:gd name="connsiteY115" fmla="*/ 279676 h 354778"/>
                <a:gd name="connsiteX116" fmla="*/ 95871 w 454572"/>
                <a:gd name="connsiteY116" fmla="*/ 279676 h 354778"/>
                <a:gd name="connsiteX117" fmla="*/ 95871 w 454572"/>
                <a:gd name="connsiteY117" fmla="*/ 279676 h 354778"/>
                <a:gd name="connsiteX118" fmla="*/ 56638 w 454572"/>
                <a:gd name="connsiteY118" fmla="*/ 225870 h 354778"/>
                <a:gd name="connsiteX119" fmla="*/ 56638 w 454572"/>
                <a:gd name="connsiteY119" fmla="*/ 225870 h 354778"/>
                <a:gd name="connsiteX120" fmla="*/ 56638 w 454572"/>
                <a:gd name="connsiteY120" fmla="*/ 225870 h 354778"/>
                <a:gd name="connsiteX121" fmla="*/ 42066 w 454572"/>
                <a:gd name="connsiteY121" fmla="*/ 213540 h 354778"/>
                <a:gd name="connsiteX122" fmla="*/ 41505 w 454572"/>
                <a:gd name="connsiteY122" fmla="*/ 213540 h 354778"/>
                <a:gd name="connsiteX123" fmla="*/ 40945 w 454572"/>
                <a:gd name="connsiteY123" fmla="*/ 213540 h 354778"/>
                <a:gd name="connsiteX124" fmla="*/ 20207 w 454572"/>
                <a:gd name="connsiteY124" fmla="*/ 208496 h 354778"/>
                <a:gd name="connsiteX125" fmla="*/ 11800 w 454572"/>
                <a:gd name="connsiteY125" fmla="*/ 197286 h 354778"/>
                <a:gd name="connsiteX126" fmla="*/ 11800 w 454572"/>
                <a:gd name="connsiteY126" fmla="*/ 152448 h 3547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454572" h="354778">
                  <a:moveTo>
                    <a:pt x="16844" y="218024"/>
                  </a:moveTo>
                  <a:lnTo>
                    <a:pt x="37582" y="223068"/>
                  </a:lnTo>
                  <a:cubicBezTo>
                    <a:pt x="40945" y="224189"/>
                    <a:pt x="43747" y="226431"/>
                    <a:pt x="45428" y="229793"/>
                  </a:cubicBezTo>
                  <a:cubicBezTo>
                    <a:pt x="54957" y="251652"/>
                    <a:pt x="69529" y="271268"/>
                    <a:pt x="87464" y="287522"/>
                  </a:cubicBezTo>
                  <a:cubicBezTo>
                    <a:pt x="89145" y="289204"/>
                    <a:pt x="90827" y="291445"/>
                    <a:pt x="91387" y="294248"/>
                  </a:cubicBezTo>
                  <a:lnTo>
                    <a:pt x="99794" y="345251"/>
                  </a:lnTo>
                  <a:cubicBezTo>
                    <a:pt x="100915" y="350855"/>
                    <a:pt x="105399" y="354779"/>
                    <a:pt x="111004" y="354779"/>
                  </a:cubicBezTo>
                  <a:lnTo>
                    <a:pt x="147995" y="354779"/>
                  </a:lnTo>
                  <a:cubicBezTo>
                    <a:pt x="153600" y="354779"/>
                    <a:pt x="158083" y="350855"/>
                    <a:pt x="159204" y="345251"/>
                  </a:cubicBezTo>
                  <a:lnTo>
                    <a:pt x="162007" y="327316"/>
                  </a:lnTo>
                  <a:cubicBezTo>
                    <a:pt x="166490" y="328437"/>
                    <a:pt x="170974" y="329557"/>
                    <a:pt x="175458" y="330118"/>
                  </a:cubicBezTo>
                  <a:lnTo>
                    <a:pt x="179942" y="330678"/>
                  </a:lnTo>
                  <a:cubicBezTo>
                    <a:pt x="187228" y="331799"/>
                    <a:pt x="195074" y="332360"/>
                    <a:pt x="202361" y="332360"/>
                  </a:cubicBezTo>
                  <a:cubicBezTo>
                    <a:pt x="217493" y="332360"/>
                    <a:pt x="233187" y="330118"/>
                    <a:pt x="247759" y="326195"/>
                  </a:cubicBezTo>
                  <a:lnTo>
                    <a:pt x="251122" y="345251"/>
                  </a:lnTo>
                  <a:cubicBezTo>
                    <a:pt x="252243" y="350855"/>
                    <a:pt x="256726" y="354779"/>
                    <a:pt x="262331" y="354779"/>
                  </a:cubicBezTo>
                  <a:lnTo>
                    <a:pt x="299322" y="354779"/>
                  </a:lnTo>
                  <a:cubicBezTo>
                    <a:pt x="304927" y="354779"/>
                    <a:pt x="309411" y="350855"/>
                    <a:pt x="310532" y="345251"/>
                  </a:cubicBezTo>
                  <a:lnTo>
                    <a:pt x="318939" y="294248"/>
                  </a:lnTo>
                  <a:cubicBezTo>
                    <a:pt x="319499" y="291445"/>
                    <a:pt x="320620" y="289204"/>
                    <a:pt x="322862" y="287522"/>
                  </a:cubicBezTo>
                  <a:cubicBezTo>
                    <a:pt x="324543" y="285841"/>
                    <a:pt x="326225" y="284159"/>
                    <a:pt x="327906" y="283038"/>
                  </a:cubicBezTo>
                  <a:lnTo>
                    <a:pt x="332951" y="278555"/>
                  </a:lnTo>
                  <a:cubicBezTo>
                    <a:pt x="361535" y="249970"/>
                    <a:pt x="381151" y="214100"/>
                    <a:pt x="381151" y="174307"/>
                  </a:cubicBezTo>
                  <a:cubicBezTo>
                    <a:pt x="381151" y="164779"/>
                    <a:pt x="380030" y="155811"/>
                    <a:pt x="377788" y="146844"/>
                  </a:cubicBezTo>
                  <a:lnTo>
                    <a:pt x="375546" y="139558"/>
                  </a:lnTo>
                  <a:cubicBezTo>
                    <a:pt x="383393" y="136755"/>
                    <a:pt x="391240" y="135074"/>
                    <a:pt x="399647" y="135074"/>
                  </a:cubicBezTo>
                  <a:cubicBezTo>
                    <a:pt x="395723" y="141799"/>
                    <a:pt x="392921" y="149086"/>
                    <a:pt x="392361" y="156372"/>
                  </a:cubicBezTo>
                  <a:cubicBezTo>
                    <a:pt x="391240" y="165339"/>
                    <a:pt x="394042" y="173746"/>
                    <a:pt x="399086" y="180472"/>
                  </a:cubicBezTo>
                  <a:cubicBezTo>
                    <a:pt x="403570" y="185516"/>
                    <a:pt x="410296" y="188319"/>
                    <a:pt x="417021" y="187758"/>
                  </a:cubicBezTo>
                  <a:cubicBezTo>
                    <a:pt x="425989" y="187198"/>
                    <a:pt x="434396" y="181593"/>
                    <a:pt x="437198" y="172625"/>
                  </a:cubicBezTo>
                  <a:cubicBezTo>
                    <a:pt x="442243" y="160855"/>
                    <a:pt x="439440" y="147404"/>
                    <a:pt x="430473" y="137876"/>
                  </a:cubicBezTo>
                  <a:cubicBezTo>
                    <a:pt x="427670" y="135074"/>
                    <a:pt x="424868" y="132271"/>
                    <a:pt x="421505" y="130590"/>
                  </a:cubicBezTo>
                  <a:cubicBezTo>
                    <a:pt x="429912" y="127788"/>
                    <a:pt x="439440" y="126667"/>
                    <a:pt x="448408" y="127788"/>
                  </a:cubicBezTo>
                  <a:cubicBezTo>
                    <a:pt x="451771" y="127788"/>
                    <a:pt x="454012" y="125546"/>
                    <a:pt x="454573" y="122743"/>
                  </a:cubicBezTo>
                  <a:cubicBezTo>
                    <a:pt x="454573" y="119381"/>
                    <a:pt x="452331" y="117139"/>
                    <a:pt x="449529" y="116578"/>
                  </a:cubicBezTo>
                  <a:lnTo>
                    <a:pt x="449529" y="116578"/>
                  </a:lnTo>
                  <a:cubicBezTo>
                    <a:pt x="430473" y="115457"/>
                    <a:pt x="417582" y="118820"/>
                    <a:pt x="409175" y="124985"/>
                  </a:cubicBezTo>
                  <a:cubicBezTo>
                    <a:pt x="396844" y="122183"/>
                    <a:pt x="383954" y="123304"/>
                    <a:pt x="372184" y="128348"/>
                  </a:cubicBezTo>
                  <a:lnTo>
                    <a:pt x="371063" y="124985"/>
                  </a:lnTo>
                  <a:cubicBezTo>
                    <a:pt x="344720" y="62773"/>
                    <a:pt x="271299" y="17375"/>
                    <a:pt x="201800" y="17375"/>
                  </a:cubicBezTo>
                  <a:cubicBezTo>
                    <a:pt x="177700" y="17375"/>
                    <a:pt x="153600" y="22979"/>
                    <a:pt x="131741" y="33068"/>
                  </a:cubicBezTo>
                  <a:lnTo>
                    <a:pt x="62803" y="560"/>
                  </a:lnTo>
                  <a:cubicBezTo>
                    <a:pt x="62243" y="0"/>
                    <a:pt x="61122" y="0"/>
                    <a:pt x="60561" y="0"/>
                  </a:cubicBezTo>
                  <a:cubicBezTo>
                    <a:pt x="57198" y="0"/>
                    <a:pt x="54957" y="2242"/>
                    <a:pt x="54957" y="5605"/>
                  </a:cubicBezTo>
                  <a:cubicBezTo>
                    <a:pt x="54957" y="6165"/>
                    <a:pt x="54957" y="6726"/>
                    <a:pt x="54957" y="7286"/>
                  </a:cubicBezTo>
                  <a:lnTo>
                    <a:pt x="77375" y="70619"/>
                  </a:lnTo>
                  <a:cubicBezTo>
                    <a:pt x="75694" y="72301"/>
                    <a:pt x="74013" y="74543"/>
                    <a:pt x="71771" y="76785"/>
                  </a:cubicBezTo>
                  <a:cubicBezTo>
                    <a:pt x="71771" y="76785"/>
                    <a:pt x="71210" y="77345"/>
                    <a:pt x="71210" y="77345"/>
                  </a:cubicBezTo>
                  <a:cubicBezTo>
                    <a:pt x="60561" y="89676"/>
                    <a:pt x="51594" y="103687"/>
                    <a:pt x="44868" y="118820"/>
                  </a:cubicBezTo>
                  <a:cubicBezTo>
                    <a:pt x="43747" y="122183"/>
                    <a:pt x="40384" y="124985"/>
                    <a:pt x="37021" y="125546"/>
                  </a:cubicBezTo>
                  <a:lnTo>
                    <a:pt x="16844" y="130590"/>
                  </a:lnTo>
                  <a:cubicBezTo>
                    <a:pt x="6756" y="132832"/>
                    <a:pt x="-530" y="142360"/>
                    <a:pt x="30" y="152448"/>
                  </a:cubicBezTo>
                  <a:lnTo>
                    <a:pt x="30" y="196165"/>
                  </a:lnTo>
                  <a:cubicBezTo>
                    <a:pt x="30" y="206254"/>
                    <a:pt x="6756" y="215221"/>
                    <a:pt x="16844" y="218024"/>
                  </a:cubicBezTo>
                  <a:close/>
                  <a:moveTo>
                    <a:pt x="403570" y="157493"/>
                  </a:moveTo>
                  <a:cubicBezTo>
                    <a:pt x="404130" y="150206"/>
                    <a:pt x="406933" y="143481"/>
                    <a:pt x="411417" y="137876"/>
                  </a:cubicBezTo>
                  <a:cubicBezTo>
                    <a:pt x="415900" y="140118"/>
                    <a:pt x="419824" y="142920"/>
                    <a:pt x="422626" y="146283"/>
                  </a:cubicBezTo>
                  <a:cubicBezTo>
                    <a:pt x="428231" y="151888"/>
                    <a:pt x="430473" y="160855"/>
                    <a:pt x="427110" y="168702"/>
                  </a:cubicBezTo>
                  <a:cubicBezTo>
                    <a:pt x="425989" y="173186"/>
                    <a:pt x="421505" y="176549"/>
                    <a:pt x="417021" y="176549"/>
                  </a:cubicBezTo>
                  <a:cubicBezTo>
                    <a:pt x="413659" y="176549"/>
                    <a:pt x="409735" y="175428"/>
                    <a:pt x="407493" y="172625"/>
                  </a:cubicBezTo>
                  <a:cubicBezTo>
                    <a:pt x="404130" y="168702"/>
                    <a:pt x="403010" y="163097"/>
                    <a:pt x="403570" y="157493"/>
                  </a:cubicBezTo>
                  <a:close/>
                  <a:moveTo>
                    <a:pt x="11240" y="152448"/>
                  </a:moveTo>
                  <a:cubicBezTo>
                    <a:pt x="10679" y="147404"/>
                    <a:pt x="14603" y="142920"/>
                    <a:pt x="19086" y="141799"/>
                  </a:cubicBezTo>
                  <a:lnTo>
                    <a:pt x="19086" y="141799"/>
                  </a:lnTo>
                  <a:lnTo>
                    <a:pt x="19086" y="141799"/>
                  </a:lnTo>
                  <a:lnTo>
                    <a:pt x="39263" y="136755"/>
                  </a:lnTo>
                  <a:lnTo>
                    <a:pt x="39263" y="136755"/>
                  </a:lnTo>
                  <a:lnTo>
                    <a:pt x="39263" y="136755"/>
                  </a:lnTo>
                  <a:cubicBezTo>
                    <a:pt x="45989" y="135074"/>
                    <a:pt x="52154" y="130029"/>
                    <a:pt x="54396" y="123304"/>
                  </a:cubicBezTo>
                  <a:cubicBezTo>
                    <a:pt x="60001" y="110413"/>
                    <a:pt x="67847" y="98643"/>
                    <a:pt x="76815" y="87994"/>
                  </a:cubicBezTo>
                  <a:lnTo>
                    <a:pt x="76815" y="87994"/>
                  </a:lnTo>
                  <a:cubicBezTo>
                    <a:pt x="82980" y="81268"/>
                    <a:pt x="89145" y="75103"/>
                    <a:pt x="96431" y="69499"/>
                  </a:cubicBezTo>
                  <a:cubicBezTo>
                    <a:pt x="98673" y="67817"/>
                    <a:pt x="99234" y="63894"/>
                    <a:pt x="96992" y="61652"/>
                  </a:cubicBezTo>
                  <a:cubicBezTo>
                    <a:pt x="95310" y="59410"/>
                    <a:pt x="91387" y="58850"/>
                    <a:pt x="89145" y="61091"/>
                  </a:cubicBezTo>
                  <a:lnTo>
                    <a:pt x="89145" y="61091"/>
                  </a:lnTo>
                  <a:cubicBezTo>
                    <a:pt x="89145" y="61091"/>
                    <a:pt x="87464" y="62212"/>
                    <a:pt x="85782" y="63894"/>
                  </a:cubicBezTo>
                  <a:lnTo>
                    <a:pt x="69529" y="17375"/>
                  </a:lnTo>
                  <a:cubicBezTo>
                    <a:pt x="69529" y="17375"/>
                    <a:pt x="69529" y="17375"/>
                    <a:pt x="69529" y="17375"/>
                  </a:cubicBezTo>
                  <a:cubicBezTo>
                    <a:pt x="69529" y="17375"/>
                    <a:pt x="69529" y="17375"/>
                    <a:pt x="69529" y="17375"/>
                  </a:cubicBezTo>
                  <a:lnTo>
                    <a:pt x="126136" y="44277"/>
                  </a:lnTo>
                  <a:lnTo>
                    <a:pt x="130620" y="46519"/>
                  </a:lnTo>
                  <a:lnTo>
                    <a:pt x="135104" y="44277"/>
                  </a:lnTo>
                  <a:cubicBezTo>
                    <a:pt x="156962" y="33628"/>
                    <a:pt x="179381" y="28584"/>
                    <a:pt x="201800" y="28584"/>
                  </a:cubicBezTo>
                  <a:cubicBezTo>
                    <a:pt x="267936" y="28584"/>
                    <a:pt x="336313" y="71740"/>
                    <a:pt x="360414" y="129469"/>
                  </a:cubicBezTo>
                  <a:lnTo>
                    <a:pt x="367139" y="150206"/>
                  </a:lnTo>
                  <a:cubicBezTo>
                    <a:pt x="369381" y="158053"/>
                    <a:pt x="369942" y="166460"/>
                    <a:pt x="369942" y="174867"/>
                  </a:cubicBezTo>
                  <a:cubicBezTo>
                    <a:pt x="369942" y="210177"/>
                    <a:pt x="352567" y="245487"/>
                    <a:pt x="320060" y="275192"/>
                  </a:cubicBezTo>
                  <a:cubicBezTo>
                    <a:pt x="309411" y="284720"/>
                    <a:pt x="295399" y="295369"/>
                    <a:pt x="294838" y="295369"/>
                  </a:cubicBezTo>
                  <a:cubicBezTo>
                    <a:pt x="292597" y="297050"/>
                    <a:pt x="292036" y="300973"/>
                    <a:pt x="293718" y="303215"/>
                  </a:cubicBezTo>
                  <a:cubicBezTo>
                    <a:pt x="294838" y="304336"/>
                    <a:pt x="296520" y="305457"/>
                    <a:pt x="298201" y="305457"/>
                  </a:cubicBezTo>
                  <a:cubicBezTo>
                    <a:pt x="299322" y="305457"/>
                    <a:pt x="300443" y="304897"/>
                    <a:pt x="301564" y="304336"/>
                  </a:cubicBezTo>
                  <a:cubicBezTo>
                    <a:pt x="301564" y="304336"/>
                    <a:pt x="303246" y="302655"/>
                    <a:pt x="306048" y="300973"/>
                  </a:cubicBezTo>
                  <a:lnTo>
                    <a:pt x="298762" y="343569"/>
                  </a:lnTo>
                  <a:cubicBezTo>
                    <a:pt x="298762" y="343569"/>
                    <a:pt x="298762" y="344130"/>
                    <a:pt x="298762" y="344130"/>
                  </a:cubicBezTo>
                  <a:lnTo>
                    <a:pt x="298762" y="344130"/>
                  </a:lnTo>
                  <a:lnTo>
                    <a:pt x="261771" y="344130"/>
                  </a:lnTo>
                  <a:cubicBezTo>
                    <a:pt x="261771" y="344130"/>
                    <a:pt x="261771" y="344130"/>
                    <a:pt x="261771" y="343569"/>
                  </a:cubicBezTo>
                  <a:lnTo>
                    <a:pt x="258408" y="324513"/>
                  </a:lnTo>
                  <a:lnTo>
                    <a:pt x="256166" y="312183"/>
                  </a:lnTo>
                  <a:lnTo>
                    <a:pt x="244396" y="315546"/>
                  </a:lnTo>
                  <a:cubicBezTo>
                    <a:pt x="230384" y="319469"/>
                    <a:pt x="216372" y="321150"/>
                    <a:pt x="201800" y="321150"/>
                  </a:cubicBezTo>
                  <a:cubicBezTo>
                    <a:pt x="193393" y="321150"/>
                    <a:pt x="184986" y="320590"/>
                    <a:pt x="176579" y="318909"/>
                  </a:cubicBezTo>
                  <a:cubicBezTo>
                    <a:pt x="164249" y="316667"/>
                    <a:pt x="152479" y="312743"/>
                    <a:pt x="140709" y="308260"/>
                  </a:cubicBezTo>
                  <a:cubicBezTo>
                    <a:pt x="137906" y="307139"/>
                    <a:pt x="134544" y="308260"/>
                    <a:pt x="133423" y="311062"/>
                  </a:cubicBezTo>
                  <a:cubicBezTo>
                    <a:pt x="132302" y="313864"/>
                    <a:pt x="133423" y="317227"/>
                    <a:pt x="136225" y="318348"/>
                  </a:cubicBezTo>
                  <a:cubicBezTo>
                    <a:pt x="139588" y="320029"/>
                    <a:pt x="144632" y="321711"/>
                    <a:pt x="150237" y="323392"/>
                  </a:cubicBezTo>
                  <a:lnTo>
                    <a:pt x="150797" y="325634"/>
                  </a:lnTo>
                  <a:lnTo>
                    <a:pt x="147995" y="343009"/>
                  </a:lnTo>
                  <a:cubicBezTo>
                    <a:pt x="147995" y="343569"/>
                    <a:pt x="147995" y="343569"/>
                    <a:pt x="147995" y="343569"/>
                  </a:cubicBezTo>
                  <a:lnTo>
                    <a:pt x="147995" y="343569"/>
                  </a:lnTo>
                  <a:lnTo>
                    <a:pt x="111004" y="343569"/>
                  </a:lnTo>
                  <a:cubicBezTo>
                    <a:pt x="111004" y="343569"/>
                    <a:pt x="111004" y="343009"/>
                    <a:pt x="111004" y="343009"/>
                  </a:cubicBezTo>
                  <a:lnTo>
                    <a:pt x="102597" y="292006"/>
                  </a:lnTo>
                  <a:lnTo>
                    <a:pt x="102597" y="292006"/>
                  </a:lnTo>
                  <a:lnTo>
                    <a:pt x="102597" y="292006"/>
                  </a:lnTo>
                  <a:cubicBezTo>
                    <a:pt x="101476" y="287522"/>
                    <a:pt x="99234" y="283038"/>
                    <a:pt x="95871" y="279676"/>
                  </a:cubicBezTo>
                  <a:lnTo>
                    <a:pt x="95871" y="279676"/>
                  </a:lnTo>
                  <a:lnTo>
                    <a:pt x="95871" y="279676"/>
                  </a:lnTo>
                  <a:cubicBezTo>
                    <a:pt x="79057" y="264543"/>
                    <a:pt x="65605" y="246047"/>
                    <a:pt x="56638" y="225870"/>
                  </a:cubicBezTo>
                  <a:lnTo>
                    <a:pt x="56638" y="225870"/>
                  </a:lnTo>
                  <a:lnTo>
                    <a:pt x="56638" y="225870"/>
                  </a:lnTo>
                  <a:cubicBezTo>
                    <a:pt x="53836" y="220265"/>
                    <a:pt x="48791" y="215782"/>
                    <a:pt x="42066" y="213540"/>
                  </a:cubicBezTo>
                  <a:lnTo>
                    <a:pt x="41505" y="213540"/>
                  </a:lnTo>
                  <a:lnTo>
                    <a:pt x="40945" y="213540"/>
                  </a:lnTo>
                  <a:lnTo>
                    <a:pt x="20207" y="208496"/>
                  </a:lnTo>
                  <a:cubicBezTo>
                    <a:pt x="15163" y="207375"/>
                    <a:pt x="11800" y="202891"/>
                    <a:pt x="11800" y="197286"/>
                  </a:cubicBezTo>
                  <a:lnTo>
                    <a:pt x="11800" y="152448"/>
                  </a:lnTo>
                  <a:close/>
                </a:path>
              </a:pathLst>
            </a:custGeom>
            <a:solidFill>
              <a:schemeClr val="bg1"/>
            </a:solidFill>
            <a:ln w="5556" cap="flat">
              <a:noFill/>
              <a:prstDash val="solid"/>
              <a:miter/>
            </a:ln>
          </p:spPr>
          <p:txBody>
            <a:bodyPr rtlCol="0" anchor="ctr"/>
            <a:lstStyle/>
            <a:p>
              <a:endParaRPr lang="en-GB"/>
            </a:p>
          </p:txBody>
        </p:sp>
        <p:sp>
          <p:nvSpPr>
            <p:cNvPr id="21" name="Freeform: Shape 20">
              <a:extLst>
                <a:ext uri="{FF2B5EF4-FFF2-40B4-BE49-F238E27FC236}">
                  <a16:creationId xmlns:a16="http://schemas.microsoft.com/office/drawing/2014/main" id="{9498A4C5-4DD3-A88F-F698-CB083DB3CF16}"/>
                </a:ext>
              </a:extLst>
            </p:cNvPr>
            <p:cNvSpPr/>
            <p:nvPr/>
          </p:nvSpPr>
          <p:spPr>
            <a:xfrm>
              <a:off x="6378029" y="3588622"/>
              <a:ext cx="113939" cy="25650"/>
            </a:xfrm>
            <a:custGeom>
              <a:avLst/>
              <a:gdLst>
                <a:gd name="connsiteX0" fmla="*/ 7581 w 113939"/>
                <a:gd name="connsiteY0" fmla="*/ 14572 h 25650"/>
                <a:gd name="connsiteX1" fmla="*/ 40649 w 113939"/>
                <a:gd name="connsiteY1" fmla="*/ 10649 h 25650"/>
                <a:gd name="connsiteX2" fmla="*/ 106224 w 113939"/>
                <a:gd name="connsiteY2" fmla="*/ 25221 h 25650"/>
                <a:gd name="connsiteX3" fmla="*/ 113510 w 113939"/>
                <a:gd name="connsiteY3" fmla="*/ 22419 h 25650"/>
                <a:gd name="connsiteX4" fmla="*/ 110708 w 113939"/>
                <a:gd name="connsiteY4" fmla="*/ 15133 h 25650"/>
                <a:gd name="connsiteX5" fmla="*/ 110708 w 113939"/>
                <a:gd name="connsiteY5" fmla="*/ 15133 h 25650"/>
                <a:gd name="connsiteX6" fmla="*/ 40649 w 113939"/>
                <a:gd name="connsiteY6" fmla="*/ 0 h 25650"/>
                <a:gd name="connsiteX7" fmla="*/ 4218 w 113939"/>
                <a:gd name="connsiteY7" fmla="*/ 4484 h 25650"/>
                <a:gd name="connsiteX8" fmla="*/ 295 w 113939"/>
                <a:gd name="connsiteY8" fmla="*/ 11209 h 25650"/>
                <a:gd name="connsiteX9" fmla="*/ 7020 w 113939"/>
                <a:gd name="connsiteY9" fmla="*/ 15133 h 25650"/>
                <a:gd name="connsiteX10" fmla="*/ 7020 w 113939"/>
                <a:gd name="connsiteY10" fmla="*/ 15133 h 25650"/>
                <a:gd name="connsiteX11" fmla="*/ 7581 w 113939"/>
                <a:gd name="connsiteY11" fmla="*/ 14572 h 25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939" h="25650">
                  <a:moveTo>
                    <a:pt x="7581" y="14572"/>
                  </a:moveTo>
                  <a:cubicBezTo>
                    <a:pt x="18230" y="11770"/>
                    <a:pt x="29439" y="10649"/>
                    <a:pt x="40649" y="10649"/>
                  </a:cubicBezTo>
                  <a:cubicBezTo>
                    <a:pt x="63068" y="11209"/>
                    <a:pt x="85487" y="15693"/>
                    <a:pt x="106224" y="25221"/>
                  </a:cubicBezTo>
                  <a:cubicBezTo>
                    <a:pt x="109026" y="26342"/>
                    <a:pt x="112389" y="25221"/>
                    <a:pt x="113510" y="22419"/>
                  </a:cubicBezTo>
                  <a:cubicBezTo>
                    <a:pt x="114631" y="19617"/>
                    <a:pt x="113510" y="16254"/>
                    <a:pt x="110708" y="15133"/>
                  </a:cubicBezTo>
                  <a:lnTo>
                    <a:pt x="110708" y="15133"/>
                  </a:lnTo>
                  <a:cubicBezTo>
                    <a:pt x="88849" y="5044"/>
                    <a:pt x="64749" y="0"/>
                    <a:pt x="40649" y="0"/>
                  </a:cubicBezTo>
                  <a:cubicBezTo>
                    <a:pt x="28318" y="0"/>
                    <a:pt x="15988" y="1681"/>
                    <a:pt x="4218" y="4484"/>
                  </a:cubicBezTo>
                  <a:cubicBezTo>
                    <a:pt x="1416" y="5044"/>
                    <a:pt x="-826" y="8407"/>
                    <a:pt x="295" y="11209"/>
                  </a:cubicBezTo>
                  <a:cubicBezTo>
                    <a:pt x="1416" y="14012"/>
                    <a:pt x="4218" y="16254"/>
                    <a:pt x="7020" y="15133"/>
                  </a:cubicBezTo>
                  <a:lnTo>
                    <a:pt x="7020" y="15133"/>
                  </a:lnTo>
                  <a:cubicBezTo>
                    <a:pt x="7020" y="14572"/>
                    <a:pt x="7020" y="14572"/>
                    <a:pt x="7581" y="14572"/>
                  </a:cubicBezTo>
                  <a:close/>
                </a:path>
              </a:pathLst>
            </a:custGeom>
            <a:solidFill>
              <a:schemeClr val="bg1"/>
            </a:solidFill>
            <a:ln w="5556" cap="flat">
              <a:noFill/>
              <a:prstDash val="solid"/>
              <a:miter/>
            </a:ln>
          </p:spPr>
          <p:txBody>
            <a:bodyPr rtlCol="0" anchor="ctr"/>
            <a:lstStyle/>
            <a:p>
              <a:endParaRPr lang="en-GB"/>
            </a:p>
          </p:txBody>
        </p:sp>
      </p:grpSp>
    </p:spTree>
    <p:extLst>
      <p:ext uri="{BB962C8B-B14F-4D97-AF65-F5344CB8AC3E}">
        <p14:creationId xmlns:p14="http://schemas.microsoft.com/office/powerpoint/2010/main" val="3889912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7368A-B5AB-1535-B96D-7FFF933413BB}"/>
              </a:ext>
            </a:extLst>
          </p:cNvPr>
          <p:cNvSpPr>
            <a:spLocks noGrp="1"/>
          </p:cNvSpPr>
          <p:nvPr>
            <p:ph type="title"/>
          </p:nvPr>
        </p:nvSpPr>
        <p:spPr>
          <a:xfrm>
            <a:off x="338136" y="250130"/>
            <a:ext cx="11303845" cy="900059"/>
          </a:xfrm>
        </p:spPr>
        <p:txBody>
          <a:bodyPr>
            <a:normAutofit/>
          </a:bodyPr>
          <a:lstStyle/>
          <a:p>
            <a:r>
              <a:rPr lang="en-GB"/>
              <a:t>Charities and donors can both take some action </a:t>
            </a:r>
          </a:p>
        </p:txBody>
      </p:sp>
      <p:sp>
        <p:nvSpPr>
          <p:cNvPr id="3" name="Content Placeholder 2">
            <a:extLst>
              <a:ext uri="{FF2B5EF4-FFF2-40B4-BE49-F238E27FC236}">
                <a16:creationId xmlns:a16="http://schemas.microsoft.com/office/drawing/2014/main" id="{29477035-9275-8703-802A-11039FC42149}"/>
              </a:ext>
            </a:extLst>
          </p:cNvPr>
          <p:cNvSpPr>
            <a:spLocks noGrp="1"/>
          </p:cNvSpPr>
          <p:nvPr>
            <p:ph idx="1"/>
          </p:nvPr>
        </p:nvSpPr>
        <p:spPr>
          <a:xfrm>
            <a:off x="444077" y="1150189"/>
            <a:ext cx="11303846" cy="5133563"/>
          </a:xfrm>
        </p:spPr>
        <p:txBody>
          <a:bodyPr>
            <a:normAutofit/>
          </a:bodyPr>
          <a:lstStyle/>
          <a:p>
            <a:pPr lvl="0"/>
            <a:r>
              <a:rPr lang="en-GB">
                <a:effectLst/>
                <a:latin typeface="Montserrat Light" panose="00000400000000000000" pitchFamily="2" charset="0"/>
                <a:ea typeface="Montserrat Light" panose="00000400000000000000" pitchFamily="2" charset="0"/>
                <a:cs typeface="Times New Roman" panose="02020603050405020304" pitchFamily="18" charset="0"/>
              </a:rPr>
              <a:t>The totemic issue of inflation is one that no charity and no donor can overcome simply or totally. But in order to continue to effectively support people and communities in these demanding times, both charities and donors can take some steps to be as prepared as possible to manage inflation.</a:t>
            </a:r>
          </a:p>
          <a:p>
            <a:pPr lvl="0"/>
            <a:r>
              <a:rPr lang="en-GB">
                <a:latin typeface="Montserrat Light" panose="00000400000000000000" pitchFamily="2" charset="0"/>
                <a:ea typeface="Montserrat Light" panose="00000400000000000000" pitchFamily="2" charset="0"/>
                <a:cs typeface="Times New Roman" panose="02020603050405020304" pitchFamily="18" charset="0"/>
              </a:rPr>
              <a:t>CAF’s top tips for charities and donors looking to act on inflation’s impact are below.</a:t>
            </a:r>
            <a:endParaRPr lang="en-GB">
              <a:effectLst/>
              <a:latin typeface="Montserrat Light" panose="00000400000000000000" pitchFamily="2" charset="0"/>
              <a:ea typeface="Montserrat Light" panose="00000400000000000000" pitchFamily="2" charset="0"/>
              <a:cs typeface="Times New Roman" panose="02020603050405020304" pitchFamily="18" charset="0"/>
            </a:endParaRPr>
          </a:p>
        </p:txBody>
      </p:sp>
      <p:sp>
        <p:nvSpPr>
          <p:cNvPr id="4" name="TextBox 3">
            <a:extLst>
              <a:ext uri="{FF2B5EF4-FFF2-40B4-BE49-F238E27FC236}">
                <a16:creationId xmlns:a16="http://schemas.microsoft.com/office/drawing/2014/main" id="{69F35FCA-871B-3824-5EC5-799F33CAC2F3}"/>
              </a:ext>
            </a:extLst>
          </p:cNvPr>
          <p:cNvSpPr txBox="1"/>
          <p:nvPr/>
        </p:nvSpPr>
        <p:spPr>
          <a:xfrm>
            <a:off x="444077" y="2262827"/>
            <a:ext cx="4547119" cy="4047262"/>
          </a:xfrm>
          <a:prstGeom prst="rect">
            <a:avLst/>
          </a:prstGeom>
          <a:noFill/>
        </p:spPr>
        <p:txBody>
          <a:bodyPr wrap="square" lIns="91440" tIns="45720" rIns="91440" bIns="45720" rtlCol="0" anchor="t">
            <a:spAutoFit/>
          </a:bodyPr>
          <a:lstStyle/>
          <a:p>
            <a:r>
              <a:rPr lang="en-GB" sz="1400" b="1">
                <a:solidFill>
                  <a:schemeClr val="accent1"/>
                </a:solidFill>
              </a:rPr>
              <a:t>Charities</a:t>
            </a:r>
          </a:p>
          <a:p>
            <a:endParaRPr lang="en-GB" sz="500" b="1"/>
          </a:p>
          <a:p>
            <a:pPr lvl="1"/>
            <a:r>
              <a:rPr lang="en-GB" sz="1400" i="0">
                <a:solidFill>
                  <a:schemeClr val="accent1"/>
                </a:solidFill>
                <a:effectLst/>
              </a:rPr>
              <a:t>Review your fundraising strategy</a:t>
            </a:r>
          </a:p>
          <a:p>
            <a:pPr lvl="1"/>
            <a:r>
              <a:rPr lang="en-GB" sz="1400" i="0">
                <a:effectLst/>
              </a:rPr>
              <a:t>Overall </a:t>
            </a:r>
            <a:r>
              <a:rPr lang="en-GB" sz="1400" i="0">
                <a:effectLst/>
                <a:hlinkClick r:id="rId2"/>
              </a:rPr>
              <a:t>charity engagement remains below </a:t>
            </a:r>
            <a:r>
              <a:rPr lang="en-GB" sz="1400" i="0">
                <a:effectLst/>
              </a:rPr>
              <a:t>pre-pandemic levels. Consider how you are fundraising </a:t>
            </a:r>
            <a:r>
              <a:rPr lang="en-GB" sz="1400"/>
              <a:t>post-pandemic </a:t>
            </a:r>
            <a:r>
              <a:rPr lang="en-GB" sz="1400" i="0">
                <a:effectLst/>
              </a:rPr>
              <a:t>and your digital journey for donors.</a:t>
            </a:r>
            <a:r>
              <a:rPr lang="en-GB" sz="1400"/>
              <a:t> </a:t>
            </a:r>
          </a:p>
          <a:p>
            <a:pPr lvl="1"/>
            <a:endParaRPr lang="en-GB" sz="1400" b="1" i="0">
              <a:effectLst/>
            </a:endParaRPr>
          </a:p>
          <a:p>
            <a:pPr lvl="1"/>
            <a:r>
              <a:rPr lang="en-GB" sz="1400" i="0">
                <a:solidFill>
                  <a:schemeClr val="accent1"/>
                </a:solidFill>
                <a:effectLst/>
              </a:rPr>
              <a:t>Consider how existing resources can go even further</a:t>
            </a:r>
            <a:r>
              <a:rPr lang="en-GB" sz="1400">
                <a:solidFill>
                  <a:schemeClr val="accent1"/>
                </a:solidFill>
              </a:rPr>
              <a:t> </a:t>
            </a:r>
          </a:p>
          <a:p>
            <a:pPr lvl="1"/>
            <a:r>
              <a:rPr lang="en-GB" sz="1400" i="0">
                <a:effectLst/>
              </a:rPr>
              <a:t>Look at whether you could make savings on utility bills in the same way as households. Reassess how </a:t>
            </a:r>
            <a:r>
              <a:rPr lang="en-GB" sz="1400" i="0">
                <a:effectLst/>
                <a:hlinkClick r:id="rId3"/>
              </a:rPr>
              <a:t>any cash reserves</a:t>
            </a:r>
            <a:r>
              <a:rPr lang="en-GB" sz="1400" i="0">
                <a:effectLst/>
              </a:rPr>
              <a:t> are </a:t>
            </a:r>
            <a:r>
              <a:rPr lang="en-GB" sz="1400"/>
              <a:t>held. </a:t>
            </a:r>
            <a:endParaRPr lang="en-GB" sz="1400" i="0">
              <a:effectLst/>
            </a:endParaRPr>
          </a:p>
          <a:p>
            <a:pPr lvl="1"/>
            <a:endParaRPr lang="en-GB" sz="1400" b="0" i="0">
              <a:effectLst/>
            </a:endParaRPr>
          </a:p>
          <a:p>
            <a:pPr lvl="1"/>
            <a:r>
              <a:rPr lang="en-GB" sz="1400" i="0">
                <a:solidFill>
                  <a:schemeClr val="accent1"/>
                </a:solidFill>
                <a:effectLst/>
              </a:rPr>
              <a:t>Focus on your existing donors</a:t>
            </a:r>
          </a:p>
          <a:p>
            <a:pPr lvl="1"/>
            <a:r>
              <a:rPr lang="en-GB" sz="1400" i="0">
                <a:effectLst/>
              </a:rPr>
              <a:t>It’s typically </a:t>
            </a:r>
            <a:r>
              <a:rPr lang="en-GB" sz="1400" i="0">
                <a:effectLst/>
                <a:hlinkClick r:id="rId4"/>
              </a:rPr>
              <a:t>cheaper to retain donors </a:t>
            </a:r>
            <a:r>
              <a:rPr lang="en-GB" sz="1400" i="0">
                <a:effectLst/>
              </a:rPr>
              <a:t>than it is to acquire new ones. Think about how you communicate your impact and need for support at this time.</a:t>
            </a:r>
            <a:endParaRPr lang="en-GB" sz="1600" b="0" i="0">
              <a:effectLst/>
            </a:endParaRPr>
          </a:p>
        </p:txBody>
      </p:sp>
      <p:sp>
        <p:nvSpPr>
          <p:cNvPr id="5" name="TextBox 4">
            <a:extLst>
              <a:ext uri="{FF2B5EF4-FFF2-40B4-BE49-F238E27FC236}">
                <a16:creationId xmlns:a16="http://schemas.microsoft.com/office/drawing/2014/main" id="{4E08DC83-D655-C15C-63C9-32FA5E959A10}"/>
              </a:ext>
            </a:extLst>
          </p:cNvPr>
          <p:cNvSpPr txBox="1"/>
          <p:nvPr/>
        </p:nvSpPr>
        <p:spPr>
          <a:xfrm>
            <a:off x="6526931" y="2272198"/>
            <a:ext cx="4907902" cy="4047262"/>
          </a:xfrm>
          <a:prstGeom prst="rect">
            <a:avLst/>
          </a:prstGeom>
          <a:noFill/>
        </p:spPr>
        <p:txBody>
          <a:bodyPr wrap="square" rtlCol="0">
            <a:spAutoFit/>
          </a:bodyPr>
          <a:lstStyle/>
          <a:p>
            <a:r>
              <a:rPr lang="en-GB" sz="1400" b="1" i="0">
                <a:solidFill>
                  <a:schemeClr val="accent1"/>
                </a:solidFill>
                <a:effectLst/>
              </a:rPr>
              <a:t>Donors</a:t>
            </a:r>
          </a:p>
          <a:p>
            <a:endParaRPr lang="en-GB" sz="500" b="1" i="0">
              <a:effectLst/>
            </a:endParaRPr>
          </a:p>
          <a:p>
            <a:pPr lvl="1"/>
            <a:r>
              <a:rPr lang="en-GB" sz="1400" i="0">
                <a:solidFill>
                  <a:schemeClr val="accent1"/>
                </a:solidFill>
                <a:effectLst/>
              </a:rPr>
              <a:t>Offer more flexible funding</a:t>
            </a:r>
          </a:p>
          <a:p>
            <a:pPr lvl="1"/>
            <a:r>
              <a:rPr lang="en-GB" sz="1400" b="0" i="0">
                <a:effectLst/>
              </a:rPr>
              <a:t>Prioritise unrestricted donations or loosen some of your usual requirements for grants. Consider topping up previous donations to account for inflation or providing more flexibility with existing grants or loans.</a:t>
            </a:r>
          </a:p>
          <a:p>
            <a:pPr lvl="1"/>
            <a:endParaRPr lang="en-GB" sz="1400" b="1" i="0">
              <a:effectLst/>
            </a:endParaRPr>
          </a:p>
          <a:p>
            <a:pPr lvl="1"/>
            <a:r>
              <a:rPr lang="en-GB" sz="1400" i="0">
                <a:solidFill>
                  <a:schemeClr val="accent1"/>
                </a:solidFill>
                <a:effectLst/>
              </a:rPr>
              <a:t>Reassess your chosen causes and organisations</a:t>
            </a:r>
          </a:p>
          <a:p>
            <a:pPr lvl="1"/>
            <a:r>
              <a:rPr lang="en-GB" sz="1400" b="0" i="0">
                <a:effectLst/>
              </a:rPr>
              <a:t>It may be time to reassess your giving strategy to ensure your funds are going where they’re needed most. </a:t>
            </a:r>
          </a:p>
          <a:p>
            <a:pPr lvl="1"/>
            <a:endParaRPr lang="en-GB" sz="1400" b="1" i="0">
              <a:effectLst/>
            </a:endParaRPr>
          </a:p>
          <a:p>
            <a:pPr lvl="1"/>
            <a:r>
              <a:rPr lang="en-GB" sz="1400" i="0">
                <a:solidFill>
                  <a:schemeClr val="accent1"/>
                </a:solidFill>
                <a:effectLst/>
              </a:rPr>
              <a:t>Individual donors should ensure they claim Gift Aid</a:t>
            </a:r>
          </a:p>
          <a:p>
            <a:pPr lvl="1"/>
            <a:r>
              <a:rPr lang="en-GB" sz="1400" b="0" i="0">
                <a:effectLst/>
              </a:rPr>
              <a:t>Every year </a:t>
            </a:r>
            <a:r>
              <a:rPr lang="en-GB" sz="1400" b="0" i="0">
                <a:effectLst/>
                <a:hlinkClick r:id="rId5"/>
              </a:rPr>
              <a:t>more than £560m of Gift Aid tax relief </a:t>
            </a:r>
            <a:r>
              <a:rPr lang="en-GB" sz="1400" b="0" i="0">
                <a:effectLst/>
              </a:rPr>
              <a:t>is left unclaimed, meaning it doesn’t end up with the charities delivering frontline services.</a:t>
            </a:r>
            <a:endParaRPr lang="en-GB" sz="1400" b="1" i="0">
              <a:effectLst/>
            </a:endParaRPr>
          </a:p>
        </p:txBody>
      </p:sp>
      <p:pic>
        <p:nvPicPr>
          <p:cNvPr id="7" name="Graphic 6" descr="Badge Tick1 outline">
            <a:extLst>
              <a:ext uri="{FF2B5EF4-FFF2-40B4-BE49-F238E27FC236}">
                <a16:creationId xmlns:a16="http://schemas.microsoft.com/office/drawing/2014/main" id="{A3FE70A3-75C2-E2A1-DF48-DA74279CA926}"/>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79589" y="2567870"/>
            <a:ext cx="457200" cy="457200"/>
          </a:xfrm>
          <a:prstGeom prst="rect">
            <a:avLst/>
          </a:prstGeom>
        </p:spPr>
      </p:pic>
      <p:pic>
        <p:nvPicPr>
          <p:cNvPr id="8" name="Graphic 7" descr="Badge Tick1 outline">
            <a:extLst>
              <a:ext uri="{FF2B5EF4-FFF2-40B4-BE49-F238E27FC236}">
                <a16:creationId xmlns:a16="http://schemas.microsoft.com/office/drawing/2014/main" id="{968B9A58-218B-D712-1AFE-523DFA5F14F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4077" y="3853429"/>
            <a:ext cx="457200" cy="457200"/>
          </a:xfrm>
          <a:prstGeom prst="rect">
            <a:avLst/>
          </a:prstGeom>
        </p:spPr>
      </p:pic>
      <p:pic>
        <p:nvPicPr>
          <p:cNvPr id="9" name="Graphic 8" descr="Badge Tick1 outline">
            <a:extLst>
              <a:ext uri="{FF2B5EF4-FFF2-40B4-BE49-F238E27FC236}">
                <a16:creationId xmlns:a16="http://schemas.microsoft.com/office/drawing/2014/main" id="{F1262CEF-1832-C9D5-D577-F6D6BF21E98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444077" y="5126297"/>
            <a:ext cx="457200" cy="457200"/>
          </a:xfrm>
          <a:prstGeom prst="rect">
            <a:avLst/>
          </a:prstGeom>
        </p:spPr>
      </p:pic>
      <p:pic>
        <p:nvPicPr>
          <p:cNvPr id="10" name="Graphic 9" descr="Badge Tick1 outline">
            <a:extLst>
              <a:ext uri="{FF2B5EF4-FFF2-40B4-BE49-F238E27FC236}">
                <a16:creationId xmlns:a16="http://schemas.microsoft.com/office/drawing/2014/main" id="{6D3D2550-8D6B-4395-B621-A4892640CBCA}"/>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53565" y="2567870"/>
            <a:ext cx="457200" cy="457200"/>
          </a:xfrm>
          <a:prstGeom prst="rect">
            <a:avLst/>
          </a:prstGeom>
        </p:spPr>
      </p:pic>
      <p:pic>
        <p:nvPicPr>
          <p:cNvPr id="11" name="Graphic 10" descr="Badge Tick1 outline">
            <a:extLst>
              <a:ext uri="{FF2B5EF4-FFF2-40B4-BE49-F238E27FC236}">
                <a16:creationId xmlns:a16="http://schemas.microsoft.com/office/drawing/2014/main" id="{02C2950B-5ADE-BC40-6926-EE80DADD3B2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18053" y="4084249"/>
            <a:ext cx="457200" cy="457200"/>
          </a:xfrm>
          <a:prstGeom prst="rect">
            <a:avLst/>
          </a:prstGeom>
        </p:spPr>
      </p:pic>
      <p:pic>
        <p:nvPicPr>
          <p:cNvPr id="12" name="Graphic 11" descr="Badge Tick1 outline">
            <a:extLst>
              <a:ext uri="{FF2B5EF4-FFF2-40B4-BE49-F238E27FC236}">
                <a16:creationId xmlns:a16="http://schemas.microsoft.com/office/drawing/2014/main" id="{9CE12972-42F5-900F-1485-D597195C75C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518053" y="5126297"/>
            <a:ext cx="457200" cy="457200"/>
          </a:xfrm>
          <a:prstGeom prst="rect">
            <a:avLst/>
          </a:prstGeom>
        </p:spPr>
      </p:pic>
    </p:spTree>
    <p:extLst>
      <p:ext uri="{BB962C8B-B14F-4D97-AF65-F5344CB8AC3E}">
        <p14:creationId xmlns:p14="http://schemas.microsoft.com/office/powerpoint/2010/main" val="42218801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BE's logo&#10;">
            <a:extLst>
              <a:ext uri="{FF2B5EF4-FFF2-40B4-BE49-F238E27FC236}">
                <a16:creationId xmlns:a16="http://schemas.microsoft.com/office/drawing/2014/main" id="{8057515A-36EA-BED4-43AB-A002C51379C7}"/>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l="3547" t="11133"/>
          <a:stretch/>
        </p:blipFill>
        <p:spPr>
          <a:xfrm>
            <a:off x="2842788" y="2381060"/>
            <a:ext cx="5662836" cy="2059143"/>
          </a:xfrm>
          <a:prstGeom prst="rect">
            <a:avLst/>
          </a:prstGeom>
        </p:spPr>
      </p:pic>
    </p:spTree>
    <p:extLst>
      <p:ext uri="{BB962C8B-B14F-4D97-AF65-F5344CB8AC3E}">
        <p14:creationId xmlns:p14="http://schemas.microsoft.com/office/powerpoint/2010/main" val="1370242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78943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5F142-DBF5-ADAB-35D9-9240B683B08B}"/>
              </a:ext>
            </a:extLst>
          </p:cNvPr>
          <p:cNvSpPr>
            <a:spLocks noGrp="1"/>
          </p:cNvSpPr>
          <p:nvPr>
            <p:ph type="title"/>
          </p:nvPr>
        </p:nvSpPr>
        <p:spPr/>
        <p:txBody>
          <a:bodyPr/>
          <a:lstStyle/>
          <a:p>
            <a:r>
              <a:rPr lang="en-GB" b="1" dirty="0"/>
              <a:t>The Law Family Commission on Civil Society</a:t>
            </a:r>
            <a:endParaRPr lang="en-GB" dirty="0"/>
          </a:p>
        </p:txBody>
      </p:sp>
      <p:sp>
        <p:nvSpPr>
          <p:cNvPr id="3" name="Content Placeholder 2">
            <a:extLst>
              <a:ext uri="{FF2B5EF4-FFF2-40B4-BE49-F238E27FC236}">
                <a16:creationId xmlns:a16="http://schemas.microsoft.com/office/drawing/2014/main" id="{212C6323-C24C-A435-F21C-8EBCE7A99843}"/>
              </a:ext>
            </a:extLst>
          </p:cNvPr>
          <p:cNvSpPr>
            <a:spLocks noGrp="1"/>
          </p:cNvSpPr>
          <p:nvPr>
            <p:ph sz="half" idx="1"/>
          </p:nvPr>
        </p:nvSpPr>
        <p:spPr>
          <a:xfrm>
            <a:off x="448967" y="1241206"/>
            <a:ext cx="10404770" cy="4351338"/>
          </a:xfrm>
        </p:spPr>
        <p:txBody>
          <a:bodyPr>
            <a:normAutofit/>
          </a:bodyPr>
          <a:lstStyle/>
          <a:p>
            <a:r>
              <a:rPr lang="en-GB" b="1" dirty="0"/>
              <a:t>The Law Family Commission on Civil Society </a:t>
            </a:r>
            <a:r>
              <a:rPr lang="en-GB" dirty="0"/>
              <a:t>is an ambitious programme of ground-breaking research into the potential for civil and how that potential can be unleashed.</a:t>
            </a:r>
          </a:p>
          <a:p>
            <a:endParaRPr lang="en-GB" dirty="0"/>
          </a:p>
          <a:p>
            <a:pPr marL="285750" indent="-285750">
              <a:buFont typeface="Arial" panose="020B0604020202020204" pitchFamily="34" charset="0"/>
              <a:buChar char="•"/>
            </a:pPr>
            <a:r>
              <a:rPr lang="en-GB" dirty="0">
                <a:latin typeface="Montserrat Light" panose="00000400000000000000" pitchFamily="2" charset="0"/>
                <a:cs typeface="Segoe UI Light"/>
              </a:rPr>
              <a:t>Civil society is the nation’s vital third pillar – alongside business and the public sector </a:t>
            </a:r>
          </a:p>
          <a:p>
            <a:pPr marL="285750" indent="-285750">
              <a:buFont typeface="Arial" panose="020B0604020202020204" pitchFamily="34" charset="0"/>
              <a:buChar char="•"/>
            </a:pPr>
            <a:r>
              <a:rPr lang="en-GB" dirty="0">
                <a:latin typeface="Montserrat Light" panose="00000400000000000000" pitchFamily="2" charset="0"/>
                <a:cs typeface="Segoe UI Light"/>
              </a:rPr>
              <a:t>It plays roles neither of the others can provide, and is crucial to economic &amp; social goals </a:t>
            </a:r>
          </a:p>
          <a:p>
            <a:endParaRPr lang="en-GB" dirty="0">
              <a:latin typeface="Montserrat Light" panose="00000400000000000000" pitchFamily="2" charset="0"/>
              <a:cs typeface="Segoe UI Light"/>
            </a:endParaRPr>
          </a:p>
          <a:p>
            <a:r>
              <a:rPr lang="en-GB" dirty="0">
                <a:latin typeface="Montserrat Light" panose="00000400000000000000" pitchFamily="2" charset="0"/>
                <a:cs typeface="Segoe UI Light"/>
              </a:rPr>
              <a:t>But the sector is held back from achieving its full potential because…</a:t>
            </a:r>
          </a:p>
          <a:p>
            <a:pPr marL="285750" lvl="5" indent="-285750">
              <a:lnSpc>
                <a:spcPct val="100000"/>
              </a:lnSpc>
              <a:spcBef>
                <a:spcPts val="1000"/>
              </a:spcBef>
            </a:pPr>
            <a:r>
              <a:rPr lang="en-GB" sz="1600" dirty="0">
                <a:latin typeface="Montserrat Light" panose="00000400000000000000" pitchFamily="2" charset="0"/>
                <a:cs typeface="Segoe UI Light"/>
              </a:rPr>
              <a:t>It is undervalued, poorly understood and inadequately measured </a:t>
            </a:r>
          </a:p>
          <a:p>
            <a:pPr marL="285750" lvl="5" indent="-285750">
              <a:lnSpc>
                <a:spcPct val="100000"/>
              </a:lnSpc>
              <a:spcBef>
                <a:spcPts val="1000"/>
              </a:spcBef>
            </a:pPr>
            <a:r>
              <a:rPr lang="en-GB" sz="1600" dirty="0">
                <a:latin typeface="Montserrat Light" panose="00000400000000000000" pitchFamily="2" charset="0"/>
                <a:cs typeface="Segoe UI Light"/>
              </a:rPr>
              <a:t>…with insufficient or ineffective links with businesses and policymakers </a:t>
            </a:r>
          </a:p>
          <a:p>
            <a:pPr marL="285750" lvl="5" indent="-285750">
              <a:lnSpc>
                <a:spcPct val="100000"/>
              </a:lnSpc>
              <a:spcBef>
                <a:spcPts val="1000"/>
              </a:spcBef>
            </a:pPr>
            <a:r>
              <a:rPr lang="en-GB" sz="1600" dirty="0">
                <a:latin typeface="Montserrat Light" panose="00000400000000000000" pitchFamily="2" charset="0"/>
                <a:cs typeface="Segoe UI Light"/>
              </a:rPr>
              <a:t>…and weaknesses in the finance system underpinning its work and the sector’s own productivity and effectiveness </a:t>
            </a:r>
          </a:p>
          <a:p>
            <a:pPr marL="285750" indent="-285750">
              <a:buFont typeface="Arial" panose="020B0604020202020204" pitchFamily="34" charset="0"/>
              <a:buChar char="•"/>
            </a:pPr>
            <a:endParaRPr lang="en-GB" dirty="0"/>
          </a:p>
        </p:txBody>
      </p:sp>
      <p:sp>
        <p:nvSpPr>
          <p:cNvPr id="4" name="Slide Number Placeholder 3">
            <a:extLst>
              <a:ext uri="{FF2B5EF4-FFF2-40B4-BE49-F238E27FC236}">
                <a16:creationId xmlns:a16="http://schemas.microsoft.com/office/drawing/2014/main" id="{E7A5BA0D-A2EC-60AD-FFC1-4A8B193A4CC0}"/>
              </a:ext>
            </a:extLst>
          </p:cNvPr>
          <p:cNvSpPr>
            <a:spLocks noGrp="1"/>
          </p:cNvSpPr>
          <p:nvPr>
            <p:ph type="sldNum" sz="quarter" idx="12"/>
          </p:nvPr>
        </p:nvSpPr>
        <p:spPr/>
        <p:txBody>
          <a:bodyPr/>
          <a:lstStyle/>
          <a:p>
            <a:fld id="{394815CB-A13A-43DD-9D3C-52A0B146A83E}" type="slidenum">
              <a:rPr lang="en-GB" smtClean="0"/>
              <a:pPr/>
              <a:t>3</a:t>
            </a:fld>
            <a:endParaRPr lang="en-GB"/>
          </a:p>
        </p:txBody>
      </p:sp>
    </p:spTree>
    <p:extLst>
      <p:ext uri="{BB962C8B-B14F-4D97-AF65-F5344CB8AC3E}">
        <p14:creationId xmlns:p14="http://schemas.microsoft.com/office/powerpoint/2010/main" val="220009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457C06-896D-0039-FD0A-860575626F01}"/>
              </a:ext>
            </a:extLst>
          </p:cNvPr>
          <p:cNvSpPr>
            <a:spLocks noGrp="1"/>
          </p:cNvSpPr>
          <p:nvPr>
            <p:ph type="title"/>
          </p:nvPr>
        </p:nvSpPr>
        <p:spPr/>
        <p:txBody>
          <a:bodyPr/>
          <a:lstStyle/>
          <a:p>
            <a:r>
              <a:rPr lang="en-GB" dirty="0"/>
              <a:t>The power of good grant making</a:t>
            </a:r>
          </a:p>
        </p:txBody>
      </p:sp>
      <p:sp>
        <p:nvSpPr>
          <p:cNvPr id="3" name="Content Placeholder 2">
            <a:extLst>
              <a:ext uri="{FF2B5EF4-FFF2-40B4-BE49-F238E27FC236}">
                <a16:creationId xmlns:a16="http://schemas.microsoft.com/office/drawing/2014/main" id="{865BD80C-0C6D-78D5-D5DC-013D284C296F}"/>
              </a:ext>
            </a:extLst>
          </p:cNvPr>
          <p:cNvSpPr>
            <a:spLocks noGrp="1"/>
          </p:cNvSpPr>
          <p:nvPr>
            <p:ph sz="half" idx="1"/>
          </p:nvPr>
        </p:nvSpPr>
        <p:spPr>
          <a:xfrm>
            <a:off x="448967" y="1219940"/>
            <a:ext cx="10619526" cy="4957575"/>
          </a:xfrm>
        </p:spPr>
        <p:txBody>
          <a:bodyPr>
            <a:normAutofit/>
          </a:bodyPr>
          <a:lstStyle/>
          <a:p>
            <a:r>
              <a:rPr lang="en-GB" dirty="0"/>
              <a:t>2018/19 the social sector received approx. £9.3 billion in grants</a:t>
            </a:r>
          </a:p>
          <a:p>
            <a:pPr marL="285750" indent="-285750">
              <a:buFont typeface="Arial" panose="020B0604020202020204" pitchFamily="34" charset="0"/>
              <a:buChar char="•"/>
            </a:pPr>
            <a:r>
              <a:rPr lang="en-GB" dirty="0"/>
              <a:t>£4.8 bn from the government</a:t>
            </a:r>
          </a:p>
          <a:p>
            <a:pPr marL="285750" indent="-285750">
              <a:buFont typeface="Arial" panose="020B0604020202020204" pitchFamily="34" charset="0"/>
              <a:buChar char="•"/>
            </a:pPr>
            <a:r>
              <a:rPr lang="en-GB" dirty="0"/>
              <a:t>£4.1 bn from the social sector  </a:t>
            </a:r>
          </a:p>
          <a:p>
            <a:pPr marL="285750" indent="-285750">
              <a:buFont typeface="Arial" panose="020B0604020202020204" pitchFamily="34" charset="0"/>
              <a:buChar char="•"/>
            </a:pPr>
            <a:r>
              <a:rPr lang="en-GB" dirty="0"/>
              <a:t>£0.5 bn from the National Lottery</a:t>
            </a:r>
          </a:p>
          <a:p>
            <a:pPr marL="285750" indent="-285750">
              <a:buFont typeface="Arial" panose="020B0604020202020204" pitchFamily="34" charset="0"/>
              <a:buChar char="•"/>
            </a:pPr>
            <a:endParaRPr lang="en-GB" dirty="0"/>
          </a:p>
          <a:p>
            <a:endParaRPr lang="en-GB" dirty="0"/>
          </a:p>
        </p:txBody>
      </p:sp>
      <p:sp>
        <p:nvSpPr>
          <p:cNvPr id="4" name="Slide Number Placeholder 3">
            <a:extLst>
              <a:ext uri="{FF2B5EF4-FFF2-40B4-BE49-F238E27FC236}">
                <a16:creationId xmlns:a16="http://schemas.microsoft.com/office/drawing/2014/main" id="{9442E8B8-769B-05A2-1C9C-67DC326B8EF4}"/>
              </a:ext>
            </a:extLst>
          </p:cNvPr>
          <p:cNvSpPr>
            <a:spLocks noGrp="1"/>
          </p:cNvSpPr>
          <p:nvPr>
            <p:ph type="sldNum" sz="quarter" idx="12"/>
          </p:nvPr>
        </p:nvSpPr>
        <p:spPr/>
        <p:txBody>
          <a:bodyPr/>
          <a:lstStyle/>
          <a:p>
            <a:fld id="{394815CB-A13A-43DD-9D3C-52A0B146A83E}" type="slidenum">
              <a:rPr lang="en-GB" smtClean="0"/>
              <a:pPr/>
              <a:t>4</a:t>
            </a:fld>
            <a:endParaRPr lang="en-GB"/>
          </a:p>
        </p:txBody>
      </p:sp>
      <p:sp>
        <p:nvSpPr>
          <p:cNvPr id="8" name="Arrow: Right 7">
            <a:extLst>
              <a:ext uri="{FF2B5EF4-FFF2-40B4-BE49-F238E27FC236}">
                <a16:creationId xmlns:a16="http://schemas.microsoft.com/office/drawing/2014/main" id="{99319AC6-2423-7449-D5CE-3A2D87085451}"/>
              </a:ext>
            </a:extLst>
          </p:cNvPr>
          <p:cNvSpPr/>
          <p:nvPr/>
        </p:nvSpPr>
        <p:spPr>
          <a:xfrm>
            <a:off x="3902149" y="1850067"/>
            <a:ext cx="978408" cy="3615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528E1AC0-2E50-B6D4-9EA6-B1C8426A02A2}"/>
              </a:ext>
            </a:extLst>
          </p:cNvPr>
          <p:cNvSpPr txBox="1"/>
          <p:nvPr/>
        </p:nvSpPr>
        <p:spPr>
          <a:xfrm>
            <a:off x="4880557" y="1860701"/>
            <a:ext cx="6478055" cy="369332"/>
          </a:xfrm>
          <a:prstGeom prst="rect">
            <a:avLst/>
          </a:prstGeom>
          <a:noFill/>
        </p:spPr>
        <p:txBody>
          <a:bodyPr wrap="square" rtlCol="0">
            <a:spAutoFit/>
          </a:bodyPr>
          <a:lstStyle/>
          <a:p>
            <a:r>
              <a:rPr lang="en-GB" dirty="0"/>
              <a:t>Appetite and potential for good grant-making greatest</a:t>
            </a:r>
          </a:p>
        </p:txBody>
      </p:sp>
      <p:sp>
        <p:nvSpPr>
          <p:cNvPr id="10" name="Content Placeholder 2">
            <a:extLst>
              <a:ext uri="{FF2B5EF4-FFF2-40B4-BE49-F238E27FC236}">
                <a16:creationId xmlns:a16="http://schemas.microsoft.com/office/drawing/2014/main" id="{A5818F8E-3A49-3E86-2492-4E526F082C60}"/>
              </a:ext>
            </a:extLst>
          </p:cNvPr>
          <p:cNvSpPr txBox="1">
            <a:spLocks/>
          </p:cNvSpPr>
          <p:nvPr/>
        </p:nvSpPr>
        <p:spPr>
          <a:xfrm>
            <a:off x="448967" y="2838769"/>
            <a:ext cx="10619526" cy="2341232"/>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Grants to the sector enable:</a:t>
            </a:r>
          </a:p>
          <a:p>
            <a:pPr marL="285750" indent="-285750">
              <a:buFont typeface="Arial" panose="020B0604020202020204" pitchFamily="34" charset="0"/>
              <a:buChar char="•"/>
            </a:pPr>
            <a:r>
              <a:rPr lang="en-GB" dirty="0"/>
              <a:t>Experimentation and innovation</a:t>
            </a:r>
          </a:p>
          <a:p>
            <a:pPr marL="285750" indent="-285750">
              <a:buFont typeface="Arial" panose="020B0604020202020204" pitchFamily="34" charset="0"/>
              <a:buChar char="•"/>
            </a:pPr>
            <a:r>
              <a:rPr lang="en-GB" dirty="0"/>
              <a:t>Building of capacity and developing relationships</a:t>
            </a:r>
          </a:p>
          <a:p>
            <a:pPr marL="285750" indent="-285750">
              <a:buFont typeface="Arial" panose="020B0604020202020204" pitchFamily="34" charset="0"/>
              <a:buChar char="•"/>
            </a:pPr>
            <a:r>
              <a:rPr lang="en-GB" dirty="0"/>
              <a:t>Plan and invest for future growth </a:t>
            </a:r>
          </a:p>
          <a:p>
            <a:pPr marL="285750" indent="-285750">
              <a:buFont typeface="Arial" panose="020B0604020202020204" pitchFamily="34" charset="0"/>
              <a:buChar char="•"/>
            </a:pPr>
            <a:r>
              <a:rPr lang="en-GB" dirty="0"/>
              <a:t>Can help to facilitate effective use of other/additional funding streams</a:t>
            </a:r>
          </a:p>
          <a:p>
            <a:pPr marL="285750" indent="-285750">
              <a:buFont typeface="Arial" panose="020B0604020202020204" pitchFamily="34" charset="0"/>
              <a:buChar char="•"/>
            </a:pPr>
            <a:r>
              <a:rPr lang="en-GB" dirty="0"/>
              <a:t>Can be a more effective way of commissioning service provision than through procurement</a:t>
            </a:r>
          </a:p>
          <a:p>
            <a:endParaRPr lang="en-GB" dirty="0"/>
          </a:p>
        </p:txBody>
      </p:sp>
      <p:sp>
        <p:nvSpPr>
          <p:cNvPr id="11" name="Content Placeholder 2">
            <a:extLst>
              <a:ext uri="{FF2B5EF4-FFF2-40B4-BE49-F238E27FC236}">
                <a16:creationId xmlns:a16="http://schemas.microsoft.com/office/drawing/2014/main" id="{64298AA6-C4C3-436A-D211-7FF5964D3607}"/>
              </a:ext>
            </a:extLst>
          </p:cNvPr>
          <p:cNvSpPr txBox="1">
            <a:spLocks/>
          </p:cNvSpPr>
          <p:nvPr/>
        </p:nvSpPr>
        <p:spPr>
          <a:xfrm>
            <a:off x="448967" y="5154962"/>
            <a:ext cx="10619526" cy="1432557"/>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1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Effective grant-making also benefits funders:</a:t>
            </a:r>
          </a:p>
          <a:p>
            <a:pPr marL="285750" indent="-285750">
              <a:buFont typeface="Arial" panose="020B0604020202020204" pitchFamily="34" charset="0"/>
              <a:buChar char="•"/>
            </a:pPr>
            <a:r>
              <a:rPr lang="en-GB" dirty="0"/>
              <a:t>Lessening bureaucracy</a:t>
            </a:r>
          </a:p>
          <a:p>
            <a:pPr marL="285750" indent="-285750">
              <a:buFont typeface="Arial" panose="020B0604020202020204" pitchFamily="34" charset="0"/>
              <a:buChar char="•"/>
            </a:pPr>
            <a:r>
              <a:rPr lang="en-GB" dirty="0"/>
              <a:t>Strengthening relationships with grantees</a:t>
            </a:r>
          </a:p>
          <a:p>
            <a:pPr marL="285750" indent="-285750">
              <a:buFont typeface="Arial" panose="020B0604020202020204" pitchFamily="34" charset="0"/>
              <a:buChar char="•"/>
            </a:pPr>
            <a:r>
              <a:rPr lang="en-GB" dirty="0"/>
              <a:t>Enables them to work in new areas of activity</a:t>
            </a:r>
          </a:p>
        </p:txBody>
      </p:sp>
      <p:sp>
        <p:nvSpPr>
          <p:cNvPr id="12" name="TextBox 11">
            <a:extLst>
              <a:ext uri="{FF2B5EF4-FFF2-40B4-BE49-F238E27FC236}">
                <a16:creationId xmlns:a16="http://schemas.microsoft.com/office/drawing/2014/main" id="{E9AF6854-1247-6FB2-378D-8A5E6EEE9E6C}"/>
              </a:ext>
            </a:extLst>
          </p:cNvPr>
          <p:cNvSpPr txBox="1"/>
          <p:nvPr/>
        </p:nvSpPr>
        <p:spPr>
          <a:xfrm>
            <a:off x="6271519" y="2240667"/>
            <a:ext cx="4942034" cy="830997"/>
          </a:xfrm>
          <a:prstGeom prst="rect">
            <a:avLst/>
          </a:prstGeom>
          <a:noFill/>
        </p:spPr>
        <p:txBody>
          <a:bodyPr wrap="square" rtlCol="0">
            <a:spAutoFit/>
          </a:bodyPr>
          <a:lstStyle/>
          <a:p>
            <a:pPr algn="ctr"/>
            <a:r>
              <a:rPr lang="en-GB" sz="1600" i="1" dirty="0">
                <a:solidFill>
                  <a:schemeClr val="accent1"/>
                </a:solidFill>
              </a:rPr>
              <a:t>“They are almost unique in their currency. [Charitable foundation} grants can do things that other forms of funding cannot”. </a:t>
            </a:r>
          </a:p>
        </p:txBody>
      </p:sp>
    </p:spTree>
    <p:extLst>
      <p:ext uri="{BB962C8B-B14F-4D97-AF65-F5344CB8AC3E}">
        <p14:creationId xmlns:p14="http://schemas.microsoft.com/office/powerpoint/2010/main" val="391877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 calcmode="lin" valueType="num">
                                      <p:cBhvr additive="base">
                                        <p:cTn id="15" dur="500" fill="hold"/>
                                        <p:tgtEl>
                                          <p:spTgt spid="8"/>
                                        </p:tgtEl>
                                        <p:attrNameLst>
                                          <p:attrName>ppt_x</p:attrName>
                                        </p:attrNameLst>
                                      </p:cBhvr>
                                      <p:tavLst>
                                        <p:tav tm="0">
                                          <p:val>
                                            <p:strVal val="#ppt_x"/>
                                          </p:val>
                                        </p:tav>
                                        <p:tav tm="100000">
                                          <p:val>
                                            <p:strVal val="#ppt_x"/>
                                          </p:val>
                                        </p:tav>
                                      </p:tavLst>
                                    </p:anim>
                                    <p:anim calcmode="lin" valueType="num">
                                      <p:cBhvr additive="base">
                                        <p:cTn id="16" dur="500" fill="hold"/>
                                        <p:tgtEl>
                                          <p:spTgt spid="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999"/>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P spid="10" grpId="0"/>
      <p:bldP spid="11"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FC76-4A2A-62A9-A0A1-8F34781182B9}"/>
              </a:ext>
            </a:extLst>
          </p:cNvPr>
          <p:cNvSpPr>
            <a:spLocks noGrp="1"/>
          </p:cNvSpPr>
          <p:nvPr>
            <p:ph type="title"/>
          </p:nvPr>
        </p:nvSpPr>
        <p:spPr/>
        <p:txBody>
          <a:bodyPr/>
          <a:lstStyle/>
          <a:p>
            <a:r>
              <a:rPr lang="en-GB" dirty="0"/>
              <a:t>Current concerns around grant making</a:t>
            </a:r>
          </a:p>
        </p:txBody>
      </p:sp>
      <p:sp>
        <p:nvSpPr>
          <p:cNvPr id="3" name="Content Placeholder 2">
            <a:extLst>
              <a:ext uri="{FF2B5EF4-FFF2-40B4-BE49-F238E27FC236}">
                <a16:creationId xmlns:a16="http://schemas.microsoft.com/office/drawing/2014/main" id="{2A7A86C8-13D3-8145-5844-AAE3E4D35B80}"/>
              </a:ext>
            </a:extLst>
          </p:cNvPr>
          <p:cNvSpPr>
            <a:spLocks noGrp="1"/>
          </p:cNvSpPr>
          <p:nvPr>
            <p:ph sz="half" idx="1"/>
          </p:nvPr>
        </p:nvSpPr>
        <p:spPr>
          <a:xfrm>
            <a:off x="448967" y="1219941"/>
            <a:ext cx="10907881" cy="5291986"/>
          </a:xfrm>
        </p:spPr>
        <p:txBody>
          <a:bodyPr>
            <a:normAutofit/>
          </a:bodyPr>
          <a:lstStyle/>
          <a:p>
            <a:r>
              <a:rPr lang="en-GB" dirty="0"/>
              <a:t>1. Short-termism</a:t>
            </a:r>
          </a:p>
          <a:p>
            <a:pPr marL="1028700" lvl="1" indent="-342900"/>
            <a:r>
              <a:rPr lang="en-GB" dirty="0"/>
              <a:t>Length of time grants are offered</a:t>
            </a:r>
          </a:p>
          <a:p>
            <a:pPr marL="1028700" lvl="1" indent="-342900"/>
            <a:r>
              <a:rPr lang="en-GB" dirty="0"/>
              <a:t>Prioritise narrowly conceived projects that focus on the present</a:t>
            </a:r>
          </a:p>
          <a:p>
            <a:pPr marL="342900" indent="-342900">
              <a:buFont typeface="+mj-lt"/>
              <a:buAutoNum type="arabicPeriod"/>
            </a:pPr>
            <a:endParaRPr lang="en-GB" dirty="0"/>
          </a:p>
          <a:p>
            <a:pPr marL="342900" indent="-342900">
              <a:buFont typeface="+mj-lt"/>
              <a:buAutoNum type="arabicPeriod"/>
            </a:pPr>
            <a:endParaRPr lang="en-GB" dirty="0"/>
          </a:p>
          <a:p>
            <a:pPr marL="342900" indent="-342900">
              <a:buFont typeface="+mj-lt"/>
              <a:buAutoNum type="arabicPeriod"/>
            </a:pPr>
            <a:endParaRPr lang="en-GB" dirty="0"/>
          </a:p>
          <a:p>
            <a:endParaRPr lang="en-GB" dirty="0"/>
          </a:p>
          <a:p>
            <a:r>
              <a:rPr lang="en-GB" dirty="0"/>
              <a:t>2. Sub-optimal processes</a:t>
            </a:r>
          </a:p>
          <a:p>
            <a:pPr marL="1028700" lvl="1" indent="-342900"/>
            <a:r>
              <a:rPr lang="en-GB" dirty="0"/>
              <a:t>Expensive and cumbersome application and monitoring processes</a:t>
            </a:r>
          </a:p>
          <a:p>
            <a:pPr lvl="1" indent="0">
              <a:buNone/>
            </a:pPr>
            <a:endParaRPr lang="en-GB" dirty="0"/>
          </a:p>
          <a:p>
            <a:pPr marL="1028700" lvl="1" indent="-342900"/>
            <a:endParaRPr lang="en-GB" dirty="0"/>
          </a:p>
          <a:p>
            <a:pPr marL="342900" indent="-342900">
              <a:buAutoNum type="arabicPeriod"/>
            </a:pPr>
            <a:endParaRPr lang="en-GB" dirty="0"/>
          </a:p>
          <a:p>
            <a:r>
              <a:rPr lang="en-GB" dirty="0"/>
              <a:t>3. Reproduction of wider social inequalities</a:t>
            </a:r>
          </a:p>
          <a:p>
            <a:pPr marL="1028700" lvl="1" indent="-342900"/>
            <a:r>
              <a:rPr lang="en-GB" dirty="0"/>
              <a:t>Some groups disproportionately suffer the consequences of challenges with the system, resulting in funds not always getting to where its most needed.  </a:t>
            </a:r>
          </a:p>
          <a:p>
            <a:endParaRPr lang="en-GB" dirty="0"/>
          </a:p>
          <a:p>
            <a:endParaRPr lang="en-GB" dirty="0"/>
          </a:p>
        </p:txBody>
      </p:sp>
      <p:sp>
        <p:nvSpPr>
          <p:cNvPr id="4" name="Slide Number Placeholder 3">
            <a:extLst>
              <a:ext uri="{FF2B5EF4-FFF2-40B4-BE49-F238E27FC236}">
                <a16:creationId xmlns:a16="http://schemas.microsoft.com/office/drawing/2014/main" id="{51952F10-3650-0E1C-3B5B-5AE0E63F4255}"/>
              </a:ext>
            </a:extLst>
          </p:cNvPr>
          <p:cNvSpPr>
            <a:spLocks noGrp="1"/>
          </p:cNvSpPr>
          <p:nvPr>
            <p:ph type="sldNum" sz="quarter" idx="12"/>
          </p:nvPr>
        </p:nvSpPr>
        <p:spPr/>
        <p:txBody>
          <a:bodyPr/>
          <a:lstStyle/>
          <a:p>
            <a:fld id="{394815CB-A13A-43DD-9D3C-52A0B146A83E}" type="slidenum">
              <a:rPr lang="en-GB" smtClean="0"/>
              <a:pPr/>
              <a:t>5</a:t>
            </a:fld>
            <a:endParaRPr lang="en-GB"/>
          </a:p>
        </p:txBody>
      </p:sp>
      <p:sp>
        <p:nvSpPr>
          <p:cNvPr id="6" name="TextBox 5">
            <a:extLst>
              <a:ext uri="{FF2B5EF4-FFF2-40B4-BE49-F238E27FC236}">
                <a16:creationId xmlns:a16="http://schemas.microsoft.com/office/drawing/2014/main" id="{C45A9F21-A24F-8FBC-5292-744B34947017}"/>
              </a:ext>
            </a:extLst>
          </p:cNvPr>
          <p:cNvSpPr txBox="1"/>
          <p:nvPr/>
        </p:nvSpPr>
        <p:spPr>
          <a:xfrm>
            <a:off x="686296" y="2091807"/>
            <a:ext cx="10254606" cy="738664"/>
          </a:xfrm>
          <a:prstGeom prst="rect">
            <a:avLst/>
          </a:prstGeom>
          <a:noFill/>
        </p:spPr>
        <p:txBody>
          <a:bodyPr wrap="square" rtlCol="0">
            <a:spAutoFit/>
          </a:bodyPr>
          <a:lstStyle/>
          <a:p>
            <a:pPr algn="ctr"/>
            <a:r>
              <a:rPr lang="en-GB" sz="1400" i="1" dirty="0">
                <a:solidFill>
                  <a:schemeClr val="accent1"/>
                </a:solidFill>
              </a:rPr>
              <a:t>“As a charity, you’re in an endless roundabout of tracking down funding, applying for it, evaluating it, reporting on it. It just goes on and on and on and on… [During] the time that you should be working with the people, [which] you got involved with the charity to do, you end up getting stuck in this endless round of funding.”</a:t>
            </a:r>
          </a:p>
        </p:txBody>
      </p:sp>
      <p:sp>
        <p:nvSpPr>
          <p:cNvPr id="7" name="TextBox 6">
            <a:extLst>
              <a:ext uri="{FF2B5EF4-FFF2-40B4-BE49-F238E27FC236}">
                <a16:creationId xmlns:a16="http://schemas.microsoft.com/office/drawing/2014/main" id="{46ED6626-1A83-4C1C-3C69-2BF8091B5975}"/>
              </a:ext>
            </a:extLst>
          </p:cNvPr>
          <p:cNvSpPr txBox="1"/>
          <p:nvPr/>
        </p:nvSpPr>
        <p:spPr>
          <a:xfrm>
            <a:off x="686296" y="2830471"/>
            <a:ext cx="10254606" cy="523220"/>
          </a:xfrm>
          <a:prstGeom prst="rect">
            <a:avLst/>
          </a:prstGeom>
          <a:noFill/>
        </p:spPr>
        <p:txBody>
          <a:bodyPr wrap="square" rtlCol="0">
            <a:spAutoFit/>
          </a:bodyPr>
          <a:lstStyle/>
          <a:p>
            <a:pPr algn="ctr"/>
            <a:r>
              <a:rPr lang="en-GB" sz="1400" i="1" dirty="0">
                <a:solidFill>
                  <a:schemeClr val="accent1"/>
                </a:solidFill>
              </a:rPr>
              <a:t>“I’ve been looking at funding this week for a number of things. And all of it says ‘no, we don’t fund salaries, we don’t fund rent’. And yet, without that, the organisation can’t deliver what it wants to deliver.” </a:t>
            </a:r>
          </a:p>
        </p:txBody>
      </p:sp>
      <p:sp>
        <p:nvSpPr>
          <p:cNvPr id="8" name="TextBox 7">
            <a:extLst>
              <a:ext uri="{FF2B5EF4-FFF2-40B4-BE49-F238E27FC236}">
                <a16:creationId xmlns:a16="http://schemas.microsoft.com/office/drawing/2014/main" id="{A67B09EA-00C2-6A59-A565-97A2AFD3DA7B}"/>
              </a:ext>
            </a:extLst>
          </p:cNvPr>
          <p:cNvSpPr txBox="1"/>
          <p:nvPr/>
        </p:nvSpPr>
        <p:spPr>
          <a:xfrm>
            <a:off x="686296" y="4147979"/>
            <a:ext cx="10254606" cy="523220"/>
          </a:xfrm>
          <a:prstGeom prst="rect">
            <a:avLst/>
          </a:prstGeom>
          <a:noFill/>
        </p:spPr>
        <p:txBody>
          <a:bodyPr wrap="square" rtlCol="0">
            <a:spAutoFit/>
          </a:bodyPr>
          <a:lstStyle/>
          <a:p>
            <a:pPr algn="ctr"/>
            <a:r>
              <a:rPr lang="en-GB" sz="1400" i="1" dirty="0">
                <a:solidFill>
                  <a:schemeClr val="accent1"/>
                </a:solidFill>
              </a:rPr>
              <a:t>“So many donors are looking for something that’s new and bright and shiny and innovative, instead of something that’s been proven to work, which can be quite frustrating.” </a:t>
            </a:r>
          </a:p>
        </p:txBody>
      </p:sp>
      <p:sp>
        <p:nvSpPr>
          <p:cNvPr id="9" name="TextBox 8">
            <a:extLst>
              <a:ext uri="{FF2B5EF4-FFF2-40B4-BE49-F238E27FC236}">
                <a16:creationId xmlns:a16="http://schemas.microsoft.com/office/drawing/2014/main" id="{57036489-5B93-4128-E7C4-C67A8B60782E}"/>
              </a:ext>
            </a:extLst>
          </p:cNvPr>
          <p:cNvSpPr txBox="1"/>
          <p:nvPr/>
        </p:nvSpPr>
        <p:spPr>
          <a:xfrm>
            <a:off x="686296" y="5727097"/>
            <a:ext cx="10254606" cy="954107"/>
          </a:xfrm>
          <a:prstGeom prst="rect">
            <a:avLst/>
          </a:prstGeom>
          <a:noFill/>
        </p:spPr>
        <p:txBody>
          <a:bodyPr wrap="square" rtlCol="0">
            <a:spAutoFit/>
          </a:bodyPr>
          <a:lstStyle/>
          <a:p>
            <a:pPr algn="ctr"/>
            <a:r>
              <a:rPr lang="en-GB" sz="1400" i="1" dirty="0">
                <a:solidFill>
                  <a:schemeClr val="accent1"/>
                </a:solidFill>
              </a:rPr>
              <a:t>“Funders have conditioned us to convince us that we are not good enough. Conditioned us to think we are not competitive or that it’s the quality of our bids, that just don’t make it through. I am talking to CEOs who have running organisations that have existed for decades. Suddenly, they are feeling like they don’t have the confidence to submit a funding application,.” </a:t>
            </a:r>
          </a:p>
        </p:txBody>
      </p:sp>
    </p:spTree>
    <p:extLst>
      <p:ext uri="{BB962C8B-B14F-4D97-AF65-F5344CB8AC3E}">
        <p14:creationId xmlns:p14="http://schemas.microsoft.com/office/powerpoint/2010/main" val="662268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99"/>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99"/>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99"/>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FC76-4A2A-62A9-A0A1-8F34781182B9}"/>
              </a:ext>
            </a:extLst>
          </p:cNvPr>
          <p:cNvSpPr>
            <a:spLocks noGrp="1"/>
          </p:cNvSpPr>
          <p:nvPr>
            <p:ph type="title"/>
          </p:nvPr>
        </p:nvSpPr>
        <p:spPr/>
        <p:txBody>
          <a:bodyPr/>
          <a:lstStyle/>
          <a:p>
            <a:r>
              <a:rPr lang="en-GB" dirty="0"/>
              <a:t>The barriers</a:t>
            </a:r>
          </a:p>
        </p:txBody>
      </p:sp>
      <p:sp>
        <p:nvSpPr>
          <p:cNvPr id="3" name="Content Placeholder 2">
            <a:extLst>
              <a:ext uri="{FF2B5EF4-FFF2-40B4-BE49-F238E27FC236}">
                <a16:creationId xmlns:a16="http://schemas.microsoft.com/office/drawing/2014/main" id="{2A7A86C8-13D3-8145-5844-AAE3E4D35B80}"/>
              </a:ext>
            </a:extLst>
          </p:cNvPr>
          <p:cNvSpPr>
            <a:spLocks noGrp="1"/>
          </p:cNvSpPr>
          <p:nvPr>
            <p:ph sz="half" idx="1"/>
          </p:nvPr>
        </p:nvSpPr>
        <p:spPr>
          <a:xfrm>
            <a:off x="448967" y="1124243"/>
            <a:ext cx="10907881" cy="5565255"/>
          </a:xfrm>
        </p:spPr>
        <p:txBody>
          <a:bodyPr>
            <a:normAutofit/>
          </a:bodyPr>
          <a:lstStyle/>
          <a:p>
            <a:pPr marL="342900" indent="-342900">
              <a:buFont typeface="+mj-lt"/>
              <a:buAutoNum type="arabicPeriod"/>
            </a:pPr>
            <a:r>
              <a:rPr lang="en-GB" dirty="0"/>
              <a:t>Awareness and motivation</a:t>
            </a:r>
          </a:p>
          <a:p>
            <a:pPr marL="1028700" lvl="1" indent="-342900"/>
            <a:r>
              <a:rPr lang="en-GB" dirty="0"/>
              <a:t>Some grant-makers are unaware of the effects of their processes and practices on grant-seekers.</a:t>
            </a:r>
          </a:p>
          <a:p>
            <a:pPr marL="1028700" lvl="1" indent="-342900"/>
            <a:r>
              <a:rPr lang="en-GB" dirty="0"/>
              <a:t>Other grant-makers are unconvinced that their practices have a detrimental effect on grant-seekers.</a:t>
            </a:r>
          </a:p>
          <a:p>
            <a:pPr lvl="1" indent="0">
              <a:buNone/>
            </a:pPr>
            <a:endParaRPr lang="en-GB" dirty="0"/>
          </a:p>
          <a:p>
            <a:pPr lvl="1" indent="0">
              <a:buNone/>
            </a:pPr>
            <a:endParaRPr lang="en-GB" dirty="0"/>
          </a:p>
          <a:p>
            <a:pPr marL="342900" indent="-342900">
              <a:buAutoNum type="arabicPeriod"/>
            </a:pPr>
            <a:endParaRPr lang="en-GB" dirty="0"/>
          </a:p>
          <a:p>
            <a:pPr marL="342900" indent="-342900">
              <a:buAutoNum type="arabicPeriod"/>
            </a:pPr>
            <a:r>
              <a:rPr lang="en-GB" dirty="0"/>
              <a:t>Control over strategy</a:t>
            </a:r>
          </a:p>
          <a:p>
            <a:pPr marL="1028700" lvl="1" indent="-342900"/>
            <a:r>
              <a:rPr lang="en-GB" dirty="0"/>
              <a:t>Grant-maker staff can feel hampered in responding to needs of grant-seekers with trustees having responsibility for setting the strategic direction. </a:t>
            </a:r>
          </a:p>
          <a:p>
            <a:pPr lvl="1" indent="0">
              <a:buNone/>
            </a:pPr>
            <a:endParaRPr lang="en-GB" dirty="0"/>
          </a:p>
          <a:p>
            <a:pPr marL="342900" indent="-342900">
              <a:buAutoNum type="arabicPeriod"/>
            </a:pPr>
            <a:r>
              <a:rPr lang="en-GB" dirty="0"/>
              <a:t>Capacity</a:t>
            </a:r>
          </a:p>
          <a:p>
            <a:pPr marL="1028700" lvl="1" indent="-342900"/>
            <a:r>
              <a:rPr lang="en-GB" dirty="0"/>
              <a:t>Grant-makers often resourced tightly, with few staff and little investment in skills and training; this can make it difficult to assess impact of their own practises, design more efficient processes, collaborate with others. </a:t>
            </a:r>
          </a:p>
          <a:p>
            <a:pPr lvl="1" indent="0">
              <a:buNone/>
            </a:pPr>
            <a:endParaRPr lang="en-GB" dirty="0"/>
          </a:p>
          <a:p>
            <a:pPr lvl="1" indent="0">
              <a:buNone/>
            </a:pPr>
            <a:endParaRPr lang="en-GB" dirty="0"/>
          </a:p>
          <a:p>
            <a:pPr marL="342900" indent="-342900">
              <a:buAutoNum type="arabicPeriod"/>
            </a:pPr>
            <a:endParaRPr lang="en-GB" dirty="0"/>
          </a:p>
          <a:p>
            <a:pPr marL="342900" indent="-342900">
              <a:buAutoNum type="arabicPeriod"/>
            </a:pPr>
            <a:r>
              <a:rPr lang="en-GB" dirty="0"/>
              <a:t>Engagement with grant-seekers</a:t>
            </a:r>
          </a:p>
          <a:p>
            <a:pPr marL="1028700" lvl="1" indent="-342900"/>
            <a:r>
              <a:rPr lang="en-GB" dirty="0"/>
              <a:t>Some larger grant-makers feel that they intimidate smaller grant-seekers and deter them from applying. </a:t>
            </a:r>
          </a:p>
          <a:p>
            <a:pPr marL="1028700" lvl="1" indent="-342900"/>
            <a:r>
              <a:rPr lang="en-GB" dirty="0"/>
              <a:t>While smaller foundations find that they lack the profile to reach them. </a:t>
            </a:r>
          </a:p>
          <a:p>
            <a:endParaRPr lang="en-GB" dirty="0"/>
          </a:p>
          <a:p>
            <a:endParaRPr lang="en-GB" dirty="0"/>
          </a:p>
        </p:txBody>
      </p:sp>
      <p:sp>
        <p:nvSpPr>
          <p:cNvPr id="4" name="Slide Number Placeholder 3">
            <a:extLst>
              <a:ext uri="{FF2B5EF4-FFF2-40B4-BE49-F238E27FC236}">
                <a16:creationId xmlns:a16="http://schemas.microsoft.com/office/drawing/2014/main" id="{51952F10-3650-0E1C-3B5B-5AE0E63F4255}"/>
              </a:ext>
            </a:extLst>
          </p:cNvPr>
          <p:cNvSpPr>
            <a:spLocks noGrp="1"/>
          </p:cNvSpPr>
          <p:nvPr>
            <p:ph type="sldNum" sz="quarter" idx="12"/>
          </p:nvPr>
        </p:nvSpPr>
        <p:spPr/>
        <p:txBody>
          <a:bodyPr/>
          <a:lstStyle/>
          <a:p>
            <a:fld id="{394815CB-A13A-43DD-9D3C-52A0B146A83E}" type="slidenum">
              <a:rPr lang="en-GB" smtClean="0"/>
              <a:pPr/>
              <a:t>6</a:t>
            </a:fld>
            <a:endParaRPr lang="en-GB"/>
          </a:p>
        </p:txBody>
      </p:sp>
      <p:sp>
        <p:nvSpPr>
          <p:cNvPr id="5" name="TextBox 4">
            <a:extLst>
              <a:ext uri="{FF2B5EF4-FFF2-40B4-BE49-F238E27FC236}">
                <a16:creationId xmlns:a16="http://schemas.microsoft.com/office/drawing/2014/main" id="{E6005721-45F6-227D-EB37-5361913EC1A0}"/>
              </a:ext>
            </a:extLst>
          </p:cNvPr>
          <p:cNvSpPr txBox="1"/>
          <p:nvPr/>
        </p:nvSpPr>
        <p:spPr>
          <a:xfrm>
            <a:off x="686296" y="1996110"/>
            <a:ext cx="10254606" cy="307777"/>
          </a:xfrm>
          <a:prstGeom prst="rect">
            <a:avLst/>
          </a:prstGeom>
          <a:noFill/>
        </p:spPr>
        <p:txBody>
          <a:bodyPr wrap="square" rtlCol="0">
            <a:spAutoFit/>
          </a:bodyPr>
          <a:lstStyle/>
          <a:p>
            <a:pPr algn="ctr"/>
            <a:r>
              <a:rPr lang="en-GB" sz="1400" i="1" dirty="0">
                <a:solidFill>
                  <a:schemeClr val="accent1"/>
                </a:solidFill>
              </a:rPr>
              <a:t>“No…I’m happy with the way we operate… I think we do things really well.”</a:t>
            </a:r>
          </a:p>
        </p:txBody>
      </p:sp>
      <p:sp>
        <p:nvSpPr>
          <p:cNvPr id="6" name="TextBox 5">
            <a:extLst>
              <a:ext uri="{FF2B5EF4-FFF2-40B4-BE49-F238E27FC236}">
                <a16:creationId xmlns:a16="http://schemas.microsoft.com/office/drawing/2014/main" id="{BC28ED66-36BF-7665-EFD3-E56E61EE7DC5}"/>
              </a:ext>
            </a:extLst>
          </p:cNvPr>
          <p:cNvSpPr txBox="1"/>
          <p:nvPr/>
        </p:nvSpPr>
        <p:spPr>
          <a:xfrm>
            <a:off x="968697" y="2302561"/>
            <a:ext cx="10254606" cy="523220"/>
          </a:xfrm>
          <a:prstGeom prst="rect">
            <a:avLst/>
          </a:prstGeom>
          <a:noFill/>
        </p:spPr>
        <p:txBody>
          <a:bodyPr wrap="square" rtlCol="0">
            <a:spAutoFit/>
          </a:bodyPr>
          <a:lstStyle/>
          <a:p>
            <a:pPr algn="ctr"/>
            <a:r>
              <a:rPr lang="en-GB" sz="1400" i="1" dirty="0">
                <a:solidFill>
                  <a:schemeClr val="accent1"/>
                </a:solidFill>
              </a:rPr>
              <a:t>“I don’t think it’s fair to say that these are not real problems. I think there are </a:t>
            </a:r>
            <a:r>
              <a:rPr lang="en-GB" sz="1400" b="1" i="1" dirty="0">
                <a:solidFill>
                  <a:schemeClr val="accent1"/>
                </a:solidFill>
              </a:rPr>
              <a:t>some</a:t>
            </a:r>
            <a:r>
              <a:rPr lang="en-GB" sz="1400" i="1" dirty="0">
                <a:solidFill>
                  <a:schemeClr val="accent1"/>
                </a:solidFill>
              </a:rPr>
              <a:t> problems with </a:t>
            </a:r>
            <a:r>
              <a:rPr lang="en-GB" sz="1400" b="1" i="1" dirty="0">
                <a:solidFill>
                  <a:schemeClr val="accent1"/>
                </a:solidFill>
              </a:rPr>
              <a:t>some</a:t>
            </a:r>
            <a:r>
              <a:rPr lang="en-GB" sz="1400" i="1" dirty="0">
                <a:solidFill>
                  <a:schemeClr val="accent1"/>
                </a:solidFill>
              </a:rPr>
              <a:t> funders, how’s that? ”</a:t>
            </a:r>
          </a:p>
        </p:txBody>
      </p:sp>
      <p:sp>
        <p:nvSpPr>
          <p:cNvPr id="7" name="TextBox 6">
            <a:extLst>
              <a:ext uri="{FF2B5EF4-FFF2-40B4-BE49-F238E27FC236}">
                <a16:creationId xmlns:a16="http://schemas.microsoft.com/office/drawing/2014/main" id="{67F5DB8C-78BA-3162-B8AD-7A976429A479}"/>
              </a:ext>
            </a:extLst>
          </p:cNvPr>
          <p:cNvSpPr txBox="1"/>
          <p:nvPr/>
        </p:nvSpPr>
        <p:spPr>
          <a:xfrm>
            <a:off x="599131" y="3558157"/>
            <a:ext cx="10254606" cy="307777"/>
          </a:xfrm>
          <a:prstGeom prst="rect">
            <a:avLst/>
          </a:prstGeom>
          <a:noFill/>
        </p:spPr>
        <p:txBody>
          <a:bodyPr wrap="square" rtlCol="0">
            <a:spAutoFit/>
          </a:bodyPr>
          <a:lstStyle/>
          <a:p>
            <a:pPr algn="ctr"/>
            <a:r>
              <a:rPr lang="en-GB" sz="1400" i="1" dirty="0">
                <a:solidFill>
                  <a:schemeClr val="accent1"/>
                </a:solidFill>
              </a:rPr>
              <a:t>“Why are we doing this? We have the money. Why are we asking them their opinion?”</a:t>
            </a:r>
          </a:p>
        </p:txBody>
      </p:sp>
      <p:sp>
        <p:nvSpPr>
          <p:cNvPr id="8" name="TextBox 7">
            <a:extLst>
              <a:ext uri="{FF2B5EF4-FFF2-40B4-BE49-F238E27FC236}">
                <a16:creationId xmlns:a16="http://schemas.microsoft.com/office/drawing/2014/main" id="{28D0D6E3-B990-2451-1EA4-F66EDBAAB74C}"/>
              </a:ext>
            </a:extLst>
          </p:cNvPr>
          <p:cNvSpPr txBox="1"/>
          <p:nvPr/>
        </p:nvSpPr>
        <p:spPr>
          <a:xfrm>
            <a:off x="1221969" y="4686741"/>
            <a:ext cx="10254606" cy="738664"/>
          </a:xfrm>
          <a:prstGeom prst="rect">
            <a:avLst/>
          </a:prstGeom>
          <a:noFill/>
        </p:spPr>
        <p:txBody>
          <a:bodyPr wrap="square" rtlCol="0">
            <a:spAutoFit/>
          </a:bodyPr>
          <a:lstStyle/>
          <a:p>
            <a:pPr algn="ctr"/>
            <a:r>
              <a:rPr lang="en-GB" sz="1400" i="1" dirty="0">
                <a:solidFill>
                  <a:schemeClr val="accent1"/>
                </a:solidFill>
              </a:rPr>
              <a:t>“My fear is that we are hollowing out our sector, because we’re putting everything on the frontline, and … the heart of the thing can be sucked out if people don’t have time to think and breather and time to be creative. And I think that goes for funders as well, yeah, 100%.”</a:t>
            </a:r>
          </a:p>
        </p:txBody>
      </p:sp>
    </p:spTree>
    <p:extLst>
      <p:ext uri="{BB962C8B-B14F-4D97-AF65-F5344CB8AC3E}">
        <p14:creationId xmlns:p14="http://schemas.microsoft.com/office/powerpoint/2010/main" val="3795910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999"/>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999"/>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999"/>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9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8FC76-4A2A-62A9-A0A1-8F34781182B9}"/>
              </a:ext>
            </a:extLst>
          </p:cNvPr>
          <p:cNvSpPr>
            <a:spLocks noGrp="1"/>
          </p:cNvSpPr>
          <p:nvPr>
            <p:ph type="title"/>
          </p:nvPr>
        </p:nvSpPr>
        <p:spPr/>
        <p:txBody>
          <a:bodyPr/>
          <a:lstStyle/>
          <a:p>
            <a:r>
              <a:rPr lang="en-GB" dirty="0"/>
              <a:t>The solutions</a:t>
            </a:r>
          </a:p>
        </p:txBody>
      </p:sp>
      <p:sp>
        <p:nvSpPr>
          <p:cNvPr id="3" name="Content Placeholder 2">
            <a:extLst>
              <a:ext uri="{FF2B5EF4-FFF2-40B4-BE49-F238E27FC236}">
                <a16:creationId xmlns:a16="http://schemas.microsoft.com/office/drawing/2014/main" id="{2A7A86C8-13D3-8145-5844-AAE3E4D35B80}"/>
              </a:ext>
            </a:extLst>
          </p:cNvPr>
          <p:cNvSpPr>
            <a:spLocks noGrp="1"/>
          </p:cNvSpPr>
          <p:nvPr>
            <p:ph sz="half" idx="1"/>
          </p:nvPr>
        </p:nvSpPr>
        <p:spPr>
          <a:xfrm>
            <a:off x="448967" y="1219941"/>
            <a:ext cx="11383369" cy="4351338"/>
          </a:xfrm>
        </p:spPr>
        <p:txBody>
          <a:bodyPr/>
          <a:lstStyle/>
          <a:p>
            <a:endParaRPr lang="en-GB" dirty="0"/>
          </a:p>
          <a:p>
            <a:pPr marL="342900" indent="-342900">
              <a:buAutoNum type="arabicPeriod"/>
            </a:pPr>
            <a:r>
              <a:rPr lang="en-GB" dirty="0"/>
              <a:t>Charity Commission leadership</a:t>
            </a:r>
          </a:p>
          <a:p>
            <a:pPr marL="1028700" lvl="1" indent="-342900"/>
            <a:r>
              <a:rPr lang="en-GB" dirty="0"/>
              <a:t>Opportunity for the Commission to set out what good grant-making looks like</a:t>
            </a:r>
          </a:p>
          <a:p>
            <a:pPr marL="1028700" lvl="1" indent="-342900"/>
            <a:r>
              <a:rPr lang="en-GB" dirty="0"/>
              <a:t>Highlighting resources that improved good practice</a:t>
            </a:r>
          </a:p>
          <a:p>
            <a:pPr marL="342900" indent="-342900">
              <a:buAutoNum type="arabicPeriod"/>
            </a:pPr>
            <a:endParaRPr lang="en-GB" dirty="0"/>
          </a:p>
          <a:p>
            <a:pPr marL="342900" indent="-342900">
              <a:buAutoNum type="arabicPeriod"/>
            </a:pPr>
            <a:r>
              <a:rPr lang="en-GB" dirty="0"/>
              <a:t>Independent benchmarking</a:t>
            </a:r>
          </a:p>
          <a:p>
            <a:pPr marL="1028700" lvl="1" indent="-342900"/>
            <a:r>
              <a:rPr lang="en-GB" dirty="0"/>
              <a:t>Grant-maker </a:t>
            </a:r>
            <a:r>
              <a:rPr lang="en-GB" dirty="0" err="1"/>
              <a:t>benchmarkers</a:t>
            </a:r>
            <a:r>
              <a:rPr lang="en-GB" dirty="0"/>
              <a:t> should look at expanding their scope to cover some of the areas covered in the report</a:t>
            </a:r>
          </a:p>
          <a:p>
            <a:pPr marL="1028700" lvl="1" indent="-342900"/>
            <a:r>
              <a:rPr lang="en-GB" dirty="0"/>
              <a:t>Charity Commission should encourage greater participation in and use of benchmarks</a:t>
            </a:r>
          </a:p>
          <a:p>
            <a:pPr marL="1028700" lvl="1" indent="-342900"/>
            <a:endParaRPr lang="en-GB" dirty="0"/>
          </a:p>
          <a:p>
            <a:pPr lvl="1" indent="0">
              <a:buNone/>
            </a:pPr>
            <a:endParaRPr lang="en-GB" dirty="0"/>
          </a:p>
          <a:p>
            <a:pPr marL="342900" indent="-342900">
              <a:buAutoNum type="arabicPeriod"/>
            </a:pPr>
            <a:r>
              <a:rPr lang="en-GB" dirty="0"/>
              <a:t>Amplify the voice of grant-seekers</a:t>
            </a:r>
          </a:p>
          <a:p>
            <a:pPr marL="1028700" lvl="1" indent="-342900"/>
            <a:r>
              <a:rPr lang="en-GB" dirty="0"/>
              <a:t>Potentially one of the most powerful levers for change, however…</a:t>
            </a:r>
          </a:p>
          <a:p>
            <a:pPr marL="1028700" lvl="1" indent="-342900"/>
            <a:r>
              <a:rPr lang="en-GB" dirty="0"/>
              <a:t>Role for charity sector infrastructure bodies to speak out on behalf of the sector, drawing attention to challenges around existing practises, working with the Charity Commission and </a:t>
            </a:r>
            <a:r>
              <a:rPr lang="en-GB" dirty="0" err="1"/>
              <a:t>benchmarkers</a:t>
            </a:r>
            <a:r>
              <a:rPr lang="en-GB" dirty="0"/>
              <a:t> to define and promote better approaches to grant-making.  </a:t>
            </a:r>
          </a:p>
          <a:p>
            <a:pPr marL="342900" indent="-342900">
              <a:buAutoNum type="arabicPeriod"/>
            </a:pPr>
            <a:endParaRPr lang="en-GB" dirty="0"/>
          </a:p>
          <a:p>
            <a:endParaRPr lang="en-GB" dirty="0"/>
          </a:p>
          <a:p>
            <a:endParaRPr lang="en-GB" dirty="0"/>
          </a:p>
        </p:txBody>
      </p:sp>
      <p:sp>
        <p:nvSpPr>
          <p:cNvPr id="4" name="Slide Number Placeholder 3">
            <a:extLst>
              <a:ext uri="{FF2B5EF4-FFF2-40B4-BE49-F238E27FC236}">
                <a16:creationId xmlns:a16="http://schemas.microsoft.com/office/drawing/2014/main" id="{51952F10-3650-0E1C-3B5B-5AE0E63F4255}"/>
              </a:ext>
            </a:extLst>
          </p:cNvPr>
          <p:cNvSpPr>
            <a:spLocks noGrp="1"/>
          </p:cNvSpPr>
          <p:nvPr>
            <p:ph type="sldNum" sz="quarter" idx="12"/>
          </p:nvPr>
        </p:nvSpPr>
        <p:spPr/>
        <p:txBody>
          <a:bodyPr/>
          <a:lstStyle/>
          <a:p>
            <a:fld id="{394815CB-A13A-43DD-9D3C-52A0B146A83E}" type="slidenum">
              <a:rPr lang="en-GB" smtClean="0"/>
              <a:pPr/>
              <a:t>7</a:t>
            </a:fld>
            <a:endParaRPr lang="en-GB"/>
          </a:p>
        </p:txBody>
      </p:sp>
    </p:spTree>
    <p:extLst>
      <p:ext uri="{BB962C8B-B14F-4D97-AF65-F5344CB8AC3E}">
        <p14:creationId xmlns:p14="http://schemas.microsoft.com/office/powerpoint/2010/main" val="2305495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DB51A-35D8-BB8C-9034-053C89FE1271}"/>
              </a:ext>
            </a:extLst>
          </p:cNvPr>
          <p:cNvSpPr>
            <a:spLocks noGrp="1"/>
          </p:cNvSpPr>
          <p:nvPr>
            <p:ph type="title"/>
          </p:nvPr>
        </p:nvSpPr>
        <p:spPr/>
        <p:txBody>
          <a:bodyPr/>
          <a:lstStyle/>
          <a:p>
            <a:r>
              <a:rPr lang="en-GB" dirty="0"/>
              <a:t>Cost of living – inflation </a:t>
            </a:r>
            <a:br>
              <a:rPr lang="en-GB" dirty="0"/>
            </a:br>
            <a:r>
              <a:rPr lang="en-GB" dirty="0"/>
              <a:t>(from a recent briefing with Charities Aid Foundation)</a:t>
            </a:r>
          </a:p>
        </p:txBody>
      </p:sp>
    </p:spTree>
    <p:extLst>
      <p:ext uri="{BB962C8B-B14F-4D97-AF65-F5344CB8AC3E}">
        <p14:creationId xmlns:p14="http://schemas.microsoft.com/office/powerpoint/2010/main" val="751540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EF533-B813-064F-A602-0B303E0AE2C4}"/>
              </a:ext>
            </a:extLst>
          </p:cNvPr>
          <p:cNvSpPr>
            <a:spLocks noGrp="1"/>
          </p:cNvSpPr>
          <p:nvPr>
            <p:ph type="title"/>
          </p:nvPr>
        </p:nvSpPr>
        <p:spPr/>
        <p:txBody>
          <a:bodyPr/>
          <a:lstStyle/>
          <a:p>
            <a:r>
              <a:rPr lang="en-GB" dirty="0"/>
              <a:t>High inflation is expected for some time</a:t>
            </a:r>
          </a:p>
        </p:txBody>
      </p:sp>
      <p:sp>
        <p:nvSpPr>
          <p:cNvPr id="4" name="Slide Number Placeholder 3">
            <a:extLst>
              <a:ext uri="{FF2B5EF4-FFF2-40B4-BE49-F238E27FC236}">
                <a16:creationId xmlns:a16="http://schemas.microsoft.com/office/drawing/2014/main" id="{6A5D1ED3-DC92-75A8-7D26-1C03BC6B1C15}"/>
              </a:ext>
            </a:extLst>
          </p:cNvPr>
          <p:cNvSpPr>
            <a:spLocks noGrp="1"/>
          </p:cNvSpPr>
          <p:nvPr>
            <p:ph type="sldNum" sz="quarter" idx="12"/>
          </p:nvPr>
        </p:nvSpPr>
        <p:spPr/>
        <p:txBody>
          <a:bodyPr/>
          <a:lstStyle/>
          <a:p>
            <a:fld id="{394815CB-A13A-43DD-9D3C-52A0B146A83E}" type="slidenum">
              <a:rPr lang="en-GB" smtClean="0"/>
              <a:pPr/>
              <a:t>9</a:t>
            </a:fld>
            <a:endParaRPr lang="en-GB"/>
          </a:p>
        </p:txBody>
      </p:sp>
      <p:sp>
        <p:nvSpPr>
          <p:cNvPr id="7" name="TextBox 6">
            <a:extLst>
              <a:ext uri="{FF2B5EF4-FFF2-40B4-BE49-F238E27FC236}">
                <a16:creationId xmlns:a16="http://schemas.microsoft.com/office/drawing/2014/main" id="{D7A88814-DC3E-883E-C45D-EAC346F33EB2}"/>
              </a:ext>
            </a:extLst>
          </p:cNvPr>
          <p:cNvSpPr txBox="1"/>
          <p:nvPr/>
        </p:nvSpPr>
        <p:spPr>
          <a:xfrm>
            <a:off x="900495" y="1040947"/>
            <a:ext cx="5480729" cy="307777"/>
          </a:xfrm>
          <a:prstGeom prst="rect">
            <a:avLst/>
          </a:prstGeom>
          <a:noFill/>
        </p:spPr>
        <p:txBody>
          <a:bodyPr wrap="square" rtlCol="0">
            <a:spAutoFit/>
          </a:bodyPr>
          <a:lstStyle/>
          <a:p>
            <a:r>
              <a:rPr lang="en-GB" sz="1400" dirty="0">
                <a:solidFill>
                  <a:schemeClr val="bg1">
                    <a:lumMod val="50000"/>
                  </a:schemeClr>
                </a:solidFill>
              </a:rPr>
              <a:t>Figure 1. CPI inflation forecasts</a:t>
            </a:r>
          </a:p>
        </p:txBody>
      </p:sp>
      <p:sp>
        <p:nvSpPr>
          <p:cNvPr id="8" name="TextBox 7">
            <a:extLst>
              <a:ext uri="{FF2B5EF4-FFF2-40B4-BE49-F238E27FC236}">
                <a16:creationId xmlns:a16="http://schemas.microsoft.com/office/drawing/2014/main" id="{4DAB7EBA-D65E-EAFA-D89C-A906F846A91C}"/>
              </a:ext>
            </a:extLst>
          </p:cNvPr>
          <p:cNvSpPr txBox="1"/>
          <p:nvPr/>
        </p:nvSpPr>
        <p:spPr>
          <a:xfrm>
            <a:off x="900496" y="5592085"/>
            <a:ext cx="5480729" cy="246221"/>
          </a:xfrm>
          <a:prstGeom prst="rect">
            <a:avLst/>
          </a:prstGeom>
          <a:noFill/>
        </p:spPr>
        <p:txBody>
          <a:bodyPr wrap="square" rtlCol="0">
            <a:spAutoFit/>
          </a:bodyPr>
          <a:lstStyle/>
          <a:p>
            <a:r>
              <a:rPr lang="en-GB" sz="1000" dirty="0"/>
              <a:t>Source: OBR and Bank of England Inflation forecasts</a:t>
            </a:r>
          </a:p>
        </p:txBody>
      </p:sp>
      <p:pic>
        <p:nvPicPr>
          <p:cNvPr id="16" name="Content Placeholder 15">
            <a:extLst>
              <a:ext uri="{FF2B5EF4-FFF2-40B4-BE49-F238E27FC236}">
                <a16:creationId xmlns:a16="http://schemas.microsoft.com/office/drawing/2014/main" id="{74FDCAB4-4DB9-FAA3-D708-9E7E02ECE37D}"/>
              </a:ext>
            </a:extLst>
          </p:cNvPr>
          <p:cNvPicPr>
            <a:picLocks noGrp="1" noChangeAspect="1"/>
          </p:cNvPicPr>
          <p:nvPr>
            <p:ph sz="half" idx="13"/>
          </p:nvPr>
        </p:nvPicPr>
        <p:blipFill>
          <a:blip r:embed="rId3"/>
          <a:stretch>
            <a:fillRect/>
          </a:stretch>
        </p:blipFill>
        <p:spPr>
          <a:xfrm>
            <a:off x="626176" y="1408126"/>
            <a:ext cx="8206928" cy="4101150"/>
          </a:xfrm>
          <a:prstGeom prst="rect">
            <a:avLst/>
          </a:prstGeom>
        </p:spPr>
      </p:pic>
    </p:spTree>
    <p:extLst>
      <p:ext uri="{BB962C8B-B14F-4D97-AF65-F5344CB8AC3E}">
        <p14:creationId xmlns:p14="http://schemas.microsoft.com/office/powerpoint/2010/main" val="2347503244"/>
      </p:ext>
    </p:extLst>
  </p:cSld>
  <p:clrMapOvr>
    <a:masterClrMapping/>
  </p:clrMapOvr>
</p:sld>
</file>

<file path=ppt/theme/theme1.xml><?xml version="1.0" encoding="utf-8"?>
<a:theme xmlns:a="http://schemas.openxmlformats.org/drawingml/2006/main" name="Office Theme">
  <a:themeElements>
    <a:clrScheme name="PBE Colours">
      <a:dk1>
        <a:srgbClr val="000000"/>
      </a:dk1>
      <a:lt1>
        <a:sysClr val="window" lastClr="FFFFFF"/>
      </a:lt1>
      <a:dk2>
        <a:srgbClr val="595959"/>
      </a:dk2>
      <a:lt2>
        <a:srgbClr val="E7E6E6"/>
      </a:lt2>
      <a:accent1>
        <a:srgbClr val="1F497D"/>
      </a:accent1>
      <a:accent2>
        <a:srgbClr val="D7D987"/>
      </a:accent2>
      <a:accent3>
        <a:srgbClr val="4BACC6"/>
      </a:accent3>
      <a:accent4>
        <a:srgbClr val="EF05CE"/>
      </a:accent4>
      <a:accent5>
        <a:srgbClr val="846EB0"/>
      </a:accent5>
      <a:accent6>
        <a:srgbClr val="F79646"/>
      </a:accent6>
      <a:hlink>
        <a:srgbClr val="4BACC6"/>
      </a:hlink>
      <a:folHlink>
        <a:srgbClr val="205867"/>
      </a:folHlink>
    </a:clrScheme>
    <a:fontScheme name="Custom 1">
      <a:majorFont>
        <a:latin typeface="Montserrat Light"/>
        <a:ea typeface=""/>
        <a:cs typeface=""/>
      </a:majorFont>
      <a:minorFont>
        <a:latin typeface="Montserra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Powerpoint paper" id="{98C03630-241E-494C-A752-8C50ADFBD5D6}" vid="{DDD171CD-58AD-4C95-A369-0EE459BD58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9A065777D9DA408AB96FC1F4AD80BF" ma:contentTypeVersion="15" ma:contentTypeDescription="Create a new document." ma:contentTypeScope="" ma:versionID="30b992e9e9b5b00b7824db0702680502">
  <xsd:schema xmlns:xsd="http://www.w3.org/2001/XMLSchema" xmlns:xs="http://www.w3.org/2001/XMLSchema" xmlns:p="http://schemas.microsoft.com/office/2006/metadata/properties" xmlns:ns2="b3f069a2-2fa2-47c8-8b2e-c01748be6e22" xmlns:ns3="d6998046-ee85-4a8c-bb32-af225454db7a" targetNamespace="http://schemas.microsoft.com/office/2006/metadata/properties" ma:root="true" ma:fieldsID="368bc5acffe3050858d553964aeea2e4" ns2:_="" ns3:_="">
    <xsd:import namespace="b3f069a2-2fa2-47c8-8b2e-c01748be6e22"/>
    <xsd:import namespace="d6998046-ee85-4a8c-bb32-af225454db7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069a2-2fa2-47c8-8b2e-c01748be6e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84dfc38-9498-4b87-9895-494850a1830c"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d6998046-ee85-4a8c-bb32-af225454db7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79d6e3de-7b8e-4b52-b5c4-c38177ddb2a1}" ma:internalName="TaxCatchAll" ma:showField="CatchAllData" ma:web="d6998046-ee85-4a8c-bb32-af225454db7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d6998046-ee85-4a8c-bb32-af225454db7a" xsi:nil="true"/>
    <lcf76f155ced4ddcb4097134ff3c332f xmlns="b3f069a2-2fa2-47c8-8b2e-c01748be6e2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A437E65-7F26-4FAE-BD20-9B45FDD233CB}">
  <ds:schemaRefs>
    <ds:schemaRef ds:uri="http://schemas.microsoft.com/sharepoint/v3/contenttype/forms"/>
  </ds:schemaRefs>
</ds:datastoreItem>
</file>

<file path=customXml/itemProps2.xml><?xml version="1.0" encoding="utf-8"?>
<ds:datastoreItem xmlns:ds="http://schemas.openxmlformats.org/officeDocument/2006/customXml" ds:itemID="{B3C8715F-B371-4F2E-A90B-502B8655875A}">
  <ds:schemaRefs>
    <ds:schemaRef ds:uri="b3f069a2-2fa2-47c8-8b2e-c01748be6e22"/>
    <ds:schemaRef ds:uri="d6998046-ee85-4a8c-bb32-af225454db7a"/>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670B84A-821B-449D-BA12-3A9FF3D2B0E2}">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d6998046-ee85-4a8c-bb32-af225454db7a"/>
    <ds:schemaRef ds:uri="http://purl.org/dc/terms/"/>
    <ds:schemaRef ds:uri="http://schemas.openxmlformats.org/package/2006/metadata/core-properties"/>
    <ds:schemaRef ds:uri="b3f069a2-2fa2-47c8-8b2e-c01748be6e2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Template Powerpoint paper (1)</Template>
  <TotalTime>3746</TotalTime>
  <Words>1944</Words>
  <Application>Microsoft Office PowerPoint</Application>
  <PresentationFormat>Widescreen</PresentationFormat>
  <Paragraphs>147</Paragraphs>
  <Slides>13</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Montserrat Light</vt:lpstr>
      <vt:lpstr>Montserrat Medium</vt:lpstr>
      <vt:lpstr>Office Theme</vt:lpstr>
      <vt:lpstr>Overcoming the barriers to better grant-making</vt:lpstr>
      <vt:lpstr>PowerPoint Presentation</vt:lpstr>
      <vt:lpstr>The Law Family Commission on Civil Society</vt:lpstr>
      <vt:lpstr>The power of good grant making</vt:lpstr>
      <vt:lpstr>Current concerns around grant making</vt:lpstr>
      <vt:lpstr>The barriers</vt:lpstr>
      <vt:lpstr>The solutions</vt:lpstr>
      <vt:lpstr>Cost of living – inflation  (from a recent briefing with Charities Aid Foundation)</vt:lpstr>
      <vt:lpstr>High inflation is expected for some time</vt:lpstr>
      <vt:lpstr>Inflation will eat away at the value of donations  </vt:lpstr>
      <vt:lpstr>Inflation will also eat away at reserves</vt:lpstr>
      <vt:lpstr>Charities and donors can both take some action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impact of waiting lists for children’s mental health services on the costs of wider public services Analysis for stem4 in association with Toby Kenward</dc:title>
  <dc:creator>Jon Franklin</dc:creator>
  <cp:lastModifiedBy>Jansev Jemal</cp:lastModifiedBy>
  <cp:revision>17</cp:revision>
  <dcterms:created xsi:type="dcterms:W3CDTF">2022-04-09T12:57:17Z</dcterms:created>
  <dcterms:modified xsi:type="dcterms:W3CDTF">2022-09-22T08:27:01Z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0x010100709A065777D9DA408AB96FC1F4AD80BF</vt:lpwstr>
  </property>
  <property fmtid="{D5CDD505-2E9C-101B-9397-08002B2CF9AE}" pid="3" name="MediaServiceImageTags">
    <vt:lpwstr/>
  </property>
</Properties>
</file>