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94" r:id="rId5"/>
    <p:sldId id="353" r:id="rId6"/>
    <p:sldId id="309" r:id="rId7"/>
    <p:sldId id="387" r:id="rId8"/>
    <p:sldId id="358" r:id="rId9"/>
    <p:sldId id="388" r:id="rId10"/>
    <p:sldId id="389" r:id="rId11"/>
    <p:sldId id="390" r:id="rId12"/>
    <p:sldId id="282" r:id="rId13"/>
    <p:sldId id="386" r:id="rId14"/>
    <p:sldId id="391" r:id="rId15"/>
    <p:sldId id="392" r:id="rId16"/>
    <p:sldId id="393" r:id="rId17"/>
    <p:sldId id="394" r:id="rId18"/>
    <p:sldId id="385" r:id="rId19"/>
    <p:sldId id="396" r:id="rId20"/>
    <p:sldId id="362" r:id="rId21"/>
    <p:sldId id="395" r:id="rId22"/>
    <p:sldId id="3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913F2-51E4-41F2-A953-1952A95021F5}" v="142" dt="2022-09-22T08:06:04.977"/>
    <p1510:client id="{B1134C19-BBD4-4501-9836-135398356DE1}" v="2" dt="2022-09-22T08:33:19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63171" autoAdjust="0"/>
  </p:normalViewPr>
  <p:slideViewPr>
    <p:cSldViewPr snapToGrid="0">
      <p:cViewPr varScale="1">
        <p:scale>
          <a:sx n="57" d="100"/>
          <a:sy n="57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Dyson" userId="d4d9594f-a13a-466b-aee4-c6d2f2e9979d" providerId="ADAL" clId="{B1134C19-BBD4-4501-9836-135398356DE1}"/>
    <pc:docChg chg="undo custSel addSld modSld sldOrd">
      <pc:chgData name="Emily Dyson" userId="d4d9594f-a13a-466b-aee4-c6d2f2e9979d" providerId="ADAL" clId="{B1134C19-BBD4-4501-9836-135398356DE1}" dt="2022-09-22T08:36:19.662" v="302" actId="20577"/>
      <pc:docMkLst>
        <pc:docMk/>
      </pc:docMkLst>
      <pc:sldChg chg="modNotesTx">
        <pc:chgData name="Emily Dyson" userId="d4d9594f-a13a-466b-aee4-c6d2f2e9979d" providerId="ADAL" clId="{B1134C19-BBD4-4501-9836-135398356DE1}" dt="2022-09-22T08:21:59.578" v="0" actId="20577"/>
        <pc:sldMkLst>
          <pc:docMk/>
          <pc:sldMk cId="2151434239" sldId="294"/>
        </pc:sldMkLst>
      </pc:sldChg>
      <pc:sldChg chg="modNotesTx">
        <pc:chgData name="Emily Dyson" userId="d4d9594f-a13a-466b-aee4-c6d2f2e9979d" providerId="ADAL" clId="{B1134C19-BBD4-4501-9836-135398356DE1}" dt="2022-09-22T08:22:05.462" v="2" actId="20577"/>
        <pc:sldMkLst>
          <pc:docMk/>
          <pc:sldMk cId="1842988170" sldId="309"/>
        </pc:sldMkLst>
      </pc:sldChg>
      <pc:sldChg chg="modNotesTx">
        <pc:chgData name="Emily Dyson" userId="d4d9594f-a13a-466b-aee4-c6d2f2e9979d" providerId="ADAL" clId="{B1134C19-BBD4-4501-9836-135398356DE1}" dt="2022-09-22T08:22:02.296" v="1" actId="20577"/>
        <pc:sldMkLst>
          <pc:docMk/>
          <pc:sldMk cId="2950562811" sldId="353"/>
        </pc:sldMkLst>
      </pc:sldChg>
      <pc:sldChg chg="modNotesTx">
        <pc:chgData name="Emily Dyson" userId="d4d9594f-a13a-466b-aee4-c6d2f2e9979d" providerId="ADAL" clId="{B1134C19-BBD4-4501-9836-135398356DE1}" dt="2022-09-22T08:22:35.525" v="10" actId="20577"/>
        <pc:sldMkLst>
          <pc:docMk/>
          <pc:sldMk cId="1641354510" sldId="362"/>
        </pc:sldMkLst>
      </pc:sldChg>
      <pc:sldChg chg="modNotesTx">
        <pc:chgData name="Emily Dyson" userId="d4d9594f-a13a-466b-aee4-c6d2f2e9979d" providerId="ADAL" clId="{B1134C19-BBD4-4501-9836-135398356DE1}" dt="2022-09-22T08:22:28.616" v="7" actId="20577"/>
        <pc:sldMkLst>
          <pc:docMk/>
          <pc:sldMk cId="3825676325" sldId="385"/>
        </pc:sldMkLst>
      </pc:sldChg>
      <pc:sldChg chg="modNotesTx">
        <pc:chgData name="Emily Dyson" userId="d4d9594f-a13a-466b-aee4-c6d2f2e9979d" providerId="ADAL" clId="{B1134C19-BBD4-4501-9836-135398356DE1}" dt="2022-09-22T08:22:17.530" v="4" actId="20577"/>
        <pc:sldMkLst>
          <pc:docMk/>
          <pc:sldMk cId="1584422846" sldId="386"/>
        </pc:sldMkLst>
      </pc:sldChg>
      <pc:sldChg chg="modNotesTx">
        <pc:chgData name="Emily Dyson" userId="d4d9594f-a13a-466b-aee4-c6d2f2e9979d" providerId="ADAL" clId="{B1134C19-BBD4-4501-9836-135398356DE1}" dt="2022-09-22T08:22:11.278" v="3" actId="20577"/>
        <pc:sldMkLst>
          <pc:docMk/>
          <pc:sldMk cId="2698819577" sldId="388"/>
        </pc:sldMkLst>
      </pc:sldChg>
      <pc:sldChg chg="modNotesTx">
        <pc:chgData name="Emily Dyson" userId="d4d9594f-a13a-466b-aee4-c6d2f2e9979d" providerId="ADAL" clId="{B1134C19-BBD4-4501-9836-135398356DE1}" dt="2022-09-22T08:22:20.473" v="5" actId="20577"/>
        <pc:sldMkLst>
          <pc:docMk/>
          <pc:sldMk cId="816504117" sldId="391"/>
        </pc:sldMkLst>
      </pc:sldChg>
      <pc:sldChg chg="modNotesTx">
        <pc:chgData name="Emily Dyson" userId="d4d9594f-a13a-466b-aee4-c6d2f2e9979d" providerId="ADAL" clId="{B1134C19-BBD4-4501-9836-135398356DE1}" dt="2022-09-22T08:22:26.478" v="6" actId="20577"/>
        <pc:sldMkLst>
          <pc:docMk/>
          <pc:sldMk cId="2069841996" sldId="394"/>
        </pc:sldMkLst>
      </pc:sldChg>
      <pc:sldChg chg="modNotesTx">
        <pc:chgData name="Emily Dyson" userId="d4d9594f-a13a-466b-aee4-c6d2f2e9979d" providerId="ADAL" clId="{B1134C19-BBD4-4501-9836-135398356DE1}" dt="2022-09-22T08:22:31.261" v="8" actId="20577"/>
        <pc:sldMkLst>
          <pc:docMk/>
          <pc:sldMk cId="2073303624" sldId="396"/>
        </pc:sldMkLst>
      </pc:sldChg>
      <pc:sldChg chg="modSp add mod ord">
        <pc:chgData name="Emily Dyson" userId="d4d9594f-a13a-466b-aee4-c6d2f2e9979d" providerId="ADAL" clId="{B1134C19-BBD4-4501-9836-135398356DE1}" dt="2022-09-22T08:36:19.662" v="302" actId="20577"/>
        <pc:sldMkLst>
          <pc:docMk/>
          <pc:sldMk cId="3475395577" sldId="397"/>
        </pc:sldMkLst>
        <pc:spChg chg="mod">
          <ac:chgData name="Emily Dyson" userId="d4d9594f-a13a-466b-aee4-c6d2f2e9979d" providerId="ADAL" clId="{B1134C19-BBD4-4501-9836-135398356DE1}" dt="2022-09-22T08:26:04.542" v="283" actId="1076"/>
          <ac:spMkLst>
            <pc:docMk/>
            <pc:sldMk cId="3475395577" sldId="397"/>
            <ac:spMk id="2" creationId="{9E3E3293-2CE2-415A-1D6A-1E7E8AE09D20}"/>
          </ac:spMkLst>
        </pc:spChg>
        <pc:spChg chg="mod">
          <ac:chgData name="Emily Dyson" userId="d4d9594f-a13a-466b-aee4-c6d2f2e9979d" providerId="ADAL" clId="{B1134C19-BBD4-4501-9836-135398356DE1}" dt="2022-09-22T08:36:19.662" v="302" actId="20577"/>
          <ac:spMkLst>
            <pc:docMk/>
            <pc:sldMk cId="3475395577" sldId="397"/>
            <ac:spMk id="3" creationId="{64EA24CD-9C31-9A61-470E-4F64236AC4B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32AD2-EAE2-4B30-A09C-FD77A71901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63E5D8-90DC-4F12-8C3A-44E54A7E08A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>
              <a:solidFill>
                <a:schemeClr val="tx1"/>
              </a:solidFill>
            </a:rPr>
            <a:t>1. Don’t waste time</a:t>
          </a:r>
        </a:p>
      </dgm:t>
    </dgm:pt>
    <dgm:pt modelId="{A43CF6CB-1E64-4BAE-AA3F-01A961B267B8}" type="parTrans" cxnId="{79C72391-0F78-48E8-A676-C3515CFBFD74}">
      <dgm:prSet/>
      <dgm:spPr/>
      <dgm:t>
        <a:bodyPr/>
        <a:lstStyle/>
        <a:p>
          <a:endParaRPr lang="en-GB"/>
        </a:p>
      </dgm:t>
    </dgm:pt>
    <dgm:pt modelId="{DEDDB1E4-4EAA-47A6-906F-746D884B1B5E}" type="sibTrans" cxnId="{79C72391-0F78-48E8-A676-C3515CFBFD74}">
      <dgm:prSet/>
      <dgm:spPr/>
      <dgm:t>
        <a:bodyPr/>
        <a:lstStyle/>
        <a:p>
          <a:endParaRPr lang="en-GB"/>
        </a:p>
      </dgm:t>
    </dgm:pt>
    <dgm:pt modelId="{4AFBE5D7-8171-43AA-A780-CF363BDE90B2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>
              <a:solidFill>
                <a:schemeClr val="accent3"/>
              </a:solidFill>
            </a:rPr>
            <a:t>2. Ask relevant questions</a:t>
          </a:r>
        </a:p>
      </dgm:t>
    </dgm:pt>
    <dgm:pt modelId="{34DF4094-51F1-41CF-B55E-DEFF525A3660}" type="parTrans" cxnId="{69E2CA38-3FB8-4A5C-A1A6-CAAEC7A1A1D8}">
      <dgm:prSet/>
      <dgm:spPr/>
      <dgm:t>
        <a:bodyPr/>
        <a:lstStyle/>
        <a:p>
          <a:endParaRPr lang="en-GB"/>
        </a:p>
      </dgm:t>
    </dgm:pt>
    <dgm:pt modelId="{821204C1-DA9D-4F1E-9DA1-8001845B778F}" type="sibTrans" cxnId="{69E2CA38-3FB8-4A5C-A1A6-CAAEC7A1A1D8}">
      <dgm:prSet/>
      <dgm:spPr/>
      <dgm:t>
        <a:bodyPr/>
        <a:lstStyle/>
        <a:p>
          <a:endParaRPr lang="en-GB"/>
        </a:p>
      </dgm:t>
    </dgm:pt>
    <dgm:pt modelId="{07C55FE8-2C49-43DA-8702-6E94AFAD72E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>
              <a:solidFill>
                <a:schemeClr val="tx1"/>
              </a:solidFill>
            </a:rPr>
            <a:t>3. Accept risk</a:t>
          </a:r>
        </a:p>
      </dgm:t>
    </dgm:pt>
    <dgm:pt modelId="{56CA5BED-A627-474C-BB76-5ECC715ECC80}" type="parTrans" cxnId="{B9C1C496-ECC0-4A6E-84E3-3018918E9994}">
      <dgm:prSet/>
      <dgm:spPr/>
      <dgm:t>
        <a:bodyPr/>
        <a:lstStyle/>
        <a:p>
          <a:endParaRPr lang="en-GB"/>
        </a:p>
      </dgm:t>
    </dgm:pt>
    <dgm:pt modelId="{82327B0B-32AB-41A9-A60E-6B7D7B895337}" type="sibTrans" cxnId="{B9C1C496-ECC0-4A6E-84E3-3018918E9994}">
      <dgm:prSet/>
      <dgm:spPr/>
      <dgm:t>
        <a:bodyPr/>
        <a:lstStyle/>
        <a:p>
          <a:endParaRPr lang="en-GB"/>
        </a:p>
      </dgm:t>
    </dgm:pt>
    <dgm:pt modelId="{DB80847F-9F17-439A-B34B-5FE181420951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>
              <a:solidFill>
                <a:schemeClr val="accent3"/>
              </a:solidFill>
            </a:rPr>
            <a:t>4. Act with urgency</a:t>
          </a:r>
        </a:p>
      </dgm:t>
    </dgm:pt>
    <dgm:pt modelId="{ECA365BE-37EE-431A-B64F-D7697C009348}" type="parTrans" cxnId="{22C02FFC-839A-41BA-A17F-662AE74AF842}">
      <dgm:prSet/>
      <dgm:spPr/>
      <dgm:t>
        <a:bodyPr/>
        <a:lstStyle/>
        <a:p>
          <a:endParaRPr lang="en-GB"/>
        </a:p>
      </dgm:t>
    </dgm:pt>
    <dgm:pt modelId="{756F1D8A-71D9-42EC-8F89-AEA241BA94D7}" type="sibTrans" cxnId="{22C02FFC-839A-41BA-A17F-662AE74AF842}">
      <dgm:prSet/>
      <dgm:spPr/>
      <dgm:t>
        <a:bodyPr/>
        <a:lstStyle/>
        <a:p>
          <a:endParaRPr lang="en-GB"/>
        </a:p>
      </dgm:t>
    </dgm:pt>
    <dgm:pt modelId="{C842DFBC-6A88-47E0-8963-5468EB59AD90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>
              <a:solidFill>
                <a:schemeClr val="accent3"/>
              </a:solidFill>
            </a:rPr>
            <a:t>5. Be open</a:t>
          </a:r>
        </a:p>
      </dgm:t>
    </dgm:pt>
    <dgm:pt modelId="{C8F50B51-7872-4C3B-89D2-0C570BCE2795}" type="parTrans" cxnId="{B51DBDF2-E549-4FB8-92A3-2C21547B58D3}">
      <dgm:prSet/>
      <dgm:spPr/>
      <dgm:t>
        <a:bodyPr/>
        <a:lstStyle/>
        <a:p>
          <a:endParaRPr lang="en-GB"/>
        </a:p>
      </dgm:t>
    </dgm:pt>
    <dgm:pt modelId="{922062F8-6F6D-4433-AD6E-B9D8D96A7D8E}" type="sibTrans" cxnId="{B51DBDF2-E549-4FB8-92A3-2C21547B58D3}">
      <dgm:prSet/>
      <dgm:spPr/>
      <dgm:t>
        <a:bodyPr/>
        <a:lstStyle/>
        <a:p>
          <a:endParaRPr lang="en-GB"/>
        </a:p>
      </dgm:t>
    </dgm:pt>
    <dgm:pt modelId="{9DAEF467-9A86-485E-8FA4-AEDDBDBBEA9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>
              <a:solidFill>
                <a:schemeClr val="tx1"/>
              </a:solidFill>
            </a:rPr>
            <a:t>6. Enable flexibility</a:t>
          </a:r>
        </a:p>
      </dgm:t>
    </dgm:pt>
    <dgm:pt modelId="{95824F0E-FF8F-423A-82F9-F48ACC5D1096}" type="parTrans" cxnId="{B6FFA3E7-EA0D-4017-89A2-7AF49AC552A3}">
      <dgm:prSet/>
      <dgm:spPr/>
      <dgm:t>
        <a:bodyPr/>
        <a:lstStyle/>
        <a:p>
          <a:endParaRPr lang="en-GB"/>
        </a:p>
      </dgm:t>
    </dgm:pt>
    <dgm:pt modelId="{821EFD7E-FFA5-4DD7-9349-A4D5B4083688}" type="sibTrans" cxnId="{B6FFA3E7-EA0D-4017-89A2-7AF49AC552A3}">
      <dgm:prSet/>
      <dgm:spPr/>
      <dgm:t>
        <a:bodyPr/>
        <a:lstStyle/>
        <a:p>
          <a:endParaRPr lang="en-GB"/>
        </a:p>
      </dgm:t>
    </dgm:pt>
    <dgm:pt modelId="{3CD7C2C6-6C16-432A-90A7-E247B84D855C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2200" b="1">
              <a:solidFill>
                <a:schemeClr val="accent3"/>
              </a:solidFill>
            </a:rPr>
            <a:t>7. Communicate with purpose</a:t>
          </a:r>
        </a:p>
      </dgm:t>
    </dgm:pt>
    <dgm:pt modelId="{83515074-A5C3-4D15-9BB3-2A0BF93AB4C1}" type="parTrans" cxnId="{2388BBD1-CFCB-41DD-AA36-3D944EC0DDD4}">
      <dgm:prSet/>
      <dgm:spPr/>
      <dgm:t>
        <a:bodyPr/>
        <a:lstStyle/>
        <a:p>
          <a:endParaRPr lang="en-GB"/>
        </a:p>
      </dgm:t>
    </dgm:pt>
    <dgm:pt modelId="{5B14C25B-B16A-4D7F-B8D4-5F8C6C2399E5}" type="sibTrans" cxnId="{2388BBD1-CFCB-41DD-AA36-3D944EC0DDD4}">
      <dgm:prSet/>
      <dgm:spPr/>
      <dgm:t>
        <a:bodyPr/>
        <a:lstStyle/>
        <a:p>
          <a:endParaRPr lang="en-GB"/>
        </a:p>
      </dgm:t>
    </dgm:pt>
    <dgm:pt modelId="{641ACE7C-42F0-419F-BA83-5073219B6D7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200" b="1">
              <a:solidFill>
                <a:schemeClr val="tx1"/>
              </a:solidFill>
            </a:rPr>
            <a:t>8. Be proportionate</a:t>
          </a:r>
        </a:p>
      </dgm:t>
    </dgm:pt>
    <dgm:pt modelId="{397AEE3D-A468-4A55-A45C-C033CD072488}" type="parTrans" cxnId="{B69B192C-613F-49E4-A042-6C7B222C32EC}">
      <dgm:prSet/>
      <dgm:spPr/>
      <dgm:t>
        <a:bodyPr/>
        <a:lstStyle/>
        <a:p>
          <a:endParaRPr lang="en-GB"/>
        </a:p>
      </dgm:t>
    </dgm:pt>
    <dgm:pt modelId="{03D1FAF2-FBC6-46AE-A44C-78DCCAC841F4}" type="sibTrans" cxnId="{B69B192C-613F-49E4-A042-6C7B222C32EC}">
      <dgm:prSet/>
      <dgm:spPr/>
      <dgm:t>
        <a:bodyPr/>
        <a:lstStyle/>
        <a:p>
          <a:endParaRPr lang="en-GB"/>
        </a:p>
      </dgm:t>
    </dgm:pt>
    <dgm:pt modelId="{8AC3D749-A1A6-42D6-8A82-001873426E2A}" type="pres">
      <dgm:prSet presAssocID="{12532AD2-EAE2-4B30-A09C-FD77A7190182}" presName="diagram" presStyleCnt="0">
        <dgm:presLayoutVars>
          <dgm:dir/>
          <dgm:resizeHandles val="exact"/>
        </dgm:presLayoutVars>
      </dgm:prSet>
      <dgm:spPr/>
    </dgm:pt>
    <dgm:pt modelId="{E1212FF9-BA25-45BB-AC6C-1ACFF4D166AF}" type="pres">
      <dgm:prSet presAssocID="{D363E5D8-90DC-4F12-8C3A-44E54A7E08A7}" presName="node" presStyleLbl="node1" presStyleIdx="0" presStyleCnt="8">
        <dgm:presLayoutVars>
          <dgm:bulletEnabled val="1"/>
        </dgm:presLayoutVars>
      </dgm:prSet>
      <dgm:spPr/>
    </dgm:pt>
    <dgm:pt modelId="{8A7DE608-0CB4-49A0-9BD5-85566A437443}" type="pres">
      <dgm:prSet presAssocID="{DEDDB1E4-4EAA-47A6-906F-746D884B1B5E}" presName="sibTrans" presStyleCnt="0"/>
      <dgm:spPr/>
    </dgm:pt>
    <dgm:pt modelId="{2F1A563C-40EB-4BBC-B2CD-72E52B0CC578}" type="pres">
      <dgm:prSet presAssocID="{4AFBE5D7-8171-43AA-A780-CF363BDE90B2}" presName="node" presStyleLbl="node1" presStyleIdx="1" presStyleCnt="8">
        <dgm:presLayoutVars>
          <dgm:bulletEnabled val="1"/>
        </dgm:presLayoutVars>
      </dgm:prSet>
      <dgm:spPr/>
    </dgm:pt>
    <dgm:pt modelId="{F47C37A2-127F-4587-8150-F41CEA00C81A}" type="pres">
      <dgm:prSet presAssocID="{821204C1-DA9D-4F1E-9DA1-8001845B778F}" presName="sibTrans" presStyleCnt="0"/>
      <dgm:spPr/>
    </dgm:pt>
    <dgm:pt modelId="{EC987007-D4BE-4CF8-B493-89785A8BD2FD}" type="pres">
      <dgm:prSet presAssocID="{07C55FE8-2C49-43DA-8702-6E94AFAD72E5}" presName="node" presStyleLbl="node1" presStyleIdx="2" presStyleCnt="8">
        <dgm:presLayoutVars>
          <dgm:bulletEnabled val="1"/>
        </dgm:presLayoutVars>
      </dgm:prSet>
      <dgm:spPr/>
    </dgm:pt>
    <dgm:pt modelId="{D6358CEA-D183-4809-A6E3-43DCD9337CD2}" type="pres">
      <dgm:prSet presAssocID="{82327B0B-32AB-41A9-A60E-6B7D7B895337}" presName="sibTrans" presStyleCnt="0"/>
      <dgm:spPr/>
    </dgm:pt>
    <dgm:pt modelId="{6E15B80C-5C83-458E-90C0-78C1A8A862CB}" type="pres">
      <dgm:prSet presAssocID="{DB80847F-9F17-439A-B34B-5FE181420951}" presName="node" presStyleLbl="node1" presStyleIdx="3" presStyleCnt="8">
        <dgm:presLayoutVars>
          <dgm:bulletEnabled val="1"/>
        </dgm:presLayoutVars>
      </dgm:prSet>
      <dgm:spPr/>
    </dgm:pt>
    <dgm:pt modelId="{0152A193-C39A-42A8-88FB-F5BFD8863964}" type="pres">
      <dgm:prSet presAssocID="{756F1D8A-71D9-42EC-8F89-AEA241BA94D7}" presName="sibTrans" presStyleCnt="0"/>
      <dgm:spPr/>
    </dgm:pt>
    <dgm:pt modelId="{DF751C72-A584-4F0B-9FA2-AC2505FAE365}" type="pres">
      <dgm:prSet presAssocID="{C842DFBC-6A88-47E0-8963-5468EB59AD90}" presName="node" presStyleLbl="node1" presStyleIdx="4" presStyleCnt="8" custLinFactX="10724" custLinFactNeighborX="100000">
        <dgm:presLayoutVars>
          <dgm:bulletEnabled val="1"/>
        </dgm:presLayoutVars>
      </dgm:prSet>
      <dgm:spPr/>
    </dgm:pt>
    <dgm:pt modelId="{68697A1B-459E-4C68-BD07-280DD23E7F0B}" type="pres">
      <dgm:prSet presAssocID="{922062F8-6F6D-4433-AD6E-B9D8D96A7D8E}" presName="sibTrans" presStyleCnt="0"/>
      <dgm:spPr/>
    </dgm:pt>
    <dgm:pt modelId="{C2B0007B-84E2-426A-A4DA-0839D4019E6A}" type="pres">
      <dgm:prSet presAssocID="{9DAEF467-9A86-485E-8FA4-AEDDBDBBEA9E}" presName="node" presStyleLbl="node1" presStyleIdx="5" presStyleCnt="8" custLinFactX="-100000" custLinFactY="16465" custLinFactNeighborX="-119971" custLinFactNeighborY="100000">
        <dgm:presLayoutVars>
          <dgm:bulletEnabled val="1"/>
        </dgm:presLayoutVars>
      </dgm:prSet>
      <dgm:spPr/>
    </dgm:pt>
    <dgm:pt modelId="{3722AEF9-93D1-4F96-B2B8-1879E1A5BF38}" type="pres">
      <dgm:prSet presAssocID="{821EFD7E-FFA5-4DD7-9349-A4D5B4083688}" presName="sibTrans" presStyleCnt="0"/>
      <dgm:spPr/>
    </dgm:pt>
    <dgm:pt modelId="{56135735-E779-4ADA-8E57-49F26A4D0601}" type="pres">
      <dgm:prSet presAssocID="{3CD7C2C6-6C16-432A-90A7-E247B84D855C}" presName="node" presStyleLbl="node1" presStyleIdx="6" presStyleCnt="8" custLinFactNeighborX="55000" custLinFactNeighborY="-820">
        <dgm:presLayoutVars>
          <dgm:bulletEnabled val="1"/>
        </dgm:presLayoutVars>
      </dgm:prSet>
      <dgm:spPr/>
    </dgm:pt>
    <dgm:pt modelId="{20D50E64-7E8B-41BC-BE34-2B07A0BEA7EC}" type="pres">
      <dgm:prSet presAssocID="{5B14C25B-B16A-4D7F-B8D4-5F8C6C2399E5}" presName="sibTrans" presStyleCnt="0"/>
      <dgm:spPr/>
    </dgm:pt>
    <dgm:pt modelId="{08C2F94E-CDC0-4224-A8E3-BFCDDDA6FCEA}" type="pres">
      <dgm:prSet presAssocID="{641ACE7C-42F0-419F-BA83-5073219B6D76}" presName="node" presStyleLbl="node1" presStyleIdx="7" presStyleCnt="8" custLinFactNeighborX="55116" custLinFactNeighborY="-820">
        <dgm:presLayoutVars>
          <dgm:bulletEnabled val="1"/>
        </dgm:presLayoutVars>
      </dgm:prSet>
      <dgm:spPr/>
    </dgm:pt>
  </dgm:ptLst>
  <dgm:cxnLst>
    <dgm:cxn modelId="{4F8D2303-CEFC-4B61-9E7D-BFBD07580869}" type="presOf" srcId="{07C55FE8-2C49-43DA-8702-6E94AFAD72E5}" destId="{EC987007-D4BE-4CF8-B493-89785A8BD2FD}" srcOrd="0" destOrd="0" presId="urn:microsoft.com/office/officeart/2005/8/layout/default"/>
    <dgm:cxn modelId="{05AF2004-D8B9-4E77-B32B-4B9397397FE6}" type="presOf" srcId="{12532AD2-EAE2-4B30-A09C-FD77A7190182}" destId="{8AC3D749-A1A6-42D6-8A82-001873426E2A}" srcOrd="0" destOrd="0" presId="urn:microsoft.com/office/officeart/2005/8/layout/default"/>
    <dgm:cxn modelId="{7A2FD90C-F3A3-4ED5-A61D-FC5BC33E89BB}" type="presOf" srcId="{D363E5D8-90DC-4F12-8C3A-44E54A7E08A7}" destId="{E1212FF9-BA25-45BB-AC6C-1ACFF4D166AF}" srcOrd="0" destOrd="0" presId="urn:microsoft.com/office/officeart/2005/8/layout/default"/>
    <dgm:cxn modelId="{3473DA1D-AC38-4592-903C-A8F7D2651A22}" type="presOf" srcId="{C842DFBC-6A88-47E0-8963-5468EB59AD90}" destId="{DF751C72-A584-4F0B-9FA2-AC2505FAE365}" srcOrd="0" destOrd="0" presId="urn:microsoft.com/office/officeart/2005/8/layout/default"/>
    <dgm:cxn modelId="{3B1EA425-43F6-49FD-B694-F4178D7540FF}" type="presOf" srcId="{4AFBE5D7-8171-43AA-A780-CF363BDE90B2}" destId="{2F1A563C-40EB-4BBC-B2CD-72E52B0CC578}" srcOrd="0" destOrd="0" presId="urn:microsoft.com/office/officeart/2005/8/layout/default"/>
    <dgm:cxn modelId="{B69B192C-613F-49E4-A042-6C7B222C32EC}" srcId="{12532AD2-EAE2-4B30-A09C-FD77A7190182}" destId="{641ACE7C-42F0-419F-BA83-5073219B6D76}" srcOrd="7" destOrd="0" parTransId="{397AEE3D-A468-4A55-A45C-C033CD072488}" sibTransId="{03D1FAF2-FBC6-46AE-A44C-78DCCAC841F4}"/>
    <dgm:cxn modelId="{69E2CA38-3FB8-4A5C-A1A6-CAAEC7A1A1D8}" srcId="{12532AD2-EAE2-4B30-A09C-FD77A7190182}" destId="{4AFBE5D7-8171-43AA-A780-CF363BDE90B2}" srcOrd="1" destOrd="0" parTransId="{34DF4094-51F1-41CF-B55E-DEFF525A3660}" sibTransId="{821204C1-DA9D-4F1E-9DA1-8001845B778F}"/>
    <dgm:cxn modelId="{BB221D6F-17C7-43AD-9CF2-85F6DDF07B22}" type="presOf" srcId="{641ACE7C-42F0-419F-BA83-5073219B6D76}" destId="{08C2F94E-CDC0-4224-A8E3-BFCDDDA6FCEA}" srcOrd="0" destOrd="0" presId="urn:microsoft.com/office/officeart/2005/8/layout/default"/>
    <dgm:cxn modelId="{C8E0917C-ED4B-4C07-ADC0-70DDB343467B}" type="presOf" srcId="{DB80847F-9F17-439A-B34B-5FE181420951}" destId="{6E15B80C-5C83-458E-90C0-78C1A8A862CB}" srcOrd="0" destOrd="0" presId="urn:microsoft.com/office/officeart/2005/8/layout/default"/>
    <dgm:cxn modelId="{79C72391-0F78-48E8-A676-C3515CFBFD74}" srcId="{12532AD2-EAE2-4B30-A09C-FD77A7190182}" destId="{D363E5D8-90DC-4F12-8C3A-44E54A7E08A7}" srcOrd="0" destOrd="0" parTransId="{A43CF6CB-1E64-4BAE-AA3F-01A961B267B8}" sibTransId="{DEDDB1E4-4EAA-47A6-906F-746D884B1B5E}"/>
    <dgm:cxn modelId="{CB3E5391-A841-422A-B571-D3E98422444C}" type="presOf" srcId="{9DAEF467-9A86-485E-8FA4-AEDDBDBBEA9E}" destId="{C2B0007B-84E2-426A-A4DA-0839D4019E6A}" srcOrd="0" destOrd="0" presId="urn:microsoft.com/office/officeart/2005/8/layout/default"/>
    <dgm:cxn modelId="{B9C1C496-ECC0-4A6E-84E3-3018918E9994}" srcId="{12532AD2-EAE2-4B30-A09C-FD77A7190182}" destId="{07C55FE8-2C49-43DA-8702-6E94AFAD72E5}" srcOrd="2" destOrd="0" parTransId="{56CA5BED-A627-474C-BB76-5ECC715ECC80}" sibTransId="{82327B0B-32AB-41A9-A60E-6B7D7B895337}"/>
    <dgm:cxn modelId="{2388BBD1-CFCB-41DD-AA36-3D944EC0DDD4}" srcId="{12532AD2-EAE2-4B30-A09C-FD77A7190182}" destId="{3CD7C2C6-6C16-432A-90A7-E247B84D855C}" srcOrd="6" destOrd="0" parTransId="{83515074-A5C3-4D15-9BB3-2A0BF93AB4C1}" sibTransId="{5B14C25B-B16A-4D7F-B8D4-5F8C6C2399E5}"/>
    <dgm:cxn modelId="{AF50BED8-CCF1-4348-AF83-6D181E4D1120}" type="presOf" srcId="{3CD7C2C6-6C16-432A-90A7-E247B84D855C}" destId="{56135735-E779-4ADA-8E57-49F26A4D0601}" srcOrd="0" destOrd="0" presId="urn:microsoft.com/office/officeart/2005/8/layout/default"/>
    <dgm:cxn modelId="{B6FFA3E7-EA0D-4017-89A2-7AF49AC552A3}" srcId="{12532AD2-EAE2-4B30-A09C-FD77A7190182}" destId="{9DAEF467-9A86-485E-8FA4-AEDDBDBBEA9E}" srcOrd="5" destOrd="0" parTransId="{95824F0E-FF8F-423A-82F9-F48ACC5D1096}" sibTransId="{821EFD7E-FFA5-4DD7-9349-A4D5B4083688}"/>
    <dgm:cxn modelId="{B51DBDF2-E549-4FB8-92A3-2C21547B58D3}" srcId="{12532AD2-EAE2-4B30-A09C-FD77A7190182}" destId="{C842DFBC-6A88-47E0-8963-5468EB59AD90}" srcOrd="4" destOrd="0" parTransId="{C8F50B51-7872-4C3B-89D2-0C570BCE2795}" sibTransId="{922062F8-6F6D-4433-AD6E-B9D8D96A7D8E}"/>
    <dgm:cxn modelId="{22C02FFC-839A-41BA-A17F-662AE74AF842}" srcId="{12532AD2-EAE2-4B30-A09C-FD77A7190182}" destId="{DB80847F-9F17-439A-B34B-5FE181420951}" srcOrd="3" destOrd="0" parTransId="{ECA365BE-37EE-431A-B64F-D7697C009348}" sibTransId="{756F1D8A-71D9-42EC-8F89-AEA241BA94D7}"/>
    <dgm:cxn modelId="{274D7AD9-572F-4151-A85E-ADE59DD4698F}" type="presParOf" srcId="{8AC3D749-A1A6-42D6-8A82-001873426E2A}" destId="{E1212FF9-BA25-45BB-AC6C-1ACFF4D166AF}" srcOrd="0" destOrd="0" presId="urn:microsoft.com/office/officeart/2005/8/layout/default"/>
    <dgm:cxn modelId="{5D6C1683-C3F2-4504-A0B6-F4D62F8F79A5}" type="presParOf" srcId="{8AC3D749-A1A6-42D6-8A82-001873426E2A}" destId="{8A7DE608-0CB4-49A0-9BD5-85566A437443}" srcOrd="1" destOrd="0" presId="urn:microsoft.com/office/officeart/2005/8/layout/default"/>
    <dgm:cxn modelId="{145D8E60-2F68-4C07-AE9F-0E55C9D2324B}" type="presParOf" srcId="{8AC3D749-A1A6-42D6-8A82-001873426E2A}" destId="{2F1A563C-40EB-4BBC-B2CD-72E52B0CC578}" srcOrd="2" destOrd="0" presId="urn:microsoft.com/office/officeart/2005/8/layout/default"/>
    <dgm:cxn modelId="{3BF0DCE2-10A8-4EA0-A7AB-8FC218F9EAF4}" type="presParOf" srcId="{8AC3D749-A1A6-42D6-8A82-001873426E2A}" destId="{F47C37A2-127F-4587-8150-F41CEA00C81A}" srcOrd="3" destOrd="0" presId="urn:microsoft.com/office/officeart/2005/8/layout/default"/>
    <dgm:cxn modelId="{47833367-8A18-4724-BE8F-FF8CE4C24362}" type="presParOf" srcId="{8AC3D749-A1A6-42D6-8A82-001873426E2A}" destId="{EC987007-D4BE-4CF8-B493-89785A8BD2FD}" srcOrd="4" destOrd="0" presId="urn:microsoft.com/office/officeart/2005/8/layout/default"/>
    <dgm:cxn modelId="{8C73B87B-72CC-4D1F-8CC5-995040BB9448}" type="presParOf" srcId="{8AC3D749-A1A6-42D6-8A82-001873426E2A}" destId="{D6358CEA-D183-4809-A6E3-43DCD9337CD2}" srcOrd="5" destOrd="0" presId="urn:microsoft.com/office/officeart/2005/8/layout/default"/>
    <dgm:cxn modelId="{3CE8EF46-D538-4811-A75D-0B3D2581B322}" type="presParOf" srcId="{8AC3D749-A1A6-42D6-8A82-001873426E2A}" destId="{6E15B80C-5C83-458E-90C0-78C1A8A862CB}" srcOrd="6" destOrd="0" presId="urn:microsoft.com/office/officeart/2005/8/layout/default"/>
    <dgm:cxn modelId="{AF78AC74-33FB-4D8D-9C6E-106A9217B68C}" type="presParOf" srcId="{8AC3D749-A1A6-42D6-8A82-001873426E2A}" destId="{0152A193-C39A-42A8-88FB-F5BFD8863964}" srcOrd="7" destOrd="0" presId="urn:microsoft.com/office/officeart/2005/8/layout/default"/>
    <dgm:cxn modelId="{461642D7-9E0B-405F-B5F9-76734CD3B632}" type="presParOf" srcId="{8AC3D749-A1A6-42D6-8A82-001873426E2A}" destId="{DF751C72-A584-4F0B-9FA2-AC2505FAE365}" srcOrd="8" destOrd="0" presId="urn:microsoft.com/office/officeart/2005/8/layout/default"/>
    <dgm:cxn modelId="{432443FA-01A8-4EF9-A55E-975E2A64EE63}" type="presParOf" srcId="{8AC3D749-A1A6-42D6-8A82-001873426E2A}" destId="{68697A1B-459E-4C68-BD07-280DD23E7F0B}" srcOrd="9" destOrd="0" presId="urn:microsoft.com/office/officeart/2005/8/layout/default"/>
    <dgm:cxn modelId="{C5977AF9-164C-40D1-887F-700F16E65303}" type="presParOf" srcId="{8AC3D749-A1A6-42D6-8A82-001873426E2A}" destId="{C2B0007B-84E2-426A-A4DA-0839D4019E6A}" srcOrd="10" destOrd="0" presId="urn:microsoft.com/office/officeart/2005/8/layout/default"/>
    <dgm:cxn modelId="{FE54F7E0-7F7A-4C62-B314-DA7EAE12EDA0}" type="presParOf" srcId="{8AC3D749-A1A6-42D6-8A82-001873426E2A}" destId="{3722AEF9-93D1-4F96-B2B8-1879E1A5BF38}" srcOrd="11" destOrd="0" presId="urn:microsoft.com/office/officeart/2005/8/layout/default"/>
    <dgm:cxn modelId="{4FB13878-707B-4CB0-9180-FF9EB83E2B94}" type="presParOf" srcId="{8AC3D749-A1A6-42D6-8A82-001873426E2A}" destId="{56135735-E779-4ADA-8E57-49F26A4D0601}" srcOrd="12" destOrd="0" presId="urn:microsoft.com/office/officeart/2005/8/layout/default"/>
    <dgm:cxn modelId="{9EAB3121-C7DB-435A-B219-E5D847A77F25}" type="presParOf" srcId="{8AC3D749-A1A6-42D6-8A82-001873426E2A}" destId="{20D50E64-7E8B-41BC-BE34-2B07A0BEA7EC}" srcOrd="13" destOrd="0" presId="urn:microsoft.com/office/officeart/2005/8/layout/default"/>
    <dgm:cxn modelId="{5A4FEDDB-1E8D-454A-9692-1239C27003CC}" type="presParOf" srcId="{8AC3D749-A1A6-42D6-8A82-001873426E2A}" destId="{08C2F94E-CDC0-4224-A8E3-BFCDDDA6FCE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12FF9-BA25-45BB-AC6C-1ACFF4D166AF}">
      <dsp:nvSpPr>
        <dsp:cNvPr id="0" name=""/>
        <dsp:cNvSpPr/>
      </dsp:nvSpPr>
      <dsp:spPr>
        <a:xfrm>
          <a:off x="290972" y="1273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tx1"/>
              </a:solidFill>
            </a:rPr>
            <a:t>1. Don’t waste time</a:t>
          </a:r>
        </a:p>
      </dsp:txBody>
      <dsp:txXfrm>
        <a:off x="290972" y="1273"/>
        <a:ext cx="2404562" cy="1442737"/>
      </dsp:txXfrm>
    </dsp:sp>
    <dsp:sp modelId="{2F1A563C-40EB-4BBC-B2CD-72E52B0CC578}">
      <dsp:nvSpPr>
        <dsp:cNvPr id="0" name=""/>
        <dsp:cNvSpPr/>
      </dsp:nvSpPr>
      <dsp:spPr>
        <a:xfrm>
          <a:off x="2935991" y="1273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accent3"/>
              </a:solidFill>
            </a:rPr>
            <a:t>2. Ask relevant questions</a:t>
          </a:r>
        </a:p>
      </dsp:txBody>
      <dsp:txXfrm>
        <a:off x="2935991" y="1273"/>
        <a:ext cx="2404562" cy="1442737"/>
      </dsp:txXfrm>
    </dsp:sp>
    <dsp:sp modelId="{EC987007-D4BE-4CF8-B493-89785A8BD2FD}">
      <dsp:nvSpPr>
        <dsp:cNvPr id="0" name=""/>
        <dsp:cNvSpPr/>
      </dsp:nvSpPr>
      <dsp:spPr>
        <a:xfrm>
          <a:off x="5581010" y="1273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tx1"/>
              </a:solidFill>
            </a:rPr>
            <a:t>3. Accept risk</a:t>
          </a:r>
        </a:p>
      </dsp:txBody>
      <dsp:txXfrm>
        <a:off x="5581010" y="1273"/>
        <a:ext cx="2404562" cy="1442737"/>
      </dsp:txXfrm>
    </dsp:sp>
    <dsp:sp modelId="{6E15B80C-5C83-458E-90C0-78C1A8A862CB}">
      <dsp:nvSpPr>
        <dsp:cNvPr id="0" name=""/>
        <dsp:cNvSpPr/>
      </dsp:nvSpPr>
      <dsp:spPr>
        <a:xfrm>
          <a:off x="290972" y="1684467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accent3"/>
              </a:solidFill>
            </a:rPr>
            <a:t>4. Act with urgency</a:t>
          </a:r>
        </a:p>
      </dsp:txBody>
      <dsp:txXfrm>
        <a:off x="290972" y="1684467"/>
        <a:ext cx="2404562" cy="1442737"/>
      </dsp:txXfrm>
    </dsp:sp>
    <dsp:sp modelId="{DF751C72-A584-4F0B-9FA2-AC2505FAE365}">
      <dsp:nvSpPr>
        <dsp:cNvPr id="0" name=""/>
        <dsp:cNvSpPr/>
      </dsp:nvSpPr>
      <dsp:spPr>
        <a:xfrm>
          <a:off x="5598419" y="1684467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accent3"/>
              </a:solidFill>
            </a:rPr>
            <a:t>5. Be open</a:t>
          </a:r>
        </a:p>
      </dsp:txBody>
      <dsp:txXfrm>
        <a:off x="5598419" y="1684467"/>
        <a:ext cx="2404562" cy="1442737"/>
      </dsp:txXfrm>
    </dsp:sp>
    <dsp:sp modelId="{C2B0007B-84E2-426A-A4DA-0839D4019E6A}">
      <dsp:nvSpPr>
        <dsp:cNvPr id="0" name=""/>
        <dsp:cNvSpPr/>
      </dsp:nvSpPr>
      <dsp:spPr>
        <a:xfrm>
          <a:off x="291669" y="3364752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tx1"/>
              </a:solidFill>
            </a:rPr>
            <a:t>6. Enable flexibility</a:t>
          </a:r>
        </a:p>
      </dsp:txBody>
      <dsp:txXfrm>
        <a:off x="291669" y="3364752"/>
        <a:ext cx="2404562" cy="1442737"/>
      </dsp:txXfrm>
    </dsp:sp>
    <dsp:sp modelId="{56135735-E779-4ADA-8E57-49F26A4D0601}">
      <dsp:nvSpPr>
        <dsp:cNvPr id="0" name=""/>
        <dsp:cNvSpPr/>
      </dsp:nvSpPr>
      <dsp:spPr>
        <a:xfrm>
          <a:off x="2935991" y="3355831"/>
          <a:ext cx="2404562" cy="144273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accent3"/>
              </a:solidFill>
            </a:rPr>
            <a:t>7. Communicate with purpose</a:t>
          </a:r>
        </a:p>
      </dsp:txBody>
      <dsp:txXfrm>
        <a:off x="2935991" y="3355831"/>
        <a:ext cx="2404562" cy="1442737"/>
      </dsp:txXfrm>
    </dsp:sp>
    <dsp:sp modelId="{08C2F94E-CDC0-4224-A8E3-BFCDDDA6FCEA}">
      <dsp:nvSpPr>
        <dsp:cNvPr id="0" name=""/>
        <dsp:cNvSpPr/>
      </dsp:nvSpPr>
      <dsp:spPr>
        <a:xfrm>
          <a:off x="5583800" y="3355831"/>
          <a:ext cx="2404562" cy="1442737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>
              <a:solidFill>
                <a:schemeClr val="tx1"/>
              </a:solidFill>
            </a:rPr>
            <a:t>8. Be proportionate</a:t>
          </a:r>
        </a:p>
      </dsp:txBody>
      <dsp:txXfrm>
        <a:off x="5583800" y="3355831"/>
        <a:ext cx="2404562" cy="1442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6A39B-A578-4362-BE7E-6DCF722BA6E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A885-8AD0-4817-B0BD-B9B2C092A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7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51881-AF7A-4F36-9F69-234AFD6693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95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AutoNum type="arabicPeriod"/>
            </a:pPr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0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AutoNum type="arabicPeriod"/>
            </a:pPr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2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2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9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8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2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82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4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0230D-68AB-4809-B9BF-58D743C37B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7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0230D-68AB-4809-B9BF-58D743C37B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7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9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4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0230D-68AB-4809-B9BF-58D743C37B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9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9A885-8AD0-4817-B0BD-B9B2C092A1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0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14BBE61-B77D-6640-B2C2-400ACFD12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50" y="5781841"/>
            <a:ext cx="1838532" cy="441248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8FBDE9-935A-3C49-BBC3-2EF552DE8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25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A13E6D8-553A-5447-8586-340E7EF8F0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625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br>
              <a:rPr lang="en-GB"/>
            </a:b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5987AF3-73C1-344A-A6F7-EE0AD1712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625" y="699237"/>
            <a:ext cx="3805238" cy="1296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mtClean="0">
                <a:effectLst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Title of document</a:t>
            </a:r>
            <a:b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set in Arial regular,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22135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96CC449C-BE16-EF43-BA57-F44337178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1" y="6264956"/>
            <a:ext cx="1477410" cy="3545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FD61-DB1B-5345-9905-0639C2E63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706438"/>
            <a:ext cx="7683500" cy="4902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One off bold statement goes here. Click to edit. Arial bold, sentence case. Brand colour options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Mi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FD61-DB1B-5345-9905-0639C2E63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706438"/>
            <a:ext cx="7683500" cy="4902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One off bold statement goes here. Click to edit. Arial bold, sentence case. Brand colour options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59AA16-9094-B04F-8B81-8F6E167AF29B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3CD4CF3-1CC2-5149-853F-72E303FA9D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9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F9AA60-BBA3-9148-9541-E49929DE461E}"/>
              </a:ext>
            </a:extLst>
          </p:cNvPr>
          <p:cNvSpPr/>
          <p:nvPr userDrawn="1"/>
        </p:nvSpPr>
        <p:spPr>
          <a:xfrm>
            <a:off x="719138" y="395223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EA4419-CA44-6F45-A686-F0880C8161F8}"/>
              </a:ext>
            </a:extLst>
          </p:cNvPr>
          <p:cNvSpPr/>
          <p:nvPr userDrawn="1"/>
        </p:nvSpPr>
        <p:spPr>
          <a:xfrm>
            <a:off x="4620578" y="395223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24039CB-4AB2-9549-A7CC-12CCFDE48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408432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147080-7088-B04C-91C9-AA3474A64086}"/>
              </a:ext>
            </a:extLst>
          </p:cNvPr>
          <p:cNvSpPr/>
          <p:nvPr userDrawn="1"/>
        </p:nvSpPr>
        <p:spPr>
          <a:xfrm>
            <a:off x="719138" y="204215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6257AF5-BD00-BC4F-A6FE-CB553145D196}"/>
              </a:ext>
            </a:extLst>
          </p:cNvPr>
          <p:cNvSpPr/>
          <p:nvPr userDrawn="1"/>
        </p:nvSpPr>
        <p:spPr>
          <a:xfrm>
            <a:off x="4620578" y="2042159"/>
            <a:ext cx="3795712" cy="1808478"/>
          </a:xfrm>
          <a:prstGeom prst="roundRect">
            <a:avLst>
              <a:gd name="adj" fmla="val 6053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877A4E3A-4296-1E43-B9E5-579EF79A9C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3601" y="445008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4E4E12FE-4749-E645-B5EF-6CD83F2EDA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601" y="219456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FBA8F71-4E86-1644-8941-86FD0BDB7E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601" y="256032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765A4980-EDB0-0349-9359-33A07D560B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65041" y="219456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C76891A-D496-CE47-B47D-22EFEC41BA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65041" y="256032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F613F64-BC8E-F248-A9C3-BD65AA071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5041" y="4074162"/>
            <a:ext cx="3525520" cy="2679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Text box title / click to edit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A442268-DA1B-9543-A16E-C36E00168C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5041" y="4439922"/>
            <a:ext cx="3525520" cy="1158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/>
            </a:lvl1pPr>
            <a:lvl2pPr marL="457200" indent="0">
              <a:lnSpc>
                <a:spcPts val="1600"/>
              </a:lnSpc>
              <a:buNone/>
              <a:defRPr sz="1200" b="0"/>
            </a:lvl2pPr>
            <a:lvl3pPr>
              <a:lnSpc>
                <a:spcPts val="1600"/>
              </a:lnSpc>
              <a:defRPr sz="12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Off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588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20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9100" y="2282987"/>
            <a:ext cx="6735763" cy="290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4200" i="1" smtClean="0"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Change size to fit length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of quote on page. Georgia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D98E73-5337-A345-AEAA-50D34DFCF38D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8E31B39-BD03-3343-834D-207F7AFB6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E9784B-AC94-7340-ACD9-848978564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9100" y="523240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6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AD1A92-A221-A84E-B1B0-7D52067CB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19" y="132080"/>
            <a:ext cx="2346484" cy="2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48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E27778D-BD41-3D4D-989E-71B0E6DD7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341" y="132080"/>
            <a:ext cx="2346484" cy="23464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25" y="2174876"/>
            <a:ext cx="3805238" cy="3057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400" i="1" smtClean="0"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Change size to fit length of quote on page. Georgia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52E61E-8035-2340-B771-3736B9FBE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625" y="560959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8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</p:spTree>
    <p:extLst>
      <p:ext uri="{BB962C8B-B14F-4D97-AF65-F5344CB8AC3E}">
        <p14:creationId xmlns:p14="http://schemas.microsoft.com/office/powerpoint/2010/main" val="4240032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52E61E-8035-2340-B771-3736B9FBE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345" y="561975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D48F382-84F5-8D4D-98D7-C2B49EC60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136867"/>
            <a:ext cx="2346484" cy="2346484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4840A3E-0306-6A40-809A-77D346B3C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663" y="2378075"/>
            <a:ext cx="3741737" cy="2681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400" b="0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3400" b="0" i="1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Click to edit quote. Change size accordingly to fit page and content as needed.”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5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E27778D-BD41-3D4D-989E-71B0E6DD7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36" y="132080"/>
            <a:ext cx="2346484" cy="234648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2292353"/>
            <a:ext cx="3805238" cy="1157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2000" i="1" smtClean="0"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Change size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to fit length of quote on page. Georgia 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52E61E-8035-2340-B771-3736B9FBE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332481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</p:spTree>
    <p:extLst>
      <p:ext uri="{BB962C8B-B14F-4D97-AF65-F5344CB8AC3E}">
        <p14:creationId xmlns:p14="http://schemas.microsoft.com/office/powerpoint/2010/main" val="9220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589CE36-009C-4E4E-AE4A-56944B9DD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59" y="5781841"/>
            <a:ext cx="1838537" cy="44124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5623C1-27AF-EB45-A6A3-8372BD794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259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44246D-20F8-6D46-9298-B58FC60D4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59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FB4DC63-FBEB-694B-B132-602669D28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699237"/>
            <a:ext cx="3805238" cy="1420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Title of document set in Arial regular, sentence case.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E677EE-D217-AF43-9ED0-C63BBC7D72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33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d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014BBE61-B77D-6640-B2C2-400ACFD12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850" y="5781841"/>
            <a:ext cx="1838532" cy="441248"/>
          </a:xfrm>
          <a:prstGeom prst="rect">
            <a:avLst/>
          </a:prstGeom>
        </p:spPr>
      </p:pic>
      <p:sp>
        <p:nvSpPr>
          <p:cNvPr id="7" name="Round Same-side Corner of Rectangle 23">
            <a:extLst>
              <a:ext uri="{FF2B5EF4-FFF2-40B4-BE49-F238E27FC236}">
                <a16:creationId xmlns:a16="http://schemas.microsoft.com/office/drawing/2014/main" id="{A5238B16-0579-8F45-A279-19324644A207}"/>
              </a:ext>
            </a:extLst>
          </p:cNvPr>
          <p:cNvSpPr/>
          <p:nvPr userDrawn="1"/>
        </p:nvSpPr>
        <p:spPr>
          <a:xfrm rot="10800000">
            <a:off x="719136" y="-5081"/>
            <a:ext cx="4774650" cy="4430298"/>
          </a:xfrm>
          <a:custGeom>
            <a:avLst/>
            <a:gdLst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79652 h 2940518"/>
              <a:gd name="connsiteX8" fmla="*/ 79652 w 2845732"/>
              <a:gd name="connsiteY8" fmla="*/ 0 h 2940518"/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79652 w 2845732"/>
              <a:gd name="connsiteY8" fmla="*/ 0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610069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321311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81782 w 2845732"/>
              <a:gd name="connsiteY8" fmla="*/ 933651 h 2940518"/>
              <a:gd name="connsiteX0" fmla="*/ 339533 w 2845732"/>
              <a:gd name="connsiteY0" fmla="*/ 1347538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339533 w 2845732"/>
              <a:gd name="connsiteY8" fmla="*/ 1347538 h 2940518"/>
              <a:gd name="connsiteX0" fmla="*/ 262531 w 2845732"/>
              <a:gd name="connsiteY0" fmla="*/ 1087656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62531 w 2845732"/>
              <a:gd name="connsiteY8" fmla="*/ 1087656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203390 w 2845732"/>
              <a:gd name="connsiteY0" fmla="*/ 962965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203390 w 2845732"/>
              <a:gd name="connsiteY8" fmla="*/ 962965 h 2940518"/>
              <a:gd name="connsiteX0" fmla="*/ 203854 w 2846196"/>
              <a:gd name="connsiteY0" fmla="*/ 962965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203854 w 2846196"/>
              <a:gd name="connsiteY8" fmla="*/ 962965 h 2940518"/>
              <a:gd name="connsiteX0" fmla="*/ 185657 w 2846196"/>
              <a:gd name="connsiteY0" fmla="*/ 948111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185657 w 2846196"/>
              <a:gd name="connsiteY8" fmla="*/ 948111 h 2940518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6196 w 2846196"/>
              <a:gd name="connsiteY4" fmla="*/ 2943871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0138 w 2846196"/>
              <a:gd name="connsiteY4" fmla="*/ 2510250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839700 w 2845758"/>
              <a:gd name="connsiteY4" fmla="*/ 2510250 h 2943871"/>
              <a:gd name="connsiteX5" fmla="*/ 26 w 2845758"/>
              <a:gd name="connsiteY5" fmla="*/ 2943871 h 2943871"/>
              <a:gd name="connsiteX6" fmla="*/ 6084 w 2845758"/>
              <a:gd name="connsiteY6" fmla="*/ 2539158 h 2943871"/>
              <a:gd name="connsiteX7" fmla="*/ 553 w 2845758"/>
              <a:gd name="connsiteY7" fmla="*/ 1530047 h 2943871"/>
              <a:gd name="connsiteX8" fmla="*/ 185219 w 2845758"/>
              <a:gd name="connsiteY8" fmla="*/ 951464 h 2943871"/>
              <a:gd name="connsiteX0" fmla="*/ 191251 w 2851790"/>
              <a:gd name="connsiteY0" fmla="*/ 951464 h 2943871"/>
              <a:gd name="connsiteX1" fmla="*/ 2772138 w 2851790"/>
              <a:gd name="connsiteY1" fmla="*/ 3353 h 2943871"/>
              <a:gd name="connsiteX2" fmla="*/ 2851790 w 2851790"/>
              <a:gd name="connsiteY2" fmla="*/ 83005 h 2943871"/>
              <a:gd name="connsiteX3" fmla="*/ 2851790 w 2851790"/>
              <a:gd name="connsiteY3" fmla="*/ 2943871 h 2943871"/>
              <a:gd name="connsiteX4" fmla="*/ 2845732 w 2851790"/>
              <a:gd name="connsiteY4" fmla="*/ 2510250 h 2943871"/>
              <a:gd name="connsiteX5" fmla="*/ 0 w 2851790"/>
              <a:gd name="connsiteY5" fmla="*/ 2741514 h 2943871"/>
              <a:gd name="connsiteX6" fmla="*/ 12116 w 2851790"/>
              <a:gd name="connsiteY6" fmla="*/ 2539158 h 2943871"/>
              <a:gd name="connsiteX7" fmla="*/ 6585 w 2851790"/>
              <a:gd name="connsiteY7" fmla="*/ 1530047 h 2943871"/>
              <a:gd name="connsiteX8" fmla="*/ 191251 w 2851790"/>
              <a:gd name="connsiteY8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839700 w 2845758"/>
              <a:gd name="connsiteY4" fmla="*/ 2510250 h 2943871"/>
              <a:gd name="connsiteX5" fmla="*/ 6084 w 2845758"/>
              <a:gd name="connsiteY5" fmla="*/ 2539158 h 2943871"/>
              <a:gd name="connsiteX6" fmla="*/ 553 w 2845758"/>
              <a:gd name="connsiteY6" fmla="*/ 1530047 h 2943871"/>
              <a:gd name="connsiteX7" fmla="*/ 185219 w 2845758"/>
              <a:gd name="connsiteY7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839700 w 2845758"/>
              <a:gd name="connsiteY4" fmla="*/ 2577100 h 2943871"/>
              <a:gd name="connsiteX5" fmla="*/ 6084 w 2845758"/>
              <a:gd name="connsiteY5" fmla="*/ 2539158 h 2943871"/>
              <a:gd name="connsiteX6" fmla="*/ 553 w 2845758"/>
              <a:gd name="connsiteY6" fmla="*/ 1530047 h 2943871"/>
              <a:gd name="connsiteX7" fmla="*/ 185219 w 2845758"/>
              <a:gd name="connsiteY7" fmla="*/ 951464 h 2943871"/>
              <a:gd name="connsiteX0" fmla="*/ 185219 w 2845758"/>
              <a:gd name="connsiteY0" fmla="*/ 951464 h 2943871"/>
              <a:gd name="connsiteX1" fmla="*/ 2766106 w 2845758"/>
              <a:gd name="connsiteY1" fmla="*/ 3353 h 2943871"/>
              <a:gd name="connsiteX2" fmla="*/ 2845758 w 2845758"/>
              <a:gd name="connsiteY2" fmla="*/ 83005 h 2943871"/>
              <a:gd name="connsiteX3" fmla="*/ 2845758 w 2845758"/>
              <a:gd name="connsiteY3" fmla="*/ 2943871 h 2943871"/>
              <a:gd name="connsiteX4" fmla="*/ 2773444 w 2845758"/>
              <a:gd name="connsiteY4" fmla="*/ 2609622 h 2943871"/>
              <a:gd name="connsiteX5" fmla="*/ 6084 w 2845758"/>
              <a:gd name="connsiteY5" fmla="*/ 2539158 h 2943871"/>
              <a:gd name="connsiteX6" fmla="*/ 553 w 2845758"/>
              <a:gd name="connsiteY6" fmla="*/ 1530047 h 2943871"/>
              <a:gd name="connsiteX7" fmla="*/ 185219 w 2845758"/>
              <a:gd name="connsiteY7" fmla="*/ 951464 h 2943871"/>
              <a:gd name="connsiteX0" fmla="*/ 185219 w 2845758"/>
              <a:gd name="connsiteY0" fmla="*/ 951464 h 3086471"/>
              <a:gd name="connsiteX1" fmla="*/ 2766106 w 2845758"/>
              <a:gd name="connsiteY1" fmla="*/ 3353 h 3086471"/>
              <a:gd name="connsiteX2" fmla="*/ 2845758 w 2845758"/>
              <a:gd name="connsiteY2" fmla="*/ 83005 h 3086471"/>
              <a:gd name="connsiteX3" fmla="*/ 2845758 w 2845758"/>
              <a:gd name="connsiteY3" fmla="*/ 2943871 h 3086471"/>
              <a:gd name="connsiteX4" fmla="*/ 6084 w 2845758"/>
              <a:gd name="connsiteY4" fmla="*/ 2539158 h 3086471"/>
              <a:gd name="connsiteX5" fmla="*/ 553 w 2845758"/>
              <a:gd name="connsiteY5" fmla="*/ 1530047 h 3086471"/>
              <a:gd name="connsiteX6" fmla="*/ 185219 w 2845758"/>
              <a:gd name="connsiteY6" fmla="*/ 951464 h 3086471"/>
              <a:gd name="connsiteX0" fmla="*/ 185219 w 2845758"/>
              <a:gd name="connsiteY0" fmla="*/ 951464 h 2773639"/>
              <a:gd name="connsiteX1" fmla="*/ 2766106 w 2845758"/>
              <a:gd name="connsiteY1" fmla="*/ 3353 h 2773639"/>
              <a:gd name="connsiteX2" fmla="*/ 2845758 w 2845758"/>
              <a:gd name="connsiteY2" fmla="*/ 83005 h 2773639"/>
              <a:gd name="connsiteX3" fmla="*/ 2836293 w 2845758"/>
              <a:gd name="connsiteY3" fmla="*/ 2519284 h 2773639"/>
              <a:gd name="connsiteX4" fmla="*/ 6084 w 2845758"/>
              <a:gd name="connsiteY4" fmla="*/ 2539158 h 2773639"/>
              <a:gd name="connsiteX5" fmla="*/ 553 w 2845758"/>
              <a:gd name="connsiteY5" fmla="*/ 1530047 h 2773639"/>
              <a:gd name="connsiteX6" fmla="*/ 185219 w 2845758"/>
              <a:gd name="connsiteY6" fmla="*/ 951464 h 2773639"/>
              <a:gd name="connsiteX0" fmla="*/ 185219 w 2845758"/>
              <a:gd name="connsiteY0" fmla="*/ 951464 h 2774680"/>
              <a:gd name="connsiteX1" fmla="*/ 2766106 w 2845758"/>
              <a:gd name="connsiteY1" fmla="*/ 3353 h 2774680"/>
              <a:gd name="connsiteX2" fmla="*/ 2845758 w 2845758"/>
              <a:gd name="connsiteY2" fmla="*/ 83005 h 2774680"/>
              <a:gd name="connsiteX3" fmla="*/ 2840079 w 2845758"/>
              <a:gd name="connsiteY3" fmla="*/ 2521091 h 2774680"/>
              <a:gd name="connsiteX4" fmla="*/ 6084 w 2845758"/>
              <a:gd name="connsiteY4" fmla="*/ 2539158 h 2774680"/>
              <a:gd name="connsiteX5" fmla="*/ 553 w 2845758"/>
              <a:gd name="connsiteY5" fmla="*/ 1530047 h 2774680"/>
              <a:gd name="connsiteX6" fmla="*/ 185219 w 2845758"/>
              <a:gd name="connsiteY6" fmla="*/ 951464 h 2774680"/>
              <a:gd name="connsiteX0" fmla="*/ 185219 w 2845758"/>
              <a:gd name="connsiteY0" fmla="*/ 951464 h 2633903"/>
              <a:gd name="connsiteX1" fmla="*/ 2766106 w 2845758"/>
              <a:gd name="connsiteY1" fmla="*/ 3353 h 2633903"/>
              <a:gd name="connsiteX2" fmla="*/ 2845758 w 2845758"/>
              <a:gd name="connsiteY2" fmla="*/ 83005 h 2633903"/>
              <a:gd name="connsiteX3" fmla="*/ 2840079 w 2845758"/>
              <a:gd name="connsiteY3" fmla="*/ 2521091 h 2633903"/>
              <a:gd name="connsiteX4" fmla="*/ 6084 w 2845758"/>
              <a:gd name="connsiteY4" fmla="*/ 2539158 h 2633903"/>
              <a:gd name="connsiteX5" fmla="*/ 553 w 2845758"/>
              <a:gd name="connsiteY5" fmla="*/ 1530047 h 2633903"/>
              <a:gd name="connsiteX6" fmla="*/ 185219 w 2845758"/>
              <a:gd name="connsiteY6" fmla="*/ 951464 h 2633903"/>
              <a:gd name="connsiteX0" fmla="*/ 186707 w 2847246"/>
              <a:gd name="connsiteY0" fmla="*/ 951464 h 2611657"/>
              <a:gd name="connsiteX1" fmla="*/ 2767594 w 2847246"/>
              <a:gd name="connsiteY1" fmla="*/ 3353 h 2611657"/>
              <a:gd name="connsiteX2" fmla="*/ 2847246 w 2847246"/>
              <a:gd name="connsiteY2" fmla="*/ 83005 h 2611657"/>
              <a:gd name="connsiteX3" fmla="*/ 2841567 w 2847246"/>
              <a:gd name="connsiteY3" fmla="*/ 2521091 h 2611657"/>
              <a:gd name="connsiteX4" fmla="*/ 0 w 2847246"/>
              <a:gd name="connsiteY4" fmla="*/ 2510250 h 2611657"/>
              <a:gd name="connsiteX5" fmla="*/ 2041 w 2847246"/>
              <a:gd name="connsiteY5" fmla="*/ 1530047 h 2611657"/>
              <a:gd name="connsiteX6" fmla="*/ 186707 w 2847246"/>
              <a:gd name="connsiteY6" fmla="*/ 951464 h 2611657"/>
              <a:gd name="connsiteX0" fmla="*/ 186707 w 2847246"/>
              <a:gd name="connsiteY0" fmla="*/ 951464 h 2521091"/>
              <a:gd name="connsiteX1" fmla="*/ 2767594 w 2847246"/>
              <a:gd name="connsiteY1" fmla="*/ 3353 h 2521091"/>
              <a:gd name="connsiteX2" fmla="*/ 2847246 w 2847246"/>
              <a:gd name="connsiteY2" fmla="*/ 83005 h 2521091"/>
              <a:gd name="connsiteX3" fmla="*/ 2841567 w 2847246"/>
              <a:gd name="connsiteY3" fmla="*/ 2521091 h 2521091"/>
              <a:gd name="connsiteX4" fmla="*/ 0 w 2847246"/>
              <a:gd name="connsiteY4" fmla="*/ 2510250 h 2521091"/>
              <a:gd name="connsiteX5" fmla="*/ 2041 w 2847246"/>
              <a:gd name="connsiteY5" fmla="*/ 1530047 h 2521091"/>
              <a:gd name="connsiteX6" fmla="*/ 186707 w 2847246"/>
              <a:gd name="connsiteY6" fmla="*/ 951464 h 2521091"/>
              <a:gd name="connsiteX0" fmla="*/ 186707 w 2847246"/>
              <a:gd name="connsiteY0" fmla="*/ 951464 h 2521091"/>
              <a:gd name="connsiteX1" fmla="*/ 2767594 w 2847246"/>
              <a:gd name="connsiteY1" fmla="*/ 3353 h 2521091"/>
              <a:gd name="connsiteX2" fmla="*/ 2847246 w 2847246"/>
              <a:gd name="connsiteY2" fmla="*/ 83005 h 2521091"/>
              <a:gd name="connsiteX3" fmla="*/ 2841567 w 2847246"/>
              <a:gd name="connsiteY3" fmla="*/ 2521091 h 2521091"/>
              <a:gd name="connsiteX4" fmla="*/ 0 w 2847246"/>
              <a:gd name="connsiteY4" fmla="*/ 2510250 h 2521091"/>
              <a:gd name="connsiteX5" fmla="*/ 2041 w 2847246"/>
              <a:gd name="connsiteY5" fmla="*/ 1530047 h 2521091"/>
              <a:gd name="connsiteX6" fmla="*/ 186707 w 2847246"/>
              <a:gd name="connsiteY6" fmla="*/ 951464 h 2521091"/>
              <a:gd name="connsiteX0" fmla="*/ 185610 w 2846149"/>
              <a:gd name="connsiteY0" fmla="*/ 951464 h 2521091"/>
              <a:gd name="connsiteX1" fmla="*/ 2766497 w 2846149"/>
              <a:gd name="connsiteY1" fmla="*/ 3353 h 2521091"/>
              <a:gd name="connsiteX2" fmla="*/ 2846149 w 2846149"/>
              <a:gd name="connsiteY2" fmla="*/ 83005 h 2521091"/>
              <a:gd name="connsiteX3" fmla="*/ 2840470 w 2846149"/>
              <a:gd name="connsiteY3" fmla="*/ 2521091 h 2521091"/>
              <a:gd name="connsiteX4" fmla="*/ 796 w 2846149"/>
              <a:gd name="connsiteY4" fmla="*/ 2519284 h 2521091"/>
              <a:gd name="connsiteX5" fmla="*/ 944 w 2846149"/>
              <a:gd name="connsiteY5" fmla="*/ 1530047 h 2521091"/>
              <a:gd name="connsiteX6" fmla="*/ 185610 w 2846149"/>
              <a:gd name="connsiteY6" fmla="*/ 951464 h 2521091"/>
              <a:gd name="connsiteX0" fmla="*/ 185610 w 2846149"/>
              <a:gd name="connsiteY0" fmla="*/ 951464 h 2521091"/>
              <a:gd name="connsiteX1" fmla="*/ 2766497 w 2846149"/>
              <a:gd name="connsiteY1" fmla="*/ 3353 h 2521091"/>
              <a:gd name="connsiteX2" fmla="*/ 2846149 w 2846149"/>
              <a:gd name="connsiteY2" fmla="*/ 83005 h 2521091"/>
              <a:gd name="connsiteX3" fmla="*/ 2840470 w 2846149"/>
              <a:gd name="connsiteY3" fmla="*/ 2521091 h 2521091"/>
              <a:gd name="connsiteX4" fmla="*/ 796 w 2846149"/>
              <a:gd name="connsiteY4" fmla="*/ 2519284 h 2521091"/>
              <a:gd name="connsiteX5" fmla="*/ 944 w 2846149"/>
              <a:gd name="connsiteY5" fmla="*/ 1530047 h 2521091"/>
              <a:gd name="connsiteX6" fmla="*/ 185610 w 2846149"/>
              <a:gd name="connsiteY6" fmla="*/ 951464 h 2521091"/>
              <a:gd name="connsiteX0" fmla="*/ 186275 w 2846814"/>
              <a:gd name="connsiteY0" fmla="*/ 951464 h 2521091"/>
              <a:gd name="connsiteX1" fmla="*/ 2767162 w 2846814"/>
              <a:gd name="connsiteY1" fmla="*/ 3353 h 2521091"/>
              <a:gd name="connsiteX2" fmla="*/ 2846814 w 2846814"/>
              <a:gd name="connsiteY2" fmla="*/ 83005 h 2521091"/>
              <a:gd name="connsiteX3" fmla="*/ 2841135 w 2846814"/>
              <a:gd name="connsiteY3" fmla="*/ 2521091 h 2521091"/>
              <a:gd name="connsiteX4" fmla="*/ 1461 w 2846814"/>
              <a:gd name="connsiteY4" fmla="*/ 2519284 h 2521091"/>
              <a:gd name="connsiteX5" fmla="*/ 1609 w 2846814"/>
              <a:gd name="connsiteY5" fmla="*/ 1530047 h 2521091"/>
              <a:gd name="connsiteX6" fmla="*/ 186275 w 2846814"/>
              <a:gd name="connsiteY6" fmla="*/ 951464 h 252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814" h="2521091">
                <a:moveTo>
                  <a:pt x="186275" y="951464"/>
                </a:moveTo>
                <a:lnTo>
                  <a:pt x="2767162" y="3353"/>
                </a:lnTo>
                <a:cubicBezTo>
                  <a:pt x="2839728" y="-13925"/>
                  <a:pt x="2846814" y="39014"/>
                  <a:pt x="2846814" y="83005"/>
                </a:cubicBezTo>
                <a:lnTo>
                  <a:pt x="2841135" y="2521091"/>
                </a:lnTo>
                <a:lnTo>
                  <a:pt x="1461" y="2519284"/>
                </a:lnTo>
                <a:cubicBezTo>
                  <a:pt x="884" y="1977741"/>
                  <a:pt x="-1600" y="2069783"/>
                  <a:pt x="1609" y="1530047"/>
                </a:cubicBezTo>
                <a:cubicBezTo>
                  <a:pt x="6159" y="1049328"/>
                  <a:pt x="-30588" y="1033351"/>
                  <a:pt x="186275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F8B6E3-8B34-9944-B3F9-9CB2B50872F5}"/>
              </a:ext>
            </a:extLst>
          </p:cNvPr>
          <p:cNvSpPr txBox="1"/>
          <p:nvPr userDrawn="1"/>
        </p:nvSpPr>
        <p:spPr>
          <a:xfrm>
            <a:off x="2670175" y="706438"/>
            <a:ext cx="234886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</a:t>
            </a:r>
          </a:p>
          <a:p>
            <a:r>
              <a:rPr lang="en-GB"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@IVAR_UK</a:t>
            </a: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 up for our newsletter</a:t>
            </a:r>
            <a:br>
              <a:rPr lang="en-GB"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6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ivar.org.uk</a:t>
            </a:r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49F998E-A16F-CB41-A127-A9F591825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79" y="508726"/>
            <a:ext cx="1020618" cy="1020618"/>
          </a:xfrm>
          <a:prstGeom prst="rect">
            <a:avLst/>
          </a:prstGeom>
        </p:spPr>
      </p:pic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D86DCB22-0792-ED4B-8E0D-8EF1367D01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74" y="1529344"/>
            <a:ext cx="867228" cy="8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36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martArtP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Title only for smart art page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365E8-E5FF-41E1-BFDD-95B98C3F6BF9}"/>
              </a:ext>
            </a:extLst>
          </p:cNvPr>
          <p:cNvCxnSpPr>
            <a:cxnSpLocks/>
          </p:cNvCxnSpPr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CE4C5CF-5C94-4294-8EB6-6D80922CD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77365E-B44B-4481-A26E-5B56DA646052}"/>
              </a:ext>
            </a:extLst>
          </p:cNvPr>
          <p:cNvSpPr txBox="1"/>
          <p:nvPr userDrawn="1"/>
        </p:nvSpPr>
        <p:spPr>
          <a:xfrm>
            <a:off x="6473825" y="6288365"/>
            <a:ext cx="195103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GB" sz="10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ivar.org.uk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r>
              <a:rPr lang="en-GB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@IVAR_UK</a:t>
            </a:r>
          </a:p>
        </p:txBody>
      </p:sp>
    </p:spTree>
    <p:extLst>
      <p:ext uri="{BB962C8B-B14F-4D97-AF65-F5344CB8AC3E}">
        <p14:creationId xmlns:p14="http://schemas.microsoft.com/office/powerpoint/2010/main" val="2639089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6E26E-BF41-C842-B3AA-DDB8A2770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700" y="2483351"/>
            <a:ext cx="6735763" cy="290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4200" i="1" smtClean="0">
                <a:solidFill>
                  <a:schemeClr val="accent5"/>
                </a:solidFill>
                <a:effectLst/>
              </a:defRPr>
            </a:lvl1pPr>
            <a:lvl2pPr marL="457200" indent="0">
              <a:buNone/>
              <a:defRPr b="0" i="1">
                <a:latin typeface="Georgia" panose="02040502050405020303" pitchFamily="18" charset="0"/>
              </a:defRPr>
            </a:lvl2pPr>
            <a:lvl3pPr marL="914400" indent="0">
              <a:buNone/>
              <a:defRPr b="0" i="1">
                <a:latin typeface="Georgia" panose="02040502050405020303" pitchFamily="18" charset="0"/>
              </a:defRPr>
            </a:lvl3pPr>
            <a:lvl4pPr marL="1371600" indent="0">
              <a:buNone/>
              <a:defRPr b="0" i="1">
                <a:latin typeface="Georgia" panose="02040502050405020303" pitchFamily="18" charset="0"/>
              </a:defRPr>
            </a:lvl4pPr>
            <a:lvl5pPr marL="1828800" indent="0">
              <a:buNone/>
              <a:defRPr b="0" i="1">
                <a:latin typeface="Georgia" panose="02040502050405020303" pitchFamily="18" charset="0"/>
              </a:defRPr>
            </a:lvl5pPr>
          </a:lstStyle>
          <a:p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Click to edit quote.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Change size to fit length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of quote on page. Georgia </a:t>
            </a:r>
            <a:b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</a:br>
            <a:r>
              <a:rPr lang="en-GB" i="1">
                <a:solidFill>
                  <a:srgbClr val="255053"/>
                </a:solidFill>
                <a:effectLst/>
                <a:latin typeface="Georgia" panose="02040502050405020303" pitchFamily="18" charset="0"/>
              </a:rPr>
              <a:t>Italic, sentence case.”</a:t>
            </a:r>
            <a:endParaRPr lang="en-GB">
              <a:solidFill>
                <a:srgbClr val="25505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E9784B-AC94-7340-ACD9-848978564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5432765"/>
            <a:ext cx="3525520" cy="5581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600"/>
              </a:lnSpc>
              <a:buNone/>
              <a:defRPr sz="12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>
              <a:lnSpc>
                <a:spcPct val="100000"/>
              </a:lnSpc>
            </a:pPr>
            <a:r>
              <a:rPr lang="en-US"/>
              <a:t>Name here, please use soft return for best spacing (SHIFT + carriage return buttons)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906A744-B5E4-4E0A-8A02-21101181D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4" y="136867"/>
            <a:ext cx="2346484" cy="2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589CE36-009C-4E4E-AE4A-56944B9DD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59" y="5781841"/>
            <a:ext cx="1838537" cy="441248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B5623C1-27AF-EB45-A6A3-8372BD7942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259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244246D-20F8-6D46-9298-B58FC60D4A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259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FB4DC63-FBEB-694B-B132-602669D28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699237"/>
            <a:ext cx="3805238" cy="1420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/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pPr lvl="0"/>
            <a:r>
              <a:rPr lang="en-GB"/>
              <a:t>Title of document set in Arial regular, sentence case.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-side Corner of Rectangle 23">
            <a:extLst>
              <a:ext uri="{FF2B5EF4-FFF2-40B4-BE49-F238E27FC236}">
                <a16:creationId xmlns:a16="http://schemas.microsoft.com/office/drawing/2014/main" id="{F614973B-F9A9-0B48-8749-ACA6E3CE3833}"/>
              </a:ext>
            </a:extLst>
          </p:cNvPr>
          <p:cNvSpPr/>
          <p:nvPr userDrawn="1"/>
        </p:nvSpPr>
        <p:spPr>
          <a:xfrm>
            <a:off x="5991530" y="4490856"/>
            <a:ext cx="2846196" cy="2367141"/>
          </a:xfrm>
          <a:custGeom>
            <a:avLst/>
            <a:gdLst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79652 h 2940518"/>
              <a:gd name="connsiteX8" fmla="*/ 79652 w 2845732"/>
              <a:gd name="connsiteY8" fmla="*/ 0 h 2940518"/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79652 w 2845732"/>
              <a:gd name="connsiteY8" fmla="*/ 0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610069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321311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81782 w 2845732"/>
              <a:gd name="connsiteY8" fmla="*/ 933651 h 2940518"/>
              <a:gd name="connsiteX0" fmla="*/ 339533 w 2845732"/>
              <a:gd name="connsiteY0" fmla="*/ 1347538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339533 w 2845732"/>
              <a:gd name="connsiteY8" fmla="*/ 1347538 h 2940518"/>
              <a:gd name="connsiteX0" fmla="*/ 262531 w 2845732"/>
              <a:gd name="connsiteY0" fmla="*/ 1087656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62531 w 2845732"/>
              <a:gd name="connsiteY8" fmla="*/ 1087656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203390 w 2845732"/>
              <a:gd name="connsiteY0" fmla="*/ 962965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203390 w 2845732"/>
              <a:gd name="connsiteY8" fmla="*/ 962965 h 2940518"/>
              <a:gd name="connsiteX0" fmla="*/ 203854 w 2846196"/>
              <a:gd name="connsiteY0" fmla="*/ 962965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203854 w 2846196"/>
              <a:gd name="connsiteY8" fmla="*/ 962965 h 2940518"/>
              <a:gd name="connsiteX0" fmla="*/ 185657 w 2846196"/>
              <a:gd name="connsiteY0" fmla="*/ 948111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185657 w 2846196"/>
              <a:gd name="connsiteY8" fmla="*/ 948111 h 2940518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6196 w 2846196"/>
              <a:gd name="connsiteY4" fmla="*/ 2943871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196" h="2943871">
                <a:moveTo>
                  <a:pt x="185657" y="951464"/>
                </a:moveTo>
                <a:lnTo>
                  <a:pt x="2766544" y="3353"/>
                </a:lnTo>
                <a:cubicBezTo>
                  <a:pt x="2839110" y="-13925"/>
                  <a:pt x="2846196" y="39014"/>
                  <a:pt x="2846196" y="83005"/>
                </a:cubicBezTo>
                <a:lnTo>
                  <a:pt x="2846196" y="2943871"/>
                </a:lnTo>
                <a:lnTo>
                  <a:pt x="2846196" y="2943871"/>
                </a:lnTo>
                <a:lnTo>
                  <a:pt x="464" y="2943871"/>
                </a:lnTo>
                <a:lnTo>
                  <a:pt x="464" y="2943871"/>
                </a:lnTo>
                <a:cubicBezTo>
                  <a:pt x="3673" y="2404135"/>
                  <a:pt x="-2218" y="2069783"/>
                  <a:pt x="991" y="1530047"/>
                </a:cubicBezTo>
                <a:cubicBezTo>
                  <a:pt x="5541" y="1049328"/>
                  <a:pt x="-31206" y="1033351"/>
                  <a:pt x="185657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51B516-326B-5E47-A3A5-09193F99087B}"/>
              </a:ext>
            </a:extLst>
          </p:cNvPr>
          <p:cNvGrpSpPr/>
          <p:nvPr userDrawn="1"/>
        </p:nvGrpSpPr>
        <p:grpSpPr>
          <a:xfrm>
            <a:off x="1" y="0"/>
            <a:ext cx="5991993" cy="4543258"/>
            <a:chOff x="1" y="317500"/>
            <a:chExt cx="5991993" cy="4543258"/>
          </a:xfrm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791CDF63-E32F-3A42-94FD-18338BD0ABE4}"/>
                </a:ext>
              </a:extLst>
            </p:cNvPr>
            <p:cNvSpPr/>
            <p:nvPr/>
          </p:nvSpPr>
          <p:spPr>
            <a:xfrm rot="5400000">
              <a:off x="2565400" y="1434164"/>
              <a:ext cx="3426594" cy="342659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4B7C69-6A2B-834B-BCAC-49620D2E9A86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V="1">
              <a:off x="5991994" y="317500"/>
              <a:ext cx="0" cy="2829961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1C90C3-E1AD-8A49-A180-D8344898E59E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1" y="4860758"/>
              <a:ext cx="427869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C0CF746-00BF-FB4E-9AC3-F9BE987AC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2" y="2353547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Subtitle goes here, Georgia, 18pt</a:t>
            </a:r>
            <a:br>
              <a:rPr lang="en-GB"/>
            </a:br>
            <a:r>
              <a:rPr lang="en-GB"/>
              <a:t>—Click to edit</a:t>
            </a:r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25B4FE0-0917-2440-95EA-57DF85473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4062" y="3042742"/>
            <a:ext cx="3805238" cy="6835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Month</a:t>
            </a:r>
            <a:br>
              <a:rPr lang="en-GB"/>
            </a:br>
            <a:r>
              <a:rPr lang="en-GB"/>
              <a:t>Author’s name</a:t>
            </a:r>
            <a:br>
              <a:rPr lang="en-GB"/>
            </a:b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F5CF847-2E67-2049-B091-3A2E1B7BC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062" y="699237"/>
            <a:ext cx="3805238" cy="1296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GB" smtClean="0">
                <a:effectLst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Title of document</a:t>
            </a:r>
            <a:b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set in Arial regular, sentence case.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FB19EB34-476D-5C48-A35E-F12BFB8B6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659" y="5781841"/>
            <a:ext cx="1838537" cy="4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2B06CB0-6B1C-6B4B-A8A7-A6375774D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858963"/>
            <a:ext cx="7705725" cy="3890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1800"/>
            </a:lvl1pPr>
            <a:lvl2pPr marL="457200" indent="0">
              <a:lnSpc>
                <a:spcPts val="2800"/>
              </a:lnSpc>
              <a:buNone/>
              <a:defRPr sz="1800"/>
            </a:lvl2pPr>
            <a:lvl3pPr>
              <a:lnSpc>
                <a:spcPts val="2800"/>
              </a:lnSpc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Colour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461BD32-55B2-AC42-9048-2CA3EEDA8E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FAA739-7093-AD44-9451-632D36D3C1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858963"/>
            <a:ext cx="7705725" cy="3890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1800"/>
            </a:lvl1pPr>
            <a:lvl2pPr marL="457200" indent="0">
              <a:lnSpc>
                <a:spcPts val="2800"/>
              </a:lnSpc>
              <a:buNone/>
              <a:defRPr sz="1800"/>
            </a:lvl2pPr>
            <a:lvl3pPr>
              <a:lnSpc>
                <a:spcPts val="2800"/>
              </a:lnSpc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Bullet point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EC897B-EC20-AF47-BC29-386D4B410ECF}"/>
              </a:ext>
            </a:extLst>
          </p:cNvPr>
          <p:cNvCxnSpPr/>
          <p:nvPr userDrawn="1"/>
        </p:nvCxnSpPr>
        <p:spPr>
          <a:xfrm>
            <a:off x="719138" y="6137275"/>
            <a:ext cx="77057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3227B1-0946-0F47-849C-20982FC004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60" y="6264965"/>
            <a:ext cx="1477410" cy="354578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BE229E-376C-4E46-95F8-53DADF61ED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138" y="646804"/>
            <a:ext cx="7705725" cy="893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Click to edit title wording — Longer titles across two lines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197F41-63D6-754A-BFEA-702D79383E73}"/>
              </a:ext>
            </a:extLst>
          </p:cNvPr>
          <p:cNvSpPr/>
          <p:nvPr userDrawn="1"/>
        </p:nvSpPr>
        <p:spPr>
          <a:xfrm>
            <a:off x="719138" y="3058159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3731CB9-DCFB-AD45-98E6-34238E3849F0}"/>
              </a:ext>
            </a:extLst>
          </p:cNvPr>
          <p:cNvSpPr/>
          <p:nvPr userDrawn="1"/>
        </p:nvSpPr>
        <p:spPr>
          <a:xfrm>
            <a:off x="4618038" y="3058159"/>
            <a:ext cx="3795712" cy="2691766"/>
          </a:xfrm>
          <a:prstGeom prst="roundRect">
            <a:avLst>
              <a:gd name="adj" fmla="val 605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>
              <a:lnSpc>
                <a:spcPts val="25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9A5C82-0221-EB46-92E8-6B2CC9A74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3057525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02A665F-651A-154E-9746-01F3680A1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05338" y="3057525"/>
            <a:ext cx="3806825" cy="2692400"/>
          </a:xfrm>
          <a:prstGeom prst="rect">
            <a:avLst/>
          </a:prstGeom>
        </p:spPr>
        <p:txBody>
          <a:bodyPr lIns="180000" tIns="180000" rIns="180000" bIns="180000" anchor="ctr" anchorCtr="0"/>
          <a:lstStyle>
            <a:lvl1pPr marL="0" indent="0">
              <a:lnSpc>
                <a:spcPts val="2500"/>
              </a:lnSpc>
              <a:buNone/>
              <a:defRPr sz="1800"/>
            </a:lvl1pPr>
            <a:lvl2pPr marL="457200" indent="0">
              <a:lnSpc>
                <a:spcPts val="2500"/>
              </a:lnSpc>
              <a:buNone/>
              <a:defRPr sz="1800"/>
            </a:lvl2pPr>
            <a:lvl3pPr marL="914400" indent="0">
              <a:lnSpc>
                <a:spcPts val="2500"/>
              </a:lnSpc>
              <a:buNone/>
              <a:defRPr sz="1800"/>
            </a:lvl3pPr>
            <a:lvl4pPr marL="1371600" indent="0">
              <a:lnSpc>
                <a:spcPts val="2500"/>
              </a:lnSpc>
              <a:buNone/>
              <a:defRPr sz="1800"/>
            </a:lvl4pPr>
            <a:lvl5pPr marL="1828800" indent="0">
              <a:lnSpc>
                <a:spcPts val="2500"/>
              </a:lnSpc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049E59-D724-D342-A8CA-7C03B739D576}"/>
              </a:ext>
            </a:extLst>
          </p:cNvPr>
          <p:cNvGrpSpPr/>
          <p:nvPr userDrawn="1"/>
        </p:nvGrpSpPr>
        <p:grpSpPr>
          <a:xfrm rot="5400000">
            <a:off x="3875163" y="2308299"/>
            <a:ext cx="4902685" cy="4196715"/>
            <a:chOff x="4196081" y="2284119"/>
            <a:chExt cx="4003017" cy="3426596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4132D25-09F0-344D-933B-F6D2C2AACC16}"/>
                </a:ext>
              </a:extLst>
            </p:cNvPr>
            <p:cNvSpPr/>
            <p:nvPr/>
          </p:nvSpPr>
          <p:spPr>
            <a:xfrm rot="16200000">
              <a:off x="4196081" y="2284121"/>
              <a:ext cx="3426594" cy="3426594"/>
            </a:xfrm>
            <a:prstGeom prst="arc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F6F17E-7B95-5844-B537-3214BCF8868F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5909379" y="2284121"/>
              <a:ext cx="2289719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75B56E4E-EB8F-D448-A237-2A022E5036A3}"/>
                </a:ext>
              </a:extLst>
            </p:cNvPr>
            <p:cNvSpPr/>
            <p:nvPr userDrawn="1"/>
          </p:nvSpPr>
          <p:spPr>
            <a:xfrm rot="10800000">
              <a:off x="4196081" y="2284119"/>
              <a:ext cx="3426594" cy="3426594"/>
            </a:xfrm>
            <a:prstGeom prst="arc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840D7F-E61B-8148-9487-2EEADF23FE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9378" y="5708041"/>
              <a:ext cx="2289720" cy="0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8B0C624C-16AC-D94C-90D5-38BACD5ADAB7}"/>
              </a:ext>
            </a:extLst>
          </p:cNvPr>
          <p:cNvSpPr/>
          <p:nvPr userDrawn="1"/>
        </p:nvSpPr>
        <p:spPr>
          <a:xfrm rot="5400000">
            <a:off x="471694" y="-471694"/>
            <a:ext cx="4551680" cy="5495068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3061787-F35F-DD43-9796-B65A180A3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062" y="699237"/>
            <a:ext cx="3760785" cy="12968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lang="en-GB" sz="3000" smtClean="0">
                <a:solidFill>
                  <a:schemeClr val="accent3"/>
                </a:solidFill>
                <a:effectLst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r>
              <a:rPr lang="en-GB">
                <a:solidFill>
                  <a:srgbClr val="F5F0E8"/>
                </a:solidFill>
                <a:effectLst/>
                <a:latin typeface="Arial" panose="020B0604020202020204" pitchFamily="34" charset="0"/>
              </a:rPr>
              <a:t>Break slide without image / Insert name of next session </a:t>
            </a:r>
          </a:p>
        </p:txBody>
      </p:sp>
    </p:spTree>
    <p:extLst>
      <p:ext uri="{BB962C8B-B14F-4D97-AF65-F5344CB8AC3E}">
        <p14:creationId xmlns:p14="http://schemas.microsoft.com/office/powerpoint/2010/main" val="160835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F0458AE-BBA3-EC4A-BA98-D14F52674106}"/>
              </a:ext>
            </a:extLst>
          </p:cNvPr>
          <p:cNvGrpSpPr/>
          <p:nvPr userDrawn="1"/>
        </p:nvGrpSpPr>
        <p:grpSpPr>
          <a:xfrm>
            <a:off x="4241315" y="1940560"/>
            <a:ext cx="4902685" cy="4196715"/>
            <a:chOff x="4196081" y="2284119"/>
            <a:chExt cx="4003017" cy="3426596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ABC28EDB-C579-FB4A-B082-6731455BCF6B}"/>
                </a:ext>
              </a:extLst>
            </p:cNvPr>
            <p:cNvSpPr/>
            <p:nvPr/>
          </p:nvSpPr>
          <p:spPr>
            <a:xfrm rot="16200000">
              <a:off x="4196081" y="2284121"/>
              <a:ext cx="3426594" cy="342659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CD9697-9EC9-3941-A174-AFFEF54D7C5C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5909379" y="2284121"/>
              <a:ext cx="2289719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CBC76F-1605-4B4B-8A60-A26EC41C1AB1}"/>
                </a:ext>
              </a:extLst>
            </p:cNvPr>
            <p:cNvSpPr/>
            <p:nvPr userDrawn="1"/>
          </p:nvSpPr>
          <p:spPr>
            <a:xfrm rot="10800000">
              <a:off x="4196081" y="2284119"/>
              <a:ext cx="3426594" cy="3426594"/>
            </a:xfrm>
            <a:prstGeom prst="arc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8035514-2E43-8F41-BA71-DDDAF3C0A4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09378" y="5708041"/>
              <a:ext cx="228972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 Same-side Corner of Rectangle 23">
            <a:extLst>
              <a:ext uri="{FF2B5EF4-FFF2-40B4-BE49-F238E27FC236}">
                <a16:creationId xmlns:a16="http://schemas.microsoft.com/office/drawing/2014/main" id="{59AB8A35-F450-7441-BDC8-FDD32027A2A0}"/>
              </a:ext>
            </a:extLst>
          </p:cNvPr>
          <p:cNvSpPr/>
          <p:nvPr userDrawn="1"/>
        </p:nvSpPr>
        <p:spPr>
          <a:xfrm rot="10800000">
            <a:off x="0" y="-1"/>
            <a:ext cx="5492750" cy="4568243"/>
          </a:xfrm>
          <a:custGeom>
            <a:avLst/>
            <a:gdLst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79652 h 2940518"/>
              <a:gd name="connsiteX8" fmla="*/ 79652 w 2845732"/>
              <a:gd name="connsiteY8" fmla="*/ 0 h 2940518"/>
              <a:gd name="connsiteX0" fmla="*/ 79652 w 2845732"/>
              <a:gd name="connsiteY0" fmla="*/ 0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79652 w 2845732"/>
              <a:gd name="connsiteY8" fmla="*/ 0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176932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0 w 2845732"/>
              <a:gd name="connsiteY7" fmla="*/ 1610069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321311 h 2940518"/>
              <a:gd name="connsiteX8" fmla="*/ 281782 w 2845732"/>
              <a:gd name="connsiteY8" fmla="*/ 933651 h 2940518"/>
              <a:gd name="connsiteX0" fmla="*/ 281782 w 2845732"/>
              <a:gd name="connsiteY0" fmla="*/ 93365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81782 w 2845732"/>
              <a:gd name="connsiteY8" fmla="*/ 933651 h 2940518"/>
              <a:gd name="connsiteX0" fmla="*/ 339533 w 2845732"/>
              <a:gd name="connsiteY0" fmla="*/ 1347538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339533 w 2845732"/>
              <a:gd name="connsiteY8" fmla="*/ 1347538 h 2940518"/>
              <a:gd name="connsiteX0" fmla="*/ 262531 w 2845732"/>
              <a:gd name="connsiteY0" fmla="*/ 1087656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262531 w 2845732"/>
              <a:gd name="connsiteY8" fmla="*/ 1087656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9626 w 2845732"/>
              <a:gd name="connsiteY7" fmla="*/ 16581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198841 w 2845732"/>
              <a:gd name="connsiteY0" fmla="*/ 873841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198841 w 2845732"/>
              <a:gd name="connsiteY8" fmla="*/ 873841 h 2940518"/>
              <a:gd name="connsiteX0" fmla="*/ 203390 w 2845732"/>
              <a:gd name="connsiteY0" fmla="*/ 962965 h 2940518"/>
              <a:gd name="connsiteX1" fmla="*/ 2766080 w 2845732"/>
              <a:gd name="connsiteY1" fmla="*/ 0 h 2940518"/>
              <a:gd name="connsiteX2" fmla="*/ 2845732 w 2845732"/>
              <a:gd name="connsiteY2" fmla="*/ 79652 h 2940518"/>
              <a:gd name="connsiteX3" fmla="*/ 2845732 w 2845732"/>
              <a:gd name="connsiteY3" fmla="*/ 2940518 h 2940518"/>
              <a:gd name="connsiteX4" fmla="*/ 2845732 w 2845732"/>
              <a:gd name="connsiteY4" fmla="*/ 2940518 h 2940518"/>
              <a:gd name="connsiteX5" fmla="*/ 0 w 2845732"/>
              <a:gd name="connsiteY5" fmla="*/ 2940518 h 2940518"/>
              <a:gd name="connsiteX6" fmla="*/ 0 w 2845732"/>
              <a:gd name="connsiteY6" fmla="*/ 2940518 h 2940518"/>
              <a:gd name="connsiteX7" fmla="*/ 5076 w 2845732"/>
              <a:gd name="connsiteY7" fmla="*/ 1353395 h 2940518"/>
              <a:gd name="connsiteX8" fmla="*/ 203390 w 2845732"/>
              <a:gd name="connsiteY8" fmla="*/ 962965 h 2940518"/>
              <a:gd name="connsiteX0" fmla="*/ 203854 w 2846196"/>
              <a:gd name="connsiteY0" fmla="*/ 962965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203854 w 2846196"/>
              <a:gd name="connsiteY8" fmla="*/ 962965 h 2940518"/>
              <a:gd name="connsiteX0" fmla="*/ 185657 w 2846196"/>
              <a:gd name="connsiteY0" fmla="*/ 948111 h 2940518"/>
              <a:gd name="connsiteX1" fmla="*/ 2766544 w 2846196"/>
              <a:gd name="connsiteY1" fmla="*/ 0 h 2940518"/>
              <a:gd name="connsiteX2" fmla="*/ 2846196 w 2846196"/>
              <a:gd name="connsiteY2" fmla="*/ 79652 h 2940518"/>
              <a:gd name="connsiteX3" fmla="*/ 2846196 w 2846196"/>
              <a:gd name="connsiteY3" fmla="*/ 2940518 h 2940518"/>
              <a:gd name="connsiteX4" fmla="*/ 2846196 w 2846196"/>
              <a:gd name="connsiteY4" fmla="*/ 2940518 h 2940518"/>
              <a:gd name="connsiteX5" fmla="*/ 464 w 2846196"/>
              <a:gd name="connsiteY5" fmla="*/ 2940518 h 2940518"/>
              <a:gd name="connsiteX6" fmla="*/ 464 w 2846196"/>
              <a:gd name="connsiteY6" fmla="*/ 2940518 h 2940518"/>
              <a:gd name="connsiteX7" fmla="*/ 991 w 2846196"/>
              <a:gd name="connsiteY7" fmla="*/ 1526694 h 2940518"/>
              <a:gd name="connsiteX8" fmla="*/ 185657 w 2846196"/>
              <a:gd name="connsiteY8" fmla="*/ 948111 h 2940518"/>
              <a:gd name="connsiteX0" fmla="*/ 185657 w 2846196"/>
              <a:gd name="connsiteY0" fmla="*/ 951464 h 2943871"/>
              <a:gd name="connsiteX1" fmla="*/ 2766544 w 2846196"/>
              <a:gd name="connsiteY1" fmla="*/ 3353 h 2943871"/>
              <a:gd name="connsiteX2" fmla="*/ 2846196 w 2846196"/>
              <a:gd name="connsiteY2" fmla="*/ 83005 h 2943871"/>
              <a:gd name="connsiteX3" fmla="*/ 2846196 w 2846196"/>
              <a:gd name="connsiteY3" fmla="*/ 2943871 h 2943871"/>
              <a:gd name="connsiteX4" fmla="*/ 2846196 w 2846196"/>
              <a:gd name="connsiteY4" fmla="*/ 2943871 h 2943871"/>
              <a:gd name="connsiteX5" fmla="*/ 464 w 2846196"/>
              <a:gd name="connsiteY5" fmla="*/ 2943871 h 2943871"/>
              <a:gd name="connsiteX6" fmla="*/ 464 w 2846196"/>
              <a:gd name="connsiteY6" fmla="*/ 2943871 h 2943871"/>
              <a:gd name="connsiteX7" fmla="*/ 991 w 2846196"/>
              <a:gd name="connsiteY7" fmla="*/ 1530047 h 2943871"/>
              <a:gd name="connsiteX8" fmla="*/ 185657 w 2846196"/>
              <a:gd name="connsiteY8" fmla="*/ 951464 h 294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196" h="2943871">
                <a:moveTo>
                  <a:pt x="185657" y="951464"/>
                </a:moveTo>
                <a:lnTo>
                  <a:pt x="2766544" y="3353"/>
                </a:lnTo>
                <a:cubicBezTo>
                  <a:pt x="2839110" y="-13925"/>
                  <a:pt x="2846196" y="39014"/>
                  <a:pt x="2846196" y="83005"/>
                </a:cubicBezTo>
                <a:lnTo>
                  <a:pt x="2846196" y="2943871"/>
                </a:lnTo>
                <a:lnTo>
                  <a:pt x="2846196" y="2943871"/>
                </a:lnTo>
                <a:lnTo>
                  <a:pt x="464" y="2943871"/>
                </a:lnTo>
                <a:lnTo>
                  <a:pt x="464" y="2943871"/>
                </a:lnTo>
                <a:cubicBezTo>
                  <a:pt x="3673" y="2404135"/>
                  <a:pt x="-2218" y="2069783"/>
                  <a:pt x="991" y="1530047"/>
                </a:cubicBezTo>
                <a:cubicBezTo>
                  <a:pt x="5541" y="1049328"/>
                  <a:pt x="-31206" y="1033351"/>
                  <a:pt x="185657" y="9514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t" anchorCtr="1"/>
          <a:lstStyle/>
          <a:p>
            <a:pPr algn="ctr"/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6989E79-63C7-514B-B0EC-3F9633389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9" y="639175"/>
            <a:ext cx="3795711" cy="26027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lang="en-GB" sz="3000" smtClean="0">
                <a:effectLst/>
              </a:defRPr>
            </a:lvl1pPr>
            <a:lvl2pPr marL="457200" indent="0">
              <a:buNone/>
              <a:defRPr sz="3000"/>
            </a:lvl2pPr>
            <a:lvl3pPr marL="914400" indent="0">
              <a:buNone/>
              <a:defRPr sz="3000"/>
            </a:lvl3pPr>
            <a:lvl4pPr marL="1371600" indent="0">
              <a:buNone/>
              <a:defRPr sz="3000"/>
            </a:lvl4pPr>
            <a:lvl5pPr marL="1828800" indent="0">
              <a:buNone/>
              <a:defRPr sz="3000"/>
            </a:lvl5pPr>
          </a:lstStyle>
          <a:p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Break slide without </a:t>
            </a:r>
            <a:b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image / Insert name </a:t>
            </a:r>
            <a:b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</a:br>
            <a:r>
              <a:rPr lang="en-GB">
                <a:solidFill>
                  <a:srgbClr val="255053"/>
                </a:solidFill>
                <a:effectLst/>
                <a:latin typeface="Arial" panose="020B0604020202020204" pitchFamily="34" charset="0"/>
              </a:rPr>
              <a:t>of next session</a:t>
            </a:r>
          </a:p>
        </p:txBody>
      </p:sp>
    </p:spTree>
    <p:extLst>
      <p:ext uri="{BB962C8B-B14F-4D97-AF65-F5344CB8AC3E}">
        <p14:creationId xmlns:p14="http://schemas.microsoft.com/office/powerpoint/2010/main" val="14530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8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5">
          <p15:clr>
            <a:srgbClr val="F26B43"/>
          </p15:clr>
        </p15:guide>
        <p15:guide id="2" pos="2910">
          <p15:clr>
            <a:srgbClr val="F26B43"/>
          </p15:clr>
        </p15:guide>
        <p15:guide id="3" pos="5307">
          <p15:clr>
            <a:srgbClr val="F26B43"/>
          </p15:clr>
        </p15:guide>
        <p15:guide id="4" pos="4756">
          <p15:clr>
            <a:srgbClr val="F26B43"/>
          </p15:clr>
        </p15:guide>
        <p15:guide id="5" pos="4694">
          <p15:clr>
            <a:srgbClr val="F26B43"/>
          </p15:clr>
        </p15:guide>
        <p15:guide id="6" pos="4142">
          <p15:clr>
            <a:srgbClr val="F26B43"/>
          </p15:clr>
        </p15:guide>
        <p15:guide id="7" pos="4078">
          <p15:clr>
            <a:srgbClr val="F26B43"/>
          </p15:clr>
        </p15:guide>
        <p15:guide id="8" pos="3525">
          <p15:clr>
            <a:srgbClr val="F26B43"/>
          </p15:clr>
        </p15:guide>
        <p15:guide id="9" pos="2844">
          <p15:clr>
            <a:srgbClr val="F26B43"/>
          </p15:clr>
        </p15:guide>
        <p15:guide id="10" orient="horz" pos="3866">
          <p15:clr>
            <a:srgbClr val="F26B43"/>
          </p15:clr>
        </p15:guide>
        <p15:guide id="11" pos="3460">
          <p15:clr>
            <a:srgbClr val="F26B43"/>
          </p15:clr>
        </p15:guide>
        <p15:guide id="12" pos="2297">
          <p15:clr>
            <a:srgbClr val="F26B43"/>
          </p15:clr>
        </p15:guide>
        <p15:guide id="13" pos="2230">
          <p15:clr>
            <a:srgbClr val="F26B43"/>
          </p15:clr>
        </p15:guide>
        <p15:guide id="14" pos="1682">
          <p15:clr>
            <a:srgbClr val="F26B43"/>
          </p15:clr>
        </p15:guide>
        <p15:guide id="15" pos="1616">
          <p15:clr>
            <a:srgbClr val="F26B43"/>
          </p15:clr>
        </p15:guide>
        <p15:guide id="16" pos="1064">
          <p15:clr>
            <a:srgbClr val="F26B43"/>
          </p15:clr>
        </p15:guide>
        <p15:guide id="17" pos="1001">
          <p15:clr>
            <a:srgbClr val="F26B43"/>
          </p15:clr>
        </p15:guide>
        <p15:guide id="18" pos="453">
          <p15:clr>
            <a:srgbClr val="F26B43"/>
          </p15:clr>
        </p15:guide>
        <p15:guide id="19" orient="horz" pos="3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LlvgaSBGa8hHglMT3R8xMzpj4XgZ5N0A/ed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ar.org.uk/flexible-funde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cid:1834767dbbf7745b4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women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69B0E548-EC31-81D8-2A42-D9869DEDE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72001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6B14C-C332-B249-8396-7477C78D1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1629" y="3277634"/>
            <a:ext cx="3971925" cy="683515"/>
          </a:xfrm>
        </p:spPr>
        <p:txBody>
          <a:bodyPr/>
          <a:lstStyle/>
          <a:p>
            <a:r>
              <a:rPr lang="en-US" dirty="0"/>
              <a:t>Emily Dyson</a:t>
            </a:r>
          </a:p>
          <a:p>
            <a:r>
              <a:rPr lang="en-US" dirty="0"/>
              <a:t>September 2022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F3920-0577-1F49-B028-6EBD8D55C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1629" y="1563304"/>
            <a:ext cx="3805238" cy="1296831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Get the basics 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8EE407-A5A4-D6A0-F31C-DD7FBF7EA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629" y="2309868"/>
            <a:ext cx="3805238" cy="683515"/>
          </a:xfrm>
        </p:spPr>
        <p:txBody>
          <a:bodyPr/>
          <a:lstStyle/>
          <a:p>
            <a:r>
              <a:rPr lang="en-GB" dirty="0"/>
              <a:t>Findings from the Funding Experience Survey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8B89B-2459-DC86-6D5D-3F0ED27C27FD}"/>
              </a:ext>
            </a:extLst>
          </p:cNvPr>
          <p:cNvSpPr txBox="1"/>
          <p:nvPr/>
        </p:nvSpPr>
        <p:spPr>
          <a:xfrm>
            <a:off x="-27710" y="5747645"/>
            <a:ext cx="3449783" cy="51077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Bangladeshi Women’s Association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Co-op Foundation</a:t>
            </a:r>
          </a:p>
        </p:txBody>
      </p:sp>
    </p:spTree>
    <p:extLst>
      <p:ext uri="{BB962C8B-B14F-4D97-AF65-F5344CB8AC3E}">
        <p14:creationId xmlns:p14="http://schemas.microsoft.com/office/powerpoint/2010/main" val="215143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E3293-2CE2-415A-1D6A-1E7E8AE09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Applying for a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24CD-9C31-9A61-470E-4F64236AC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Making the best use of time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Decision-making timescales and feedback to unsuccessful applicants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Equity of access</a:t>
            </a:r>
          </a:p>
        </p:txBody>
      </p:sp>
    </p:spTree>
    <p:extLst>
      <p:ext uri="{BB962C8B-B14F-4D97-AF65-F5344CB8AC3E}">
        <p14:creationId xmlns:p14="http://schemas.microsoft.com/office/powerpoint/2010/main" val="158442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E3293-2CE2-415A-1D6A-1E7E8AE09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Managing a grant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24CD-9C31-9A61-470E-4F64236AC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Provide longer-term, more flexible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Reduce the demands of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clear about the grant relationship</a:t>
            </a:r>
          </a:p>
        </p:txBody>
      </p:sp>
    </p:spTree>
    <p:extLst>
      <p:ext uri="{BB962C8B-B14F-4D97-AF65-F5344CB8AC3E}">
        <p14:creationId xmlns:p14="http://schemas.microsoft.com/office/powerpoint/2010/main" val="81650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51E8-1D67-8A44-A2F0-C1460663BE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When a funder respects and supports the work of an </a:t>
            </a:r>
            <a:r>
              <a:rPr lang="en-US" sz="3200" dirty="0" err="1">
                <a:solidFill>
                  <a:schemeClr val="bg1"/>
                </a:solidFill>
              </a:rPr>
              <a:t>organisation</a:t>
            </a:r>
            <a:r>
              <a:rPr lang="en-US" sz="3200" dirty="0">
                <a:solidFill>
                  <a:schemeClr val="bg1"/>
                </a:solidFill>
              </a:rPr>
              <a:t>, everything is transformed. We are empowered to deliver our work. </a:t>
            </a:r>
          </a:p>
        </p:txBody>
      </p:sp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3E512A4C-5336-314D-9E81-FE4FA4EC652B}"/>
              </a:ext>
            </a:extLst>
          </p:cNvPr>
          <p:cNvSpPr/>
          <p:nvPr/>
        </p:nvSpPr>
        <p:spPr>
          <a:xfrm rot="10800000">
            <a:off x="4267200" y="-484909"/>
            <a:ext cx="4876800" cy="5059364"/>
          </a:xfrm>
          <a:prstGeom prst="round1Rect">
            <a:avLst>
              <a:gd name="adj" fmla="val 50000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6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A562-D1DA-BADD-8CAE-D3C1FD63FA3B}"/>
              </a:ext>
            </a:extLst>
          </p:cNvPr>
          <p:cNvSpPr txBox="1"/>
          <p:nvPr/>
        </p:nvSpPr>
        <p:spPr>
          <a:xfrm>
            <a:off x="7273636" y="4574455"/>
            <a:ext cx="1870364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credit: Disability Resource Centre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51E8-1D67-8A44-A2F0-C1460663BE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It’s like a breath of fresh air and I feel trusted and believed in and supported in a very deep and meaningful way. </a:t>
            </a:r>
          </a:p>
        </p:txBody>
      </p:sp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3E512A4C-5336-314D-9E81-FE4FA4EC652B}"/>
              </a:ext>
            </a:extLst>
          </p:cNvPr>
          <p:cNvSpPr/>
          <p:nvPr/>
        </p:nvSpPr>
        <p:spPr>
          <a:xfrm rot="10800000">
            <a:off x="5356917" y="-1"/>
            <a:ext cx="3787083" cy="4572000"/>
          </a:xfrm>
          <a:prstGeom prst="round1Rect">
            <a:avLst>
              <a:gd name="adj" fmla="val 5000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A562-D1DA-BADD-8CAE-D3C1FD63FA3B}"/>
              </a:ext>
            </a:extLst>
          </p:cNvPr>
          <p:cNvSpPr txBox="1"/>
          <p:nvPr/>
        </p:nvSpPr>
        <p:spPr>
          <a:xfrm>
            <a:off x="6938010" y="4571999"/>
            <a:ext cx="2205990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credit: Damien Rosser / Eden Project Communities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6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E3293-2CE2-415A-1D6A-1E7E8AE09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Who open and trusting grant-making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24CD-9C31-9A61-470E-4F64236AC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As a result, charities are able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more responsive to their beneficiaries’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 more agile in the light of changing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more energy on mission and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Learn and share openly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more effectively</a:t>
            </a:r>
          </a:p>
        </p:txBody>
      </p:sp>
    </p:spTree>
    <p:extLst>
      <p:ext uri="{BB962C8B-B14F-4D97-AF65-F5344CB8AC3E}">
        <p14:creationId xmlns:p14="http://schemas.microsoft.com/office/powerpoint/2010/main" val="206984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94AFF-6ED8-BF68-4D42-21B35F735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Meet our charity reviewers</a:t>
            </a:r>
          </a:p>
        </p:txBody>
      </p:sp>
      <p:pic>
        <p:nvPicPr>
          <p:cNvPr id="5" name="Picture 4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799658EE-7CC3-01E9-495C-BF1BAD93C1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252" y="1253222"/>
            <a:ext cx="9172932" cy="49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E3293-2CE2-415A-1D6A-1E7E8AE09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does all this mean in the context of the Cost of Living crisis?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24CD-9C31-9A61-470E-4F64236AC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r>
              <a:rPr lang="en-GB" dirty="0"/>
              <a:t>Charities need: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Unrestricted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Clarity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Funders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Listening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Creating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Increasing grant sizes</a:t>
            </a:r>
          </a:p>
        </p:txBody>
      </p:sp>
    </p:spTree>
    <p:extLst>
      <p:ext uri="{BB962C8B-B14F-4D97-AF65-F5344CB8AC3E}">
        <p14:creationId xmlns:p14="http://schemas.microsoft.com/office/powerpoint/2010/main" val="207330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parking, several&#10;&#10;Description automatically generated">
            <a:extLst>
              <a:ext uri="{FF2B5EF4-FFF2-40B4-BE49-F238E27FC236}">
                <a16:creationId xmlns:a16="http://schemas.microsoft.com/office/drawing/2014/main" id="{55C8CE99-4DA5-87F5-6800-37CADF43CD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1" y="0"/>
            <a:ext cx="8269357" cy="69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5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51E8-1D67-8A44-A2F0-C1460663BE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Ultimately it means that we achieve more, help more people, and make more of an impact. </a:t>
            </a:r>
          </a:p>
        </p:txBody>
      </p:sp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3E512A4C-5336-314D-9E81-FE4FA4EC652B}"/>
              </a:ext>
            </a:extLst>
          </p:cNvPr>
          <p:cNvSpPr/>
          <p:nvPr/>
        </p:nvSpPr>
        <p:spPr>
          <a:xfrm rot="10800000">
            <a:off x="5292436" y="-1"/>
            <a:ext cx="3851564" cy="4572000"/>
          </a:xfrm>
          <a:prstGeom prst="round1Rect">
            <a:avLst>
              <a:gd name="adj" fmla="val 50000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A562-D1DA-BADD-8CAE-D3C1FD63FA3B}"/>
              </a:ext>
            </a:extLst>
          </p:cNvPr>
          <p:cNvSpPr txBox="1"/>
          <p:nvPr/>
        </p:nvSpPr>
        <p:spPr>
          <a:xfrm>
            <a:off x="6938010" y="4571999"/>
            <a:ext cx="2205990" cy="306467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credit: Sport4Health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0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3E3293-2CE2-415A-1D6A-1E7E8AE09D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Read the Funding Experience Survey findings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24CD-9C31-9A61-470E-4F64236AC4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8" y="1858963"/>
            <a:ext cx="7705725" cy="3890960"/>
          </a:xfrm>
        </p:spPr>
        <p:txBody>
          <a:bodyPr numCol="1"/>
          <a:lstStyle/>
          <a:p>
            <a:r>
              <a:rPr lang="en-GB" dirty="0"/>
              <a:t>The report will be available to download from 29 September: </a:t>
            </a:r>
          </a:p>
          <a:p>
            <a:r>
              <a:rPr lang="en-GB" u="sng" dirty="0">
                <a:solidFill>
                  <a:schemeClr val="accent1"/>
                </a:solidFill>
              </a:rPr>
              <a:t>bit.ly/3LlYVPd </a:t>
            </a:r>
          </a:p>
          <a:p>
            <a:endParaRPr lang="en-GB" dirty="0"/>
          </a:p>
          <a:p>
            <a:r>
              <a:rPr lang="en-GB" dirty="0"/>
              <a:t>You can access an advance copy of the report and our comms pack below, we’d be grateful if you could help us share it far and wide! </a:t>
            </a:r>
          </a:p>
          <a:p>
            <a:r>
              <a:rPr lang="en-GB" dirty="0">
                <a:hlinkClick r:id="rId3"/>
              </a:rPr>
              <a:t>https://docs.google.com/document/d/1LlvgaSBGa8hHglMT3R8xMzpj4XgZ5N0A/edit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9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F9D35-739F-E97D-A2B1-E4858E2D3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What is Open and Trusting?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D4145-FDB7-4D26-7589-A99BCC1F2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7" y="1334856"/>
            <a:ext cx="3183789" cy="3890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Open and Trusting </a:t>
            </a:r>
            <a:r>
              <a:rPr lang="en-GB"/>
              <a:t>was launched in February 2021 and aimed to encourage funders to make grants in a way that reflects the realities facing charities now and for the foreseeable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Over 100 funders have signed up to </a:t>
            </a:r>
            <a:r>
              <a:rPr lang="en-GB" b="1"/>
              <a:t>eight commitments </a:t>
            </a:r>
            <a:r>
              <a:rPr lang="en-GB"/>
              <a:t>to funding charities in an open and trusting way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834CD-C523-85E6-0EC7-C556C88C09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009" y="1334856"/>
            <a:ext cx="4362853" cy="44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5233F4-5D17-4732-A5FC-135168F3B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7" y="613754"/>
            <a:ext cx="7805738" cy="893757"/>
          </a:xfrm>
        </p:spPr>
        <p:txBody>
          <a:bodyPr/>
          <a:lstStyle/>
          <a:p>
            <a:r>
              <a:rPr lang="en-GB" sz="3200" dirty="0"/>
              <a:t>The eight commitments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BD0002-83F0-451D-928D-5F228F63E39A}"/>
              </a:ext>
            </a:extLst>
          </p:cNvPr>
          <p:cNvGraphicFramePr/>
          <p:nvPr/>
        </p:nvGraphicFramePr>
        <p:xfrm>
          <a:off x="415763" y="1247604"/>
          <a:ext cx="8276546" cy="481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7FD297B-96A6-4746-9C0B-1261DE57F3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134" y="2817003"/>
            <a:ext cx="1569732" cy="15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5233F4-5D17-4732-A5FC-135168F3B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7" y="613754"/>
            <a:ext cx="7805738" cy="893757"/>
          </a:xfrm>
        </p:spPr>
        <p:txBody>
          <a:bodyPr/>
          <a:lstStyle/>
          <a:p>
            <a:r>
              <a:rPr lang="en-GB" sz="3200" dirty="0"/>
              <a:t>Holding funders to account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D00C99-893B-DEE6-4BC1-ECC99CB5B68E}"/>
              </a:ext>
            </a:extLst>
          </p:cNvPr>
          <p:cNvSpPr/>
          <p:nvPr/>
        </p:nvSpPr>
        <p:spPr>
          <a:xfrm>
            <a:off x="1804603" y="1925527"/>
            <a:ext cx="2026800" cy="1499987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1. The Funding Experience Survey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266743-CA0B-3C7E-02C7-4F2B9F3DB64D}"/>
              </a:ext>
            </a:extLst>
          </p:cNvPr>
          <p:cNvSpPr/>
          <p:nvPr/>
        </p:nvSpPr>
        <p:spPr>
          <a:xfrm>
            <a:off x="5431023" y="1926572"/>
            <a:ext cx="2026800" cy="1499171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2. Self-reflection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F14ECC-8500-656F-401C-F859DE7FF8F2}"/>
              </a:ext>
            </a:extLst>
          </p:cNvPr>
          <p:cNvSpPr/>
          <p:nvPr/>
        </p:nvSpPr>
        <p:spPr>
          <a:xfrm>
            <a:off x="1804603" y="4254397"/>
            <a:ext cx="2026800" cy="1499171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3. Peer review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799ACB9-87AD-8DF8-5C7E-CC7C466260D8}"/>
              </a:ext>
            </a:extLst>
          </p:cNvPr>
          <p:cNvSpPr/>
          <p:nvPr/>
        </p:nvSpPr>
        <p:spPr>
          <a:xfrm>
            <a:off x="5431023" y="4254397"/>
            <a:ext cx="2026305" cy="1499171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4. Refresh commitments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AC2B726-48FC-5580-BA2A-E81638A13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967" y="1207872"/>
            <a:ext cx="1499171" cy="149917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03FE6CB-203A-E588-B77B-74A84C556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17" y="1107771"/>
            <a:ext cx="1499172" cy="1499172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63BBB514-ACA4-CB0F-B1E4-E00826E7CE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33" y="3559630"/>
            <a:ext cx="1208940" cy="1208940"/>
          </a:xfrm>
          <a:prstGeom prst="rect">
            <a:avLst/>
          </a:prstGeom>
        </p:spPr>
      </p:pic>
      <p:pic>
        <p:nvPicPr>
          <p:cNvPr id="21" name="Picture 20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198EE4C3-BCDA-A2D7-4B06-717406C914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553" y="3649927"/>
            <a:ext cx="1208940" cy="12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0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354054-5C8C-74D4-72F0-B190829A9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8" y="646804"/>
            <a:ext cx="4910953" cy="893757"/>
          </a:xfrm>
        </p:spPr>
        <p:txBody>
          <a:bodyPr/>
          <a:lstStyle/>
          <a:p>
            <a:r>
              <a:rPr lang="en-GB" dirty="0"/>
              <a:t>About the Funding Experience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F7953-F6A4-315B-43A6-1565C0BAE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9" y="1858963"/>
            <a:ext cx="4244748" cy="3890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 charities experience funding from trusts and foundations?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changes to funding practice would most benefit them?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difference does it make when charities are funded in an open and trusting way? </a:t>
            </a:r>
          </a:p>
          <a:p>
            <a:endParaRPr lang="en-GB" dirty="0"/>
          </a:p>
        </p:txBody>
      </p:sp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8B8589B4-23E1-3BC3-FB5A-FF922B02829C}"/>
              </a:ext>
            </a:extLst>
          </p:cNvPr>
          <p:cNvSpPr/>
          <p:nvPr/>
        </p:nvSpPr>
        <p:spPr>
          <a:xfrm rot="10800000">
            <a:off x="5356917" y="-1"/>
            <a:ext cx="3787083" cy="4572000"/>
          </a:xfrm>
          <a:prstGeom prst="round1Rect">
            <a:avLst>
              <a:gd name="adj" fmla="val 50000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5CB00-1C7C-4316-511F-06700128F1C8}"/>
              </a:ext>
            </a:extLst>
          </p:cNvPr>
          <p:cNvSpPr txBox="1"/>
          <p:nvPr/>
        </p:nvSpPr>
        <p:spPr>
          <a:xfrm>
            <a:off x="7133953" y="4571999"/>
            <a:ext cx="2010047" cy="30646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Photo credit: Clean Break</a:t>
            </a:r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6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354054-5C8C-74D4-72F0-B190829A95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8" y="646804"/>
            <a:ext cx="4910953" cy="893757"/>
          </a:xfrm>
        </p:spPr>
        <p:txBody>
          <a:bodyPr/>
          <a:lstStyle/>
          <a:p>
            <a:r>
              <a:rPr lang="en-GB" dirty="0"/>
              <a:t>Who we heard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F7953-F6A4-315B-43A6-1565C0BAE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9" y="1858963"/>
            <a:ext cx="4244748" cy="3890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Location</a:t>
            </a:r>
            <a:r>
              <a:rPr lang="en-GB" dirty="0"/>
              <a:t> – 7% of respondents based in Yorkshire and Humberside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Size of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Funding</a:t>
            </a:r>
          </a:p>
          <a:p>
            <a:endParaRPr lang="en-GB" dirty="0"/>
          </a:p>
        </p:txBody>
      </p:sp>
      <p:pic>
        <p:nvPicPr>
          <p:cNvPr id="7" name="Picture 6" descr="A picture containing nature, dark&#10;&#10;Description automatically generated">
            <a:extLst>
              <a:ext uri="{FF2B5EF4-FFF2-40B4-BE49-F238E27FC236}">
                <a16:creationId xmlns:a16="http://schemas.microsoft.com/office/drawing/2014/main" id="{ACDD686D-94F3-2ADE-7F07-609D684A8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806" y="656063"/>
            <a:ext cx="5093860" cy="50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1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m_-6162391092951225883m_4804049408870420912Picture 1">
            <a:extLst>
              <a:ext uri="{FF2B5EF4-FFF2-40B4-BE49-F238E27FC236}">
                <a16:creationId xmlns:a16="http://schemas.microsoft.com/office/drawing/2014/main" id="{5D35A312-9B26-2726-E2CB-E9F456AD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38926" cy="64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5A6128F-7DDB-ACA2-68F9-D856F965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4" y="200024"/>
            <a:ext cx="138678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5233F4-5D17-4732-A5FC-135168F3B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7" y="613754"/>
            <a:ext cx="7805738" cy="893757"/>
          </a:xfrm>
        </p:spPr>
        <p:txBody>
          <a:bodyPr/>
          <a:lstStyle/>
          <a:p>
            <a:r>
              <a:rPr lang="en-GB" sz="3200" dirty="0"/>
              <a:t>We found…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D00C99-893B-DEE6-4BC1-ECC99CB5B68E}"/>
              </a:ext>
            </a:extLst>
          </p:cNvPr>
          <p:cNvSpPr/>
          <p:nvPr/>
        </p:nvSpPr>
        <p:spPr>
          <a:xfrm>
            <a:off x="719137" y="3255500"/>
            <a:ext cx="2483593" cy="1809207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Charities understand funder constraints and challenges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266743-CA0B-3C7E-02C7-4F2B9F3DB64D}"/>
              </a:ext>
            </a:extLst>
          </p:cNvPr>
          <p:cNvSpPr/>
          <p:nvPr/>
        </p:nvSpPr>
        <p:spPr>
          <a:xfrm>
            <a:off x="3380005" y="3255500"/>
            <a:ext cx="2484000" cy="1809207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‘How we do things’ really matters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F14ECC-8500-656F-401C-F859DE7FF8F2}"/>
              </a:ext>
            </a:extLst>
          </p:cNvPr>
          <p:cNvSpPr/>
          <p:nvPr/>
        </p:nvSpPr>
        <p:spPr>
          <a:xfrm>
            <a:off x="6041282" y="3255500"/>
            <a:ext cx="2483593" cy="1809207"/>
          </a:xfrm>
          <a:custGeom>
            <a:avLst/>
            <a:gdLst>
              <a:gd name="connsiteX0" fmla="*/ 0 w 3499750"/>
              <a:gd name="connsiteY0" fmla="*/ 0 h 2099850"/>
              <a:gd name="connsiteX1" fmla="*/ 3499750 w 3499750"/>
              <a:gd name="connsiteY1" fmla="*/ 0 h 2099850"/>
              <a:gd name="connsiteX2" fmla="*/ 3499750 w 3499750"/>
              <a:gd name="connsiteY2" fmla="*/ 2099850 h 2099850"/>
              <a:gd name="connsiteX3" fmla="*/ 0 w 3499750"/>
              <a:gd name="connsiteY3" fmla="*/ 2099850 h 2099850"/>
              <a:gd name="connsiteX4" fmla="*/ 0 w 3499750"/>
              <a:gd name="connsiteY4" fmla="*/ 0 h 209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750" h="2099850">
                <a:moveTo>
                  <a:pt x="0" y="0"/>
                </a:moveTo>
                <a:lnTo>
                  <a:pt x="3499750" y="0"/>
                </a:lnTo>
                <a:lnTo>
                  <a:pt x="3499750" y="2099850"/>
                </a:lnTo>
                <a:lnTo>
                  <a:pt x="0" y="2099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200" b="1" kern="1200" dirty="0">
                <a:solidFill>
                  <a:schemeClr val="tx1"/>
                </a:solidFill>
              </a:rPr>
              <a:t>Charities know what would make a difference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9CF25D-2822-E9B3-73CE-D861D6D952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267" y="1543238"/>
            <a:ext cx="1547621" cy="154762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47B9EC8-0689-FC72-E5E9-7540DCB4F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363" y="1443406"/>
            <a:ext cx="1747283" cy="1747283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4C48F14F-C8F2-BC41-9E6C-DB3E24FD8D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122" y="1647136"/>
            <a:ext cx="1547621" cy="15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51E8-1D67-8A44-A2F0-C1460663BE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Making better use of everyone’s precious time.</a:t>
            </a:r>
          </a:p>
        </p:txBody>
      </p:sp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3E512A4C-5336-314D-9E81-FE4FA4EC652B}"/>
              </a:ext>
            </a:extLst>
          </p:cNvPr>
          <p:cNvSpPr/>
          <p:nvPr/>
        </p:nvSpPr>
        <p:spPr>
          <a:xfrm rot="10800000">
            <a:off x="5356917" y="-1"/>
            <a:ext cx="3787083" cy="4572000"/>
          </a:xfrm>
          <a:prstGeom prst="round1Rect">
            <a:avLst>
              <a:gd name="adj" fmla="val 50000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A562-D1DA-BADD-8CAE-D3C1FD63FA3B}"/>
              </a:ext>
            </a:extLst>
          </p:cNvPr>
          <p:cNvSpPr txBox="1"/>
          <p:nvPr/>
        </p:nvSpPr>
        <p:spPr>
          <a:xfrm>
            <a:off x="7384474" y="4571999"/>
            <a:ext cx="1759526" cy="510778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Photo credit: Friends Provident Foundation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382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VAR 2021">
      <a:dk1>
        <a:srgbClr val="245053"/>
      </a:dk1>
      <a:lt1>
        <a:srgbClr val="F5F0E8"/>
      </a:lt1>
      <a:dk2>
        <a:srgbClr val="4D4D4D"/>
      </a:dk2>
      <a:lt2>
        <a:srgbClr val="FFFFFF"/>
      </a:lt2>
      <a:accent1>
        <a:srgbClr val="00ABB5"/>
      </a:accent1>
      <a:accent2>
        <a:srgbClr val="264F54"/>
      </a:accent2>
      <a:accent3>
        <a:srgbClr val="9CDBB0"/>
      </a:accent3>
      <a:accent4>
        <a:srgbClr val="FFFFFF"/>
      </a:accent4>
      <a:accent5>
        <a:srgbClr val="F5F0E8"/>
      </a:accent5>
      <a:accent6>
        <a:srgbClr val="F5F0E8"/>
      </a:accent6>
      <a:hlink>
        <a:srgbClr val="00ABB5"/>
      </a:hlink>
      <a:folHlink>
        <a:srgbClr val="264F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9AFED5248E840AA1F43F1C9AB00E0" ma:contentTypeVersion="16" ma:contentTypeDescription="Create a new document." ma:contentTypeScope="" ma:versionID="767b511f109f32684620f90ef02cb4c7">
  <xsd:schema xmlns:xsd="http://www.w3.org/2001/XMLSchema" xmlns:xs="http://www.w3.org/2001/XMLSchema" xmlns:p="http://schemas.microsoft.com/office/2006/metadata/properties" xmlns:ns2="b5c03ac9-1509-4f99-8979-304131a0d160" xmlns:ns3="5ad767c6-7fe6-4ebd-8f87-e291e8b12943" targetNamespace="http://schemas.microsoft.com/office/2006/metadata/properties" ma:root="true" ma:fieldsID="2bdf5b2bfbbc3fc2c4504d8008aa6171" ns2:_="" ns3:_="">
    <xsd:import namespace="b5c03ac9-1509-4f99-8979-304131a0d160"/>
    <xsd:import namespace="5ad767c6-7fe6-4ebd-8f87-e291e8b129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03ac9-1509-4f99-8979-304131a0d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be245eb-eacd-48fe-b5f4-f565b69b58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767c6-7fe6-4ebd-8f87-e291e8b1294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f57e7a7-38c1-4ebf-a85c-f4114e118022}" ma:internalName="TaxCatchAll" ma:showField="CatchAllData" ma:web="5ad767c6-7fe6-4ebd-8f87-e291e8b129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c03ac9-1509-4f99-8979-304131a0d160">
      <Terms xmlns="http://schemas.microsoft.com/office/infopath/2007/PartnerControls"/>
    </lcf76f155ced4ddcb4097134ff3c332f>
    <TaxCatchAll xmlns="5ad767c6-7fe6-4ebd-8f87-e291e8b12943" xsi:nil="true"/>
  </documentManagement>
</p:properties>
</file>

<file path=customXml/itemProps1.xml><?xml version="1.0" encoding="utf-8"?>
<ds:datastoreItem xmlns:ds="http://schemas.openxmlformats.org/officeDocument/2006/customXml" ds:itemID="{08602354-64D9-4DE0-BE9C-5B8264958F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E523B0-FAC9-40E8-8FEC-2240A795C6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03ac9-1509-4f99-8979-304131a0d160"/>
    <ds:schemaRef ds:uri="5ad767c6-7fe6-4ebd-8f87-e291e8b12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B3F3D-12EF-4431-A81F-E623212008A3}">
  <ds:schemaRefs>
    <ds:schemaRef ds:uri="640537de-5b06-43ed-9d2f-7e5369d0676b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61290f69-e4f6-4464-92a9-d5da8da9a79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5c03ac9-1509-4f99-8979-304131a0d160"/>
    <ds:schemaRef ds:uri="5ad767c6-7fe6-4ebd-8f87-e291e8b129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534</Words>
  <Application>Microsoft Office PowerPoint</Application>
  <PresentationFormat>On-screen Show (4:3)</PresentationFormat>
  <Paragraphs>96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Keeva Rooney</dc:creator>
  <cp:lastModifiedBy>Emily Dyson</cp:lastModifiedBy>
  <cp:revision>7</cp:revision>
  <dcterms:created xsi:type="dcterms:W3CDTF">2022-03-09T09:12:37Z</dcterms:created>
  <dcterms:modified xsi:type="dcterms:W3CDTF">2022-09-22T08:36:29Z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0x010100E0C134CC8CCCF842B607330FD1B85BFC</vt:lpwstr>
  </property>
  <property fmtid="{D5CDD505-2E9C-101B-9397-08002B2CF9AE}" pid="3" name="MediaServiceImageTags">
    <vt:lpwstr/>
  </property>
</Properties>
</file>