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9"/>
  </p:notesMasterIdLst>
  <p:sldIdLst>
    <p:sldId id="263" r:id="rId5"/>
    <p:sldId id="269" r:id="rId6"/>
    <p:sldId id="268" r:id="rId7"/>
    <p:sldId id="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1F4E"/>
    <a:srgbClr val="D3A02A"/>
    <a:srgbClr val="FA9D26"/>
    <a:srgbClr val="E11484"/>
    <a:srgbClr val="EB1C2E"/>
    <a:srgbClr val="279B48"/>
    <a:srgbClr val="005174"/>
    <a:srgbClr val="B71647"/>
    <a:srgbClr val="681F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Garrill" userId="4e366c4b-dba7-4e98-b571-b511770d5f03" providerId="ADAL" clId="{F815AFFB-B868-4A27-90EA-48D5520C4EAB}"/>
    <pc:docChg chg="custSel modSld">
      <pc:chgData name="Jan Garrill" userId="4e366c4b-dba7-4e98-b571-b511770d5f03" providerId="ADAL" clId="{F815AFFB-B868-4A27-90EA-48D5520C4EAB}" dt="2022-07-28T07:44:35.828" v="106" actId="6549"/>
      <pc:docMkLst>
        <pc:docMk/>
      </pc:docMkLst>
      <pc:sldChg chg="modSp mod">
        <pc:chgData name="Jan Garrill" userId="4e366c4b-dba7-4e98-b571-b511770d5f03" providerId="ADAL" clId="{F815AFFB-B868-4A27-90EA-48D5520C4EAB}" dt="2022-07-28T07:44:35.828" v="106" actId="6549"/>
        <pc:sldMkLst>
          <pc:docMk/>
          <pc:sldMk cId="745532201" sldId="268"/>
        </pc:sldMkLst>
        <pc:spChg chg="mod">
          <ac:chgData name="Jan Garrill" userId="4e366c4b-dba7-4e98-b571-b511770d5f03" providerId="ADAL" clId="{F815AFFB-B868-4A27-90EA-48D5520C4EAB}" dt="2022-07-28T07:44:35.828" v="106" actId="6549"/>
          <ac:spMkLst>
            <pc:docMk/>
            <pc:sldMk cId="745532201" sldId="268"/>
            <ac:spMk id="6" creationId="{936A7904-6040-3425-7A1A-422DC5499015}"/>
          </ac:spMkLst>
        </pc:spChg>
      </pc:sldChg>
      <pc:sldChg chg="modSp mod">
        <pc:chgData name="Jan Garrill" userId="4e366c4b-dba7-4e98-b571-b511770d5f03" providerId="ADAL" clId="{F815AFFB-B868-4A27-90EA-48D5520C4EAB}" dt="2022-07-28T07:44:19.077" v="104" actId="20577"/>
        <pc:sldMkLst>
          <pc:docMk/>
          <pc:sldMk cId="1577557284" sldId="269"/>
        </pc:sldMkLst>
        <pc:spChg chg="mod">
          <ac:chgData name="Jan Garrill" userId="4e366c4b-dba7-4e98-b571-b511770d5f03" providerId="ADAL" clId="{F815AFFB-B868-4A27-90EA-48D5520C4EAB}" dt="2022-07-28T07:44:19.077" v="104" actId="20577"/>
          <ac:spMkLst>
            <pc:docMk/>
            <pc:sldMk cId="1577557284" sldId="269"/>
            <ac:spMk id="4" creationId="{DBB1573B-EAC5-932E-33E1-4699C67B1286}"/>
          </ac:spMkLst>
        </pc:spChg>
      </pc:sldChg>
      <pc:sldChg chg="modSp mod">
        <pc:chgData name="Jan Garrill" userId="4e366c4b-dba7-4e98-b571-b511770d5f03" providerId="ADAL" clId="{F815AFFB-B868-4A27-90EA-48D5520C4EAB}" dt="2022-07-28T07:43:14.780" v="61" actId="5793"/>
        <pc:sldMkLst>
          <pc:docMk/>
          <pc:sldMk cId="1438112391" sldId="270"/>
        </pc:sldMkLst>
        <pc:spChg chg="mod">
          <ac:chgData name="Jan Garrill" userId="4e366c4b-dba7-4e98-b571-b511770d5f03" providerId="ADAL" clId="{F815AFFB-B868-4A27-90EA-48D5520C4EAB}" dt="2022-07-28T07:43:14.780" v="61" actId="5793"/>
          <ac:spMkLst>
            <pc:docMk/>
            <pc:sldMk cId="1438112391" sldId="270"/>
            <ac:spMk id="6" creationId="{936A7904-6040-3425-7A1A-422DC549901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7B550-4AAF-4F93-90E3-0E8B5AF3FA59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7DB1E3-069D-4BE7-A0A2-3CF90B8CCE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779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9FCF-7934-4182-A6B5-126E6D37BE44}" type="datetime1">
              <a:rPr lang="en-GB" smtClean="0"/>
              <a:t>28/07/2022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360DF-D4BE-4BBA-B701-9D58A3741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220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C4CB-CA35-4D51-9643-73E09EB69360}" type="datetime1">
              <a:rPr lang="en-GB" smtClean="0"/>
              <a:t>28/07/2022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360DF-D4BE-4BBA-B701-9D58A3741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645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4312-335C-4FA0-8C89-C31CE328A395}" type="datetime1">
              <a:rPr lang="en-GB" smtClean="0"/>
              <a:t>28/07/2022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360DF-D4BE-4BBA-B701-9D58A3741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344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ABBF-EBAE-4BEC-BE4A-791273814582}" type="datetime1">
              <a:rPr lang="en-GB" smtClean="0"/>
              <a:t>28/07/2022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360DF-D4BE-4BBA-B701-9D58A3741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27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6841-5AB3-478B-8085-D49590539A6D}" type="datetime1">
              <a:rPr lang="en-GB" smtClean="0"/>
              <a:t>28/07/2022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360DF-D4BE-4BBA-B701-9D58A3741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066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A35E-8F33-4EA4-B1D2-CBBC0FDE14B2}" type="datetime1">
              <a:rPr lang="en-GB" smtClean="0"/>
              <a:t>28/07/2022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360DF-D4BE-4BBA-B701-9D58A3741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43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67A2-DD9B-4430-8194-4C13A888CE76}" type="datetime1">
              <a:rPr lang="en-GB" smtClean="0"/>
              <a:t>28/07/2022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360DF-D4BE-4BBA-B701-9D58A3741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388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D503-D83A-4D7A-9F0D-FB12D1875FCD}" type="datetime1">
              <a:rPr lang="en-GB" smtClean="0"/>
              <a:t>28/07/2022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360DF-D4BE-4BBA-B701-9D58A3741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029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471E-8B8B-41A7-A076-5719528BEDB5}" type="datetime1">
              <a:rPr lang="en-GB" smtClean="0"/>
              <a:t>28/07/2022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360DF-D4BE-4BBA-B701-9D58A3741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051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13CC-6270-4D24-BAAF-EE3A3D3AB247}" type="datetime1">
              <a:rPr lang="en-GB" smtClean="0"/>
              <a:t>28/07/2022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360DF-D4BE-4BBA-B701-9D58A3741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333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1C47-02DE-44EB-AAC3-34BB6308E391}" type="datetime1">
              <a:rPr lang="en-GB" smtClean="0"/>
              <a:t>28/07/2022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360DF-D4BE-4BBA-B701-9D58A3741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238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19956-E962-4F8A-93D3-3833608CC8CA}" type="datetime1">
              <a:rPr lang="en-GB" smtClean="0"/>
              <a:t>28/07/2022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360DF-D4BE-4BBA-B701-9D58A3741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59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5174"/>
                </a:solidFill>
                <a:latin typeface="+mn-lt"/>
              </a:rPr>
              <a:t>Current situation </a:t>
            </a:r>
            <a:endParaRPr lang="en-GB" sz="4000" dirty="0">
              <a:solidFill>
                <a:srgbClr val="005174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83909" cy="43513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>
                <a:solidFill>
                  <a:sysClr val="windowText" lastClr="000000"/>
                </a:solidFill>
              </a:rPr>
              <a:t>Our grant making has rapidly increased - Distributed over £3m in Coronavirus grants in 2020/2021</a:t>
            </a:r>
          </a:p>
          <a:p>
            <a:pPr>
              <a:defRPr/>
            </a:pPr>
            <a:r>
              <a:rPr lang="en-GB" dirty="0">
                <a:solidFill>
                  <a:sysClr val="windowText" lastClr="000000"/>
                </a:solidFill>
              </a:rPr>
              <a:t>Distributed £2.1m in grants in 2021/22</a:t>
            </a:r>
          </a:p>
          <a:p>
            <a:pPr>
              <a:defRPr/>
            </a:pPr>
            <a:r>
              <a:rPr lang="en-GB" dirty="0">
                <a:solidFill>
                  <a:sysClr val="windowText" lastClr="000000"/>
                </a:solidFill>
              </a:rPr>
              <a:t>£4,500 average grant to groups</a:t>
            </a:r>
          </a:p>
          <a:p>
            <a:pPr>
              <a:buClr>
                <a:srgbClr val="005174"/>
              </a:buClr>
              <a:buSzPct val="104000"/>
            </a:pPr>
            <a:r>
              <a:rPr lang="en-GB" dirty="0"/>
              <a:t>Noting a shift in applications – differences in need and complexity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4066CBA-C29B-4FB1-9A8C-ED10F625F4FA}"/>
              </a:ext>
            </a:extLst>
          </p:cNvPr>
          <p:cNvCxnSpPr>
            <a:cxnSpLocks/>
          </p:cNvCxnSpPr>
          <p:nvPr/>
        </p:nvCxnSpPr>
        <p:spPr>
          <a:xfrm>
            <a:off x="949036" y="1477817"/>
            <a:ext cx="1051329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Logo&#10;&#10;Description automatically generated with low confidence">
            <a:extLst>
              <a:ext uri="{FF2B5EF4-FFF2-40B4-BE49-F238E27FC236}">
                <a16:creationId xmlns:a16="http://schemas.microsoft.com/office/drawing/2014/main" id="{9A50884D-16B0-4F6C-AF1D-76A42F298E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177" y="5564986"/>
            <a:ext cx="2100263" cy="1200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0240" y="1477817"/>
            <a:ext cx="4677410" cy="470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338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solidFill>
                  <a:srgbClr val="005174"/>
                </a:solidFill>
                <a:latin typeface="+mn-lt"/>
              </a:rPr>
              <a:t>Challenges &amp; Opportunities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4066CBA-C29B-4FB1-9A8C-ED10F625F4FA}"/>
              </a:ext>
            </a:extLst>
          </p:cNvPr>
          <p:cNvCxnSpPr>
            <a:cxnSpLocks/>
          </p:cNvCxnSpPr>
          <p:nvPr/>
        </p:nvCxnSpPr>
        <p:spPr>
          <a:xfrm>
            <a:off x="949036" y="1477817"/>
            <a:ext cx="1051329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Logo&#10;&#10;Description automatically generated with low confidence">
            <a:extLst>
              <a:ext uri="{FF2B5EF4-FFF2-40B4-BE49-F238E27FC236}">
                <a16:creationId xmlns:a16="http://schemas.microsoft.com/office/drawing/2014/main" id="{9A50884D-16B0-4F6C-AF1D-76A42F298E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177" y="5564986"/>
            <a:ext cx="2100263" cy="1200150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B1573B-EAC5-932E-33E1-4699C67B1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8341"/>
            <a:ext cx="10515600" cy="4351338"/>
          </a:xfrm>
        </p:spPr>
        <p:txBody>
          <a:bodyPr>
            <a:normAutofit/>
          </a:bodyPr>
          <a:lstStyle/>
          <a:p>
            <a:pPr>
              <a:buClr>
                <a:srgbClr val="005174"/>
              </a:buClr>
              <a:buSzPct val="104000"/>
            </a:pPr>
            <a:r>
              <a:rPr lang="en-GB" dirty="0"/>
              <a:t>Post covid impact is significant as well as cost of living crisis </a:t>
            </a:r>
          </a:p>
          <a:p>
            <a:pPr>
              <a:buClr>
                <a:srgbClr val="005174"/>
              </a:buClr>
              <a:buSzPct val="104000"/>
            </a:pPr>
            <a:r>
              <a:rPr lang="en-GB" dirty="0"/>
              <a:t>Reduction in public sector support resulting in charitable organisations facing high demand for services  with limited fundraising and costs rising</a:t>
            </a:r>
          </a:p>
          <a:p>
            <a:pPr>
              <a:buClr>
                <a:srgbClr val="005174"/>
              </a:buClr>
              <a:buSzPct val="104000"/>
            </a:pPr>
            <a:r>
              <a:rPr lang="en-GB" dirty="0"/>
              <a:t>Grassroots – the interpretation of this </a:t>
            </a:r>
          </a:p>
          <a:p>
            <a:pPr>
              <a:buClr>
                <a:srgbClr val="005174"/>
              </a:buClr>
              <a:buSzPct val="104000"/>
            </a:pPr>
            <a:r>
              <a:rPr lang="en-GB" dirty="0"/>
              <a:t>What is statutory?</a:t>
            </a:r>
          </a:p>
          <a:p>
            <a:pPr>
              <a:buClr>
                <a:srgbClr val="005174"/>
              </a:buClr>
              <a:buSzPct val="104000"/>
            </a:pPr>
            <a:r>
              <a:rPr lang="en-GB" dirty="0"/>
              <a:t>Certain communities and places most adversely affected – not always where the funding is available</a:t>
            </a:r>
          </a:p>
          <a:p>
            <a:pPr>
              <a:buClr>
                <a:srgbClr val="005174"/>
              </a:buClr>
              <a:buSzPct val="104000"/>
            </a:pPr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Can our approach be inclusive and flexible yet robust enough?</a:t>
            </a:r>
            <a:endParaRPr lang="en-GB" dirty="0"/>
          </a:p>
          <a:p>
            <a:pPr>
              <a:buClr>
                <a:srgbClr val="005174"/>
              </a:buClr>
              <a:buSzPct val="104000"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557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5174"/>
                </a:solidFill>
                <a:latin typeface="+mn-lt"/>
              </a:rPr>
              <a:t>Policy development 					</a:t>
            </a:r>
            <a:endParaRPr lang="en-GB" sz="4000" dirty="0">
              <a:solidFill>
                <a:srgbClr val="005174"/>
              </a:solidFill>
              <a:latin typeface="+mn-lt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A80E420-8267-4823-B138-BC8299279291}"/>
              </a:ext>
            </a:extLst>
          </p:cNvPr>
          <p:cNvCxnSpPr>
            <a:cxnSpLocks/>
          </p:cNvCxnSpPr>
          <p:nvPr/>
        </p:nvCxnSpPr>
        <p:spPr>
          <a:xfrm>
            <a:off x="949036" y="1477817"/>
            <a:ext cx="1051329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Logo&#10;&#10;Description automatically generated with low confidence">
            <a:extLst>
              <a:ext uri="{FF2B5EF4-FFF2-40B4-BE49-F238E27FC236}">
                <a16:creationId xmlns:a16="http://schemas.microsoft.com/office/drawing/2014/main" id="{B54C90AF-E87E-46B2-8916-845F1DF25B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552" y="5612611"/>
            <a:ext cx="2100263" cy="120015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ECB1E0B-70A6-4E97-8861-1EBDD115B872}"/>
              </a:ext>
            </a:extLst>
          </p:cNvPr>
          <p:cNvSpPr txBox="1"/>
          <p:nvPr/>
        </p:nvSpPr>
        <p:spPr>
          <a:xfrm>
            <a:off x="6606165" y="3751180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56%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6A7904-6040-3425-7A1A-422DC5499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4843"/>
            <a:ext cx="10515600" cy="4351338"/>
          </a:xfrm>
        </p:spPr>
        <p:txBody>
          <a:bodyPr/>
          <a:lstStyle/>
          <a:p>
            <a:r>
              <a:rPr lang="en-US" dirty="0"/>
              <a:t>The development of a policy that supports the work we are doing, that feels like a live document and that can give us clear foundations for the work we do.</a:t>
            </a:r>
          </a:p>
          <a:p>
            <a:r>
              <a:rPr lang="en-US" dirty="0"/>
              <a:t>To use the same language </a:t>
            </a:r>
            <a:r>
              <a:rPr lang="en-US"/>
              <a:t>as long-term </a:t>
            </a:r>
            <a:r>
              <a:rPr lang="en-US" dirty="0"/>
              <a:t>plan and website </a:t>
            </a:r>
            <a:r>
              <a:rPr lang="en-US" dirty="0" err="1"/>
              <a:t>etc</a:t>
            </a:r>
            <a:r>
              <a:rPr lang="en-US" dirty="0"/>
              <a:t> </a:t>
            </a:r>
          </a:p>
          <a:p>
            <a:r>
              <a:rPr lang="en-US" dirty="0"/>
              <a:t>To have two parts – one is the more policy focused, part two how that impacts process</a:t>
            </a:r>
          </a:p>
          <a:p>
            <a:r>
              <a:rPr lang="en-US" dirty="0"/>
              <a:t>Learning from Participatory Grant making experience in York</a:t>
            </a:r>
          </a:p>
          <a:p>
            <a:r>
              <a:rPr lang="en-US" dirty="0"/>
              <a:t>Stakeholder feedback – broader than the usual suspects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5532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5174"/>
                </a:solidFill>
                <a:latin typeface="+mn-lt"/>
              </a:rPr>
              <a:t>Areas for potential change	 - Policy &amp; Process				</a:t>
            </a:r>
            <a:endParaRPr lang="en-GB" sz="4000" dirty="0">
              <a:solidFill>
                <a:srgbClr val="005174"/>
              </a:solidFill>
              <a:latin typeface="+mn-lt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A80E420-8267-4823-B138-BC8299279291}"/>
              </a:ext>
            </a:extLst>
          </p:cNvPr>
          <p:cNvCxnSpPr>
            <a:cxnSpLocks/>
          </p:cNvCxnSpPr>
          <p:nvPr/>
        </p:nvCxnSpPr>
        <p:spPr>
          <a:xfrm>
            <a:off x="949036" y="1477817"/>
            <a:ext cx="1051329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Logo&#10;&#10;Description automatically generated with low confidence">
            <a:extLst>
              <a:ext uri="{FF2B5EF4-FFF2-40B4-BE49-F238E27FC236}">
                <a16:creationId xmlns:a16="http://schemas.microsoft.com/office/drawing/2014/main" id="{B54C90AF-E87E-46B2-8916-845F1DF25B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552" y="5612611"/>
            <a:ext cx="2100263" cy="120015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ECB1E0B-70A6-4E97-8861-1EBDD115B872}"/>
              </a:ext>
            </a:extLst>
          </p:cNvPr>
          <p:cNvSpPr txBox="1"/>
          <p:nvPr/>
        </p:nvSpPr>
        <p:spPr>
          <a:xfrm>
            <a:off x="6606165" y="3751180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56%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6A7904-6040-3425-7A1A-422DC5499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4843"/>
            <a:ext cx="10515600" cy="4351338"/>
          </a:xfrm>
        </p:spPr>
        <p:txBody>
          <a:bodyPr/>
          <a:lstStyle/>
          <a:p>
            <a:r>
              <a:rPr lang="en-US" dirty="0"/>
              <a:t>Balance of flexibility – size of organization?  </a:t>
            </a:r>
          </a:p>
          <a:p>
            <a:r>
              <a:rPr lang="en-US" dirty="0"/>
              <a:t>The stretch on what is statutory - </a:t>
            </a:r>
          </a:p>
          <a:p>
            <a:r>
              <a:rPr lang="en-US" dirty="0"/>
              <a:t> </a:t>
            </a:r>
            <a:r>
              <a:rPr lang="en-US" dirty="0" err="1"/>
              <a:t>Organisational</a:t>
            </a:r>
            <a:r>
              <a:rPr lang="en-US" dirty="0"/>
              <a:t> structures – funding running costs for CICs?</a:t>
            </a:r>
          </a:p>
          <a:p>
            <a:r>
              <a:rPr lang="en-US" dirty="0"/>
              <a:t>Funding </a:t>
            </a:r>
            <a:r>
              <a:rPr lang="en-US" dirty="0" err="1"/>
              <a:t>organisations</a:t>
            </a:r>
            <a:r>
              <a:rPr lang="en-US" dirty="0"/>
              <a:t> without bank accounts?</a:t>
            </a:r>
          </a:p>
          <a:p>
            <a:r>
              <a:rPr lang="en-US" dirty="0"/>
              <a:t>Monitoring – how we use if for learning?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8112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7f199a-b551-4d7c-90e5-948fbaf98f9e" xsi:nil="true"/>
    <lcf76f155ced4ddcb4097134ff3c332f xmlns="06e15992-3581-4b96-922a-26901f067a53">
      <Terms xmlns="http://schemas.microsoft.com/office/infopath/2007/PartnerControls"/>
    </lcf76f155ced4ddcb4097134ff3c332f>
    <contents xmlns="06e15992-3581-4b96-922a-26901f067a5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F7CA4F1C6A214D8306FA1DA85E2A1D" ma:contentTypeVersion="18" ma:contentTypeDescription="Create a new document." ma:contentTypeScope="" ma:versionID="e010aba8e437ff821cefb4ef64b3583e">
  <xsd:schema xmlns:xsd="http://www.w3.org/2001/XMLSchema" xmlns:xs="http://www.w3.org/2001/XMLSchema" xmlns:p="http://schemas.microsoft.com/office/2006/metadata/properties" xmlns:ns2="2a7f199a-b551-4d7c-90e5-948fbaf98f9e" xmlns:ns3="06e15992-3581-4b96-922a-26901f067a53" targetNamespace="http://schemas.microsoft.com/office/2006/metadata/properties" ma:root="true" ma:fieldsID="e05a74ac8df80cea77d9973bb12b3240" ns2:_="" ns3:_="">
    <xsd:import namespace="2a7f199a-b551-4d7c-90e5-948fbaf98f9e"/>
    <xsd:import namespace="06e15992-3581-4b96-922a-26901f067a5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conte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7f199a-b551-4d7c-90e5-948fbaf98f9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1173d134-f205-442d-ac6b-7e4bb83a7996}" ma:internalName="TaxCatchAll" ma:showField="CatchAllData" ma:web="2a7f199a-b551-4d7c-90e5-948fbaf98f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e15992-3581-4b96-922a-26901f067a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contents" ma:index="21" nillable="true" ma:displayName="contents" ma:format="Dropdown" ma:internalName="contents">
      <xsd:simpleType>
        <xsd:restriction base="dms:Choice">
          <xsd:enumeration value="Emma"/>
          <xsd:enumeration value="Andrew"/>
          <xsd:enumeration value="Cranjis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dcc41071-6f42-466d-8f14-3dd7c31aad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D7197-B684-4794-9843-57E0888A96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12EA01-1C35-4C91-B9A4-93747538D229}">
  <ds:schemaRefs>
    <ds:schemaRef ds:uri="http://www.w3.org/XML/1998/namespace"/>
    <ds:schemaRef ds:uri="2a7f199a-b551-4d7c-90e5-948fbaf98f9e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06e15992-3581-4b96-922a-26901f067a53"/>
    <ds:schemaRef ds:uri="http://purl.org/dc/dcmitype/"/>
    <ds:schemaRef ds:uri="3d3f5525-c00b-41d3-bea2-993194911189"/>
  </ds:schemaRefs>
</ds:datastoreItem>
</file>

<file path=customXml/itemProps3.xml><?xml version="1.0" encoding="utf-8"?>
<ds:datastoreItem xmlns:ds="http://schemas.openxmlformats.org/officeDocument/2006/customXml" ds:itemID="{2FB971DD-803F-42B5-90B7-7E5B63FA7282}"/>
</file>

<file path=docProps/app.xml><?xml version="1.0" encoding="utf-8"?>
<Properties xmlns="http://schemas.openxmlformats.org/officeDocument/2006/extended-properties" xmlns:vt="http://schemas.openxmlformats.org/officeDocument/2006/docPropsVTypes">
  <TotalTime>1071</TotalTime>
  <Words>255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-apple-system</vt:lpstr>
      <vt:lpstr>Arial</vt:lpstr>
      <vt:lpstr>Calibri</vt:lpstr>
      <vt:lpstr>Calibri Light</vt:lpstr>
      <vt:lpstr>Office Theme</vt:lpstr>
      <vt:lpstr>Current situation </vt:lpstr>
      <vt:lpstr>Challenges &amp; Opportunities</vt:lpstr>
      <vt:lpstr>Policy development      </vt:lpstr>
      <vt:lpstr>Areas for potential change  - Policy &amp; Process    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Peter Sowerby Fund for North &amp; East Yorkshire</dc:title>
  <dc:creator>Jan Garrill</dc:creator>
  <cp:lastModifiedBy>Jan Garrill</cp:lastModifiedBy>
  <cp:revision>29</cp:revision>
  <dcterms:created xsi:type="dcterms:W3CDTF">2022-02-21T16:28:10Z</dcterms:created>
  <dcterms:modified xsi:type="dcterms:W3CDTF">2022-07-28T07:44:44Z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0x010100D9F7CA4F1C6A214D8306FA1DA85E2A1D</vt:lpwstr>
  </property>
  <property fmtid="{D5CDD505-2E9C-101B-9397-08002B2CF9AE}" pid="3" name="MediaServiceImageTags">
    <vt:lpwstr/>
  </property>
</Properties>
</file>