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DCDCA-EAB4-7FA1-2C1F-8859D78F70FA}" v="71" dt="2022-06-08T14:11:53.5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reets" userId="S::pstreets@lloydsbankfoundation.org.uk::854364c2-15ac-4885-a992-841fcfbcdcef" providerId="AD" clId="Web-{734DCDCA-EAB4-7FA1-2C1F-8859D78F70FA}"/>
    <pc:docChg chg="addSld delSld modSld">
      <pc:chgData name="Paul Streets" userId="S::pstreets@lloydsbankfoundation.org.uk::854364c2-15ac-4885-a992-841fcfbcdcef" providerId="AD" clId="Web-{734DCDCA-EAB4-7FA1-2C1F-8859D78F70FA}" dt="2022-06-08T14:11:53.511" v="39"/>
      <pc:docMkLst>
        <pc:docMk/>
      </pc:docMkLst>
      <pc:sldChg chg="modSp">
        <pc:chgData name="Paul Streets" userId="S::pstreets@lloydsbankfoundation.org.uk::854364c2-15ac-4885-a992-841fcfbcdcef" providerId="AD" clId="Web-{734DCDCA-EAB4-7FA1-2C1F-8859D78F70FA}" dt="2022-06-08T14:11:04.868" v="36" actId="20577"/>
        <pc:sldMkLst>
          <pc:docMk/>
          <pc:sldMk cId="0" sldId="259"/>
        </pc:sldMkLst>
        <pc:spChg chg="mod">
          <ac:chgData name="Paul Streets" userId="S::pstreets@lloydsbankfoundation.org.uk::854364c2-15ac-4885-a992-841fcfbcdcef" providerId="AD" clId="Web-{734DCDCA-EAB4-7FA1-2C1F-8859D78F70FA}" dt="2022-06-08T14:10:56.915" v="34" actId="20577"/>
          <ac:spMkLst>
            <pc:docMk/>
            <pc:sldMk cId="0" sldId="259"/>
            <ac:spMk id="35" creationId="{00000000-0000-0000-0000-000000000000}"/>
          </ac:spMkLst>
        </pc:spChg>
        <pc:spChg chg="mod">
          <ac:chgData name="Paul Streets" userId="S::pstreets@lloydsbankfoundation.org.uk::854364c2-15ac-4885-a992-841fcfbcdcef" providerId="AD" clId="Web-{734DCDCA-EAB4-7FA1-2C1F-8859D78F70FA}" dt="2022-06-08T14:11:04.868" v="36" actId="20577"/>
          <ac:spMkLst>
            <pc:docMk/>
            <pc:sldMk cId="0" sldId="259"/>
            <ac:spMk id="36" creationId="{00000000-0000-0000-0000-000000000000}"/>
          </ac:spMkLst>
        </pc:spChg>
      </pc:sldChg>
      <pc:sldChg chg="add del replId">
        <pc:chgData name="Paul Streets" userId="S::pstreets@lloydsbankfoundation.org.uk::854364c2-15ac-4885-a992-841fcfbcdcef" providerId="AD" clId="Web-{734DCDCA-EAB4-7FA1-2C1F-8859D78F70FA}" dt="2022-06-08T14:11:53.511" v="39"/>
        <pc:sldMkLst>
          <pc:docMk/>
          <pc:sldMk cId="1877657538" sldId="268"/>
        </pc:sldMkLst>
      </pc:sldChg>
      <pc:sldChg chg="add replId">
        <pc:chgData name="Paul Streets" userId="S::pstreets@lloydsbankfoundation.org.uk::854364c2-15ac-4885-a992-841fcfbcdcef" providerId="AD" clId="Web-{734DCDCA-EAB4-7FA1-2C1F-8859D78F70FA}" dt="2022-06-08T14:11:50.808" v="38"/>
        <pc:sldMkLst>
          <pc:docMk/>
          <pc:sldMk cId="3714167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0092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0092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441180" cy="6858000"/>
          </a:xfrm>
          <a:custGeom>
            <a:avLst/>
            <a:gdLst/>
            <a:ahLst/>
            <a:cxnLst/>
            <a:rect l="l" t="t" r="r" b="b"/>
            <a:pathLst>
              <a:path w="9441180" h="6858000">
                <a:moveTo>
                  <a:pt x="9441053" y="0"/>
                </a:moveTo>
                <a:lnTo>
                  <a:pt x="0" y="0"/>
                </a:lnTo>
                <a:lnTo>
                  <a:pt x="0" y="6858000"/>
                </a:lnTo>
                <a:lnTo>
                  <a:pt x="9441053" y="6858000"/>
                </a:lnTo>
                <a:lnTo>
                  <a:pt x="9441053" y="0"/>
                </a:lnTo>
                <a:close/>
              </a:path>
            </a:pathLst>
          </a:custGeom>
          <a:solidFill>
            <a:srgbClr val="007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78147" y="0"/>
            <a:ext cx="9813925" cy="6858000"/>
          </a:xfrm>
          <a:custGeom>
            <a:avLst/>
            <a:gdLst/>
            <a:ahLst/>
            <a:cxnLst/>
            <a:rect l="l" t="t" r="r" b="b"/>
            <a:pathLst>
              <a:path w="9813925" h="6858000">
                <a:moveTo>
                  <a:pt x="9813544" y="0"/>
                </a:moveTo>
                <a:lnTo>
                  <a:pt x="1798827" y="0"/>
                </a:lnTo>
                <a:lnTo>
                  <a:pt x="0" y="6858000"/>
                </a:lnTo>
                <a:lnTo>
                  <a:pt x="9813544" y="6858000"/>
                </a:lnTo>
                <a:lnTo>
                  <a:pt x="9813544" y="0"/>
                </a:lnTo>
                <a:close/>
              </a:path>
            </a:pathLst>
          </a:custGeom>
          <a:solidFill>
            <a:srgbClr val="009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999" y="745689"/>
            <a:ext cx="1188711" cy="45302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001151" y="620991"/>
            <a:ext cx="678180" cy="683895"/>
          </a:xfrm>
          <a:custGeom>
            <a:avLst/>
            <a:gdLst/>
            <a:ahLst/>
            <a:cxnLst/>
            <a:rect l="l" t="t" r="r" b="b"/>
            <a:pathLst>
              <a:path w="678180" h="683894">
                <a:moveTo>
                  <a:pt x="678091" y="0"/>
                </a:moveTo>
                <a:lnTo>
                  <a:pt x="0" y="0"/>
                </a:lnTo>
                <a:lnTo>
                  <a:pt x="0" y="683437"/>
                </a:lnTo>
                <a:lnTo>
                  <a:pt x="678091" y="683437"/>
                </a:lnTo>
                <a:lnTo>
                  <a:pt x="678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7455" y="749300"/>
            <a:ext cx="485508" cy="42792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284641" y="116216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16" y="863"/>
                </a:moveTo>
                <a:lnTo>
                  <a:pt x="850" y="571"/>
                </a:lnTo>
                <a:lnTo>
                  <a:pt x="698" y="444"/>
                </a:lnTo>
                <a:lnTo>
                  <a:pt x="0" y="0"/>
                </a:lnTo>
                <a:lnTo>
                  <a:pt x="1016" y="863"/>
                </a:lnTo>
                <a:close/>
              </a:path>
            </a:pathLst>
          </a:custGeom>
          <a:solidFill>
            <a:srgbClr val="49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283949" y="116173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0"/>
                </a:moveTo>
                <a:lnTo>
                  <a:pt x="1891" y="1585"/>
                </a:lnTo>
                <a:lnTo>
                  <a:pt x="1717" y="1286"/>
                </a:lnTo>
                <a:lnTo>
                  <a:pt x="703" y="437"/>
                </a:lnTo>
                <a:lnTo>
                  <a:pt x="0" y="0"/>
                </a:lnTo>
                <a:close/>
              </a:path>
            </a:pathLst>
          </a:custGeom>
          <a:solidFill>
            <a:srgbClr val="4B4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283261" y="116130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0"/>
                </a:moveTo>
                <a:lnTo>
                  <a:pt x="2748" y="2303"/>
                </a:lnTo>
                <a:lnTo>
                  <a:pt x="2575" y="2005"/>
                </a:lnTo>
                <a:lnTo>
                  <a:pt x="703" y="437"/>
                </a:lnTo>
                <a:lnTo>
                  <a:pt x="0" y="0"/>
                </a:lnTo>
                <a:close/>
              </a:path>
            </a:pathLst>
          </a:custGeom>
          <a:solidFill>
            <a:srgbClr val="4B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282578" y="1160878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0" y="0"/>
                </a:moveTo>
                <a:lnTo>
                  <a:pt x="3600" y="3017"/>
                </a:lnTo>
                <a:lnTo>
                  <a:pt x="3427" y="2719"/>
                </a:lnTo>
                <a:lnTo>
                  <a:pt x="703" y="437"/>
                </a:lnTo>
                <a:lnTo>
                  <a:pt x="0" y="0"/>
                </a:lnTo>
                <a:close/>
              </a:path>
            </a:pathLst>
          </a:custGeom>
          <a:solidFill>
            <a:srgbClr val="4C5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81890" y="1160451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09">
                <a:moveTo>
                  <a:pt x="0" y="0"/>
                </a:moveTo>
                <a:lnTo>
                  <a:pt x="4458" y="3736"/>
                </a:lnTo>
                <a:lnTo>
                  <a:pt x="4284" y="3438"/>
                </a:lnTo>
                <a:lnTo>
                  <a:pt x="703" y="437"/>
                </a:lnTo>
                <a:lnTo>
                  <a:pt x="0" y="0"/>
                </a:lnTo>
                <a:close/>
              </a:path>
            </a:pathLst>
          </a:custGeom>
          <a:solidFill>
            <a:srgbClr val="4D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280920" y="1159954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5765" y="4826"/>
                </a:moveTo>
                <a:lnTo>
                  <a:pt x="5588" y="4533"/>
                </a:lnTo>
                <a:lnTo>
                  <a:pt x="5422" y="4229"/>
                </a:lnTo>
                <a:lnTo>
                  <a:pt x="977" y="508"/>
                </a:lnTo>
                <a:lnTo>
                  <a:pt x="546" y="254"/>
                </a:lnTo>
                <a:lnTo>
                  <a:pt x="419" y="203"/>
                </a:lnTo>
                <a:lnTo>
                  <a:pt x="0" y="0"/>
                </a:lnTo>
                <a:lnTo>
                  <a:pt x="5765" y="4826"/>
                </a:lnTo>
                <a:close/>
              </a:path>
            </a:pathLst>
          </a:custGeom>
          <a:solidFill>
            <a:srgbClr val="4F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280538" y="1159766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0" y="0"/>
                </a:moveTo>
                <a:lnTo>
                  <a:pt x="6318" y="5295"/>
                </a:lnTo>
                <a:lnTo>
                  <a:pt x="6145" y="4997"/>
                </a:lnTo>
                <a:lnTo>
                  <a:pt x="400" y="182"/>
                </a:lnTo>
                <a:lnTo>
                  <a:pt x="0" y="0"/>
                </a:lnTo>
                <a:close/>
              </a:path>
            </a:pathLst>
          </a:custGeom>
          <a:solidFill>
            <a:srgbClr val="50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280147" y="1159588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0" y="0"/>
                </a:moveTo>
                <a:lnTo>
                  <a:pt x="6880" y="5766"/>
                </a:lnTo>
                <a:lnTo>
                  <a:pt x="6706" y="5467"/>
                </a:lnTo>
                <a:lnTo>
                  <a:pt x="400" y="182"/>
                </a:lnTo>
                <a:lnTo>
                  <a:pt x="0" y="0"/>
                </a:lnTo>
                <a:close/>
              </a:path>
            </a:pathLst>
          </a:custGeom>
          <a:solidFill>
            <a:srgbClr val="52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279756" y="115940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0"/>
                </a:moveTo>
                <a:lnTo>
                  <a:pt x="7440" y="6236"/>
                </a:lnTo>
                <a:lnTo>
                  <a:pt x="7267" y="5937"/>
                </a:lnTo>
                <a:lnTo>
                  <a:pt x="400" y="182"/>
                </a:lnTo>
                <a:lnTo>
                  <a:pt x="0" y="0"/>
                </a:lnTo>
                <a:close/>
              </a:path>
            </a:pathLst>
          </a:custGeom>
          <a:solidFill>
            <a:srgbClr val="535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279362" y="1159230"/>
            <a:ext cx="8255" cy="6985"/>
          </a:xfrm>
          <a:custGeom>
            <a:avLst/>
            <a:gdLst/>
            <a:ahLst/>
            <a:cxnLst/>
            <a:rect l="l" t="t" r="r" b="b"/>
            <a:pathLst>
              <a:path w="8255" h="6984">
                <a:moveTo>
                  <a:pt x="0" y="0"/>
                </a:moveTo>
                <a:lnTo>
                  <a:pt x="8005" y="6709"/>
                </a:lnTo>
                <a:lnTo>
                  <a:pt x="7832" y="6411"/>
                </a:lnTo>
                <a:lnTo>
                  <a:pt x="400" y="182"/>
                </a:lnTo>
                <a:lnTo>
                  <a:pt x="0" y="0"/>
                </a:lnTo>
                <a:close/>
              </a:path>
            </a:pathLst>
          </a:custGeom>
          <a:solidFill>
            <a:srgbClr val="54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278971" y="1159052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19">
                <a:moveTo>
                  <a:pt x="0" y="0"/>
                </a:moveTo>
                <a:lnTo>
                  <a:pt x="8566" y="7179"/>
                </a:lnTo>
                <a:lnTo>
                  <a:pt x="8392" y="6881"/>
                </a:lnTo>
                <a:lnTo>
                  <a:pt x="400" y="182"/>
                </a:lnTo>
                <a:lnTo>
                  <a:pt x="0" y="0"/>
                </a:lnTo>
                <a:close/>
              </a:path>
            </a:pathLst>
          </a:custGeom>
          <a:solidFill>
            <a:srgbClr val="555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278580" y="1158873"/>
            <a:ext cx="9525" cy="8255"/>
          </a:xfrm>
          <a:custGeom>
            <a:avLst/>
            <a:gdLst/>
            <a:ahLst/>
            <a:cxnLst/>
            <a:rect l="l" t="t" r="r" b="b"/>
            <a:pathLst>
              <a:path w="9525" h="8255">
                <a:moveTo>
                  <a:pt x="0" y="0"/>
                </a:moveTo>
                <a:lnTo>
                  <a:pt x="9124" y="7647"/>
                </a:lnTo>
                <a:lnTo>
                  <a:pt x="8953" y="7350"/>
                </a:lnTo>
                <a:lnTo>
                  <a:pt x="400" y="182"/>
                </a:lnTo>
                <a:lnTo>
                  <a:pt x="0" y="0"/>
                </a:lnTo>
                <a:close/>
              </a:path>
            </a:pathLst>
          </a:custGeom>
          <a:solidFill>
            <a:srgbClr val="565A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278189" y="1158695"/>
            <a:ext cx="10160" cy="8255"/>
          </a:xfrm>
          <a:custGeom>
            <a:avLst/>
            <a:gdLst/>
            <a:ahLst/>
            <a:cxnLst/>
            <a:rect l="l" t="t" r="r" b="b"/>
            <a:pathLst>
              <a:path w="10160" h="8255">
                <a:moveTo>
                  <a:pt x="0" y="0"/>
                </a:moveTo>
                <a:lnTo>
                  <a:pt x="9673" y="8107"/>
                </a:lnTo>
                <a:lnTo>
                  <a:pt x="9511" y="7819"/>
                </a:lnTo>
                <a:lnTo>
                  <a:pt x="400" y="182"/>
                </a:lnTo>
                <a:lnTo>
                  <a:pt x="0" y="0"/>
                </a:lnTo>
                <a:close/>
              </a:path>
            </a:pathLst>
          </a:custGeom>
          <a:solidFill>
            <a:srgbClr val="575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278000" y="1158612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90">
                <a:moveTo>
                  <a:pt x="0" y="0"/>
                </a:moveTo>
                <a:lnTo>
                  <a:pt x="10020" y="8471"/>
                </a:lnTo>
                <a:lnTo>
                  <a:pt x="9859" y="8183"/>
                </a:lnTo>
                <a:lnTo>
                  <a:pt x="197" y="86"/>
                </a:lnTo>
                <a:lnTo>
                  <a:pt x="0" y="0"/>
                </a:lnTo>
                <a:close/>
              </a:path>
            </a:pathLst>
          </a:custGeom>
          <a:solidFill>
            <a:srgbClr val="585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278024" y="1158701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90">
                <a:moveTo>
                  <a:pt x="0" y="0"/>
                </a:moveTo>
                <a:lnTo>
                  <a:pt x="52" y="196"/>
                </a:lnTo>
                <a:lnTo>
                  <a:pt x="10153" y="8662"/>
                </a:lnTo>
                <a:lnTo>
                  <a:pt x="9991" y="8374"/>
                </a:lnTo>
                <a:lnTo>
                  <a:pt x="0" y="0"/>
                </a:lnTo>
                <a:close/>
              </a:path>
            </a:pathLst>
          </a:custGeom>
          <a:solidFill>
            <a:srgbClr val="5A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278075" y="1158894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4" h="8890">
                <a:moveTo>
                  <a:pt x="0" y="0"/>
                </a:moveTo>
                <a:lnTo>
                  <a:pt x="52" y="196"/>
                </a:lnTo>
                <a:lnTo>
                  <a:pt x="10259" y="8750"/>
                </a:lnTo>
                <a:lnTo>
                  <a:pt x="10097" y="8463"/>
                </a:lnTo>
                <a:lnTo>
                  <a:pt x="0" y="0"/>
                </a:lnTo>
                <a:close/>
              </a:path>
            </a:pathLst>
          </a:custGeom>
          <a:solidFill>
            <a:srgbClr val="5B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278127" y="1159086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4" h="8890">
                <a:moveTo>
                  <a:pt x="0" y="0"/>
                </a:moveTo>
                <a:lnTo>
                  <a:pt x="52" y="196"/>
                </a:lnTo>
                <a:lnTo>
                  <a:pt x="10365" y="8839"/>
                </a:lnTo>
                <a:lnTo>
                  <a:pt x="10203" y="8551"/>
                </a:lnTo>
                <a:lnTo>
                  <a:pt x="0" y="0"/>
                </a:lnTo>
                <a:close/>
              </a:path>
            </a:pathLst>
          </a:custGeom>
          <a:solidFill>
            <a:srgbClr val="5C6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278178" y="11592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4" h="8890">
                <a:moveTo>
                  <a:pt x="0" y="0"/>
                </a:moveTo>
                <a:lnTo>
                  <a:pt x="52" y="196"/>
                </a:lnTo>
                <a:lnTo>
                  <a:pt x="10424" y="8889"/>
                </a:lnTo>
                <a:lnTo>
                  <a:pt x="10309" y="8640"/>
                </a:lnTo>
                <a:lnTo>
                  <a:pt x="0" y="0"/>
                </a:lnTo>
                <a:close/>
              </a:path>
            </a:pathLst>
          </a:custGeom>
          <a:solidFill>
            <a:srgbClr val="5D6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278230" y="1159471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52" y="196"/>
                </a:lnTo>
                <a:lnTo>
                  <a:pt x="10442" y="8904"/>
                </a:lnTo>
                <a:lnTo>
                  <a:pt x="10370" y="8691"/>
                </a:lnTo>
                <a:lnTo>
                  <a:pt x="0" y="0"/>
                </a:lnTo>
                <a:close/>
              </a:path>
            </a:pathLst>
          </a:custGeom>
          <a:solidFill>
            <a:srgbClr val="5F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278281" y="115966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52" y="196"/>
                </a:lnTo>
                <a:lnTo>
                  <a:pt x="10460" y="8919"/>
                </a:lnTo>
                <a:lnTo>
                  <a:pt x="10389" y="8707"/>
                </a:lnTo>
                <a:lnTo>
                  <a:pt x="0" y="0"/>
                </a:lnTo>
                <a:close/>
              </a:path>
            </a:pathLst>
          </a:custGeom>
          <a:solidFill>
            <a:srgbClr val="606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2278333" y="1159858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52" y="196"/>
                </a:lnTo>
                <a:lnTo>
                  <a:pt x="10478" y="8935"/>
                </a:lnTo>
                <a:lnTo>
                  <a:pt x="10407" y="8722"/>
                </a:lnTo>
                <a:lnTo>
                  <a:pt x="0" y="0"/>
                </a:lnTo>
                <a:close/>
              </a:path>
            </a:pathLst>
          </a:custGeom>
          <a:solidFill>
            <a:srgbClr val="616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2278384" y="1160049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52" y="196"/>
                </a:lnTo>
                <a:lnTo>
                  <a:pt x="10496" y="8950"/>
                </a:lnTo>
                <a:lnTo>
                  <a:pt x="10425" y="8737"/>
                </a:lnTo>
                <a:lnTo>
                  <a:pt x="0" y="0"/>
                </a:lnTo>
                <a:close/>
              </a:path>
            </a:pathLst>
          </a:custGeom>
          <a:solidFill>
            <a:srgbClr val="636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278430" y="1160246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579" y="9169"/>
                </a:moveTo>
                <a:lnTo>
                  <a:pt x="10515" y="8966"/>
                </a:lnTo>
                <a:lnTo>
                  <a:pt x="10439" y="8750"/>
                </a:lnTo>
                <a:lnTo>
                  <a:pt x="0" y="0"/>
                </a:lnTo>
                <a:lnTo>
                  <a:pt x="50" y="203"/>
                </a:lnTo>
                <a:lnTo>
                  <a:pt x="101" y="393"/>
                </a:lnTo>
                <a:lnTo>
                  <a:pt x="10579" y="9169"/>
                </a:lnTo>
                <a:close/>
              </a:path>
            </a:pathLst>
          </a:custGeom>
          <a:solidFill>
            <a:srgbClr val="64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278539" y="1160627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52" y="196"/>
                </a:lnTo>
                <a:lnTo>
                  <a:pt x="10551" y="8995"/>
                </a:lnTo>
                <a:lnTo>
                  <a:pt x="10480" y="8783"/>
                </a:lnTo>
                <a:lnTo>
                  <a:pt x="0" y="0"/>
                </a:lnTo>
                <a:close/>
              </a:path>
            </a:pathLst>
          </a:custGeom>
          <a:solidFill>
            <a:srgbClr val="656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2278591" y="1160820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52" y="196"/>
                </a:lnTo>
                <a:lnTo>
                  <a:pt x="10569" y="9011"/>
                </a:lnTo>
                <a:lnTo>
                  <a:pt x="10498" y="8798"/>
                </a:lnTo>
                <a:lnTo>
                  <a:pt x="0" y="0"/>
                </a:lnTo>
                <a:close/>
              </a:path>
            </a:pathLst>
          </a:custGeom>
          <a:solidFill>
            <a:srgbClr val="67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278642" y="116101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52" y="196"/>
                </a:lnTo>
                <a:lnTo>
                  <a:pt x="10587" y="9026"/>
                </a:lnTo>
                <a:lnTo>
                  <a:pt x="10516" y="8813"/>
                </a:lnTo>
                <a:lnTo>
                  <a:pt x="0" y="0"/>
                </a:lnTo>
                <a:close/>
              </a:path>
            </a:pathLst>
          </a:custGeom>
          <a:solidFill>
            <a:srgbClr val="68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2278694" y="116120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52" y="196"/>
                </a:lnTo>
                <a:lnTo>
                  <a:pt x="10606" y="9041"/>
                </a:lnTo>
                <a:lnTo>
                  <a:pt x="10534" y="8829"/>
                </a:lnTo>
                <a:lnTo>
                  <a:pt x="0" y="0"/>
                </a:lnTo>
                <a:close/>
              </a:path>
            </a:pathLst>
          </a:custGeom>
          <a:solidFill>
            <a:srgbClr val="6A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278746" y="1161398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52" y="196"/>
                </a:lnTo>
                <a:lnTo>
                  <a:pt x="10624" y="9056"/>
                </a:lnTo>
                <a:lnTo>
                  <a:pt x="10552" y="8844"/>
                </a:lnTo>
                <a:lnTo>
                  <a:pt x="0" y="0"/>
                </a:lnTo>
                <a:close/>
              </a:path>
            </a:pathLst>
          </a:custGeom>
          <a:solidFill>
            <a:srgbClr val="6B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278797" y="1161590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52" y="196"/>
                </a:lnTo>
                <a:lnTo>
                  <a:pt x="10642" y="9072"/>
                </a:lnTo>
                <a:lnTo>
                  <a:pt x="10571" y="8859"/>
                </a:lnTo>
                <a:lnTo>
                  <a:pt x="0" y="0"/>
                </a:lnTo>
                <a:close/>
              </a:path>
            </a:pathLst>
          </a:custGeom>
          <a:solidFill>
            <a:srgbClr val="6B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278849" y="1161783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52" y="196"/>
                </a:lnTo>
                <a:lnTo>
                  <a:pt x="10660" y="9087"/>
                </a:lnTo>
                <a:lnTo>
                  <a:pt x="10589" y="8874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278900" y="116197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52" y="196"/>
                </a:lnTo>
                <a:lnTo>
                  <a:pt x="10678" y="9102"/>
                </a:lnTo>
                <a:lnTo>
                  <a:pt x="10607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6E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278952" y="1162170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49" y="194"/>
                </a:lnTo>
                <a:lnTo>
                  <a:pt x="10697" y="9118"/>
                </a:lnTo>
                <a:lnTo>
                  <a:pt x="10625" y="8905"/>
                </a:lnTo>
                <a:lnTo>
                  <a:pt x="0" y="0"/>
                </a:lnTo>
                <a:close/>
              </a:path>
            </a:pathLst>
          </a:custGeom>
          <a:solidFill>
            <a:srgbClr val="70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279002" y="1162361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4" y="156"/>
                </a:lnTo>
                <a:lnTo>
                  <a:pt x="10717" y="9134"/>
                </a:lnTo>
                <a:lnTo>
                  <a:pt x="10645" y="8922"/>
                </a:lnTo>
                <a:lnTo>
                  <a:pt x="0" y="0"/>
                </a:lnTo>
                <a:close/>
              </a:path>
            </a:pathLst>
          </a:custGeom>
          <a:solidFill>
            <a:srgbClr val="71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279006" y="116251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4" y="156"/>
                </a:lnTo>
                <a:lnTo>
                  <a:pt x="10721" y="9138"/>
                </a:lnTo>
                <a:lnTo>
                  <a:pt x="10711" y="8976"/>
                </a:lnTo>
                <a:lnTo>
                  <a:pt x="0" y="0"/>
                </a:lnTo>
                <a:close/>
              </a:path>
            </a:pathLst>
          </a:custGeom>
          <a:solidFill>
            <a:srgbClr val="72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279010" y="116266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4" y="156"/>
                </a:lnTo>
                <a:lnTo>
                  <a:pt x="10539" y="8985"/>
                </a:lnTo>
                <a:lnTo>
                  <a:pt x="10721" y="8985"/>
                </a:lnTo>
                <a:lnTo>
                  <a:pt x="0" y="0"/>
                </a:lnTo>
                <a:close/>
              </a:path>
            </a:pathLst>
          </a:custGeom>
          <a:solidFill>
            <a:srgbClr val="74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279014" y="1162818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4" h="8890">
                <a:moveTo>
                  <a:pt x="0" y="0"/>
                </a:moveTo>
                <a:lnTo>
                  <a:pt x="4" y="156"/>
                </a:lnTo>
                <a:lnTo>
                  <a:pt x="10356" y="8832"/>
                </a:lnTo>
                <a:lnTo>
                  <a:pt x="10539" y="8832"/>
                </a:lnTo>
                <a:lnTo>
                  <a:pt x="0" y="0"/>
                </a:lnTo>
                <a:close/>
              </a:path>
            </a:pathLst>
          </a:custGeom>
          <a:solidFill>
            <a:srgbClr val="76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2279019" y="1162971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4" h="8890">
                <a:moveTo>
                  <a:pt x="0" y="0"/>
                </a:moveTo>
                <a:lnTo>
                  <a:pt x="4" y="156"/>
                </a:lnTo>
                <a:lnTo>
                  <a:pt x="10174" y="8679"/>
                </a:lnTo>
                <a:lnTo>
                  <a:pt x="10356" y="8679"/>
                </a:lnTo>
                <a:lnTo>
                  <a:pt x="0" y="0"/>
                </a:lnTo>
                <a:close/>
              </a:path>
            </a:pathLst>
          </a:custGeom>
          <a:solidFill>
            <a:srgbClr val="77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2279023" y="1163124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4" h="8890">
                <a:moveTo>
                  <a:pt x="0" y="0"/>
                </a:moveTo>
                <a:lnTo>
                  <a:pt x="4" y="156"/>
                </a:lnTo>
                <a:lnTo>
                  <a:pt x="9991" y="8526"/>
                </a:lnTo>
                <a:lnTo>
                  <a:pt x="10174" y="8526"/>
                </a:lnTo>
                <a:lnTo>
                  <a:pt x="0" y="0"/>
                </a:lnTo>
                <a:close/>
              </a:path>
            </a:pathLst>
          </a:custGeom>
          <a:solidFill>
            <a:srgbClr val="787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2279027" y="1163277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90">
                <a:moveTo>
                  <a:pt x="0" y="0"/>
                </a:moveTo>
                <a:lnTo>
                  <a:pt x="4" y="156"/>
                </a:lnTo>
                <a:lnTo>
                  <a:pt x="9809" y="8374"/>
                </a:lnTo>
                <a:lnTo>
                  <a:pt x="9991" y="8374"/>
                </a:lnTo>
                <a:lnTo>
                  <a:pt x="0" y="0"/>
                </a:lnTo>
                <a:close/>
              </a:path>
            </a:pathLst>
          </a:custGeom>
          <a:solidFill>
            <a:srgbClr val="7A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2279031" y="1163429"/>
            <a:ext cx="10160" cy="8255"/>
          </a:xfrm>
          <a:custGeom>
            <a:avLst/>
            <a:gdLst/>
            <a:ahLst/>
            <a:cxnLst/>
            <a:rect l="l" t="t" r="r" b="b"/>
            <a:pathLst>
              <a:path w="10160" h="8255">
                <a:moveTo>
                  <a:pt x="0" y="0"/>
                </a:moveTo>
                <a:lnTo>
                  <a:pt x="4" y="156"/>
                </a:lnTo>
                <a:lnTo>
                  <a:pt x="9627" y="8221"/>
                </a:lnTo>
                <a:lnTo>
                  <a:pt x="9809" y="8221"/>
                </a:lnTo>
                <a:lnTo>
                  <a:pt x="0" y="0"/>
                </a:lnTo>
                <a:close/>
              </a:path>
            </a:pathLst>
          </a:custGeom>
          <a:solidFill>
            <a:srgbClr val="7B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2279035" y="1163582"/>
            <a:ext cx="10160" cy="8255"/>
          </a:xfrm>
          <a:custGeom>
            <a:avLst/>
            <a:gdLst/>
            <a:ahLst/>
            <a:cxnLst/>
            <a:rect l="l" t="t" r="r" b="b"/>
            <a:pathLst>
              <a:path w="10160" h="8255">
                <a:moveTo>
                  <a:pt x="0" y="0"/>
                </a:moveTo>
                <a:lnTo>
                  <a:pt x="4" y="156"/>
                </a:lnTo>
                <a:lnTo>
                  <a:pt x="9444" y="8068"/>
                </a:lnTo>
                <a:lnTo>
                  <a:pt x="9626" y="8068"/>
                </a:lnTo>
                <a:lnTo>
                  <a:pt x="0" y="0"/>
                </a:lnTo>
                <a:close/>
              </a:path>
            </a:pathLst>
          </a:custGeom>
          <a:solidFill>
            <a:srgbClr val="7D8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2279040" y="1163737"/>
            <a:ext cx="9525" cy="8255"/>
          </a:xfrm>
          <a:custGeom>
            <a:avLst/>
            <a:gdLst/>
            <a:ahLst/>
            <a:cxnLst/>
            <a:rect l="l" t="t" r="r" b="b"/>
            <a:pathLst>
              <a:path w="9525" h="8255">
                <a:moveTo>
                  <a:pt x="0" y="0"/>
                </a:moveTo>
                <a:lnTo>
                  <a:pt x="4" y="156"/>
                </a:lnTo>
                <a:lnTo>
                  <a:pt x="9260" y="7914"/>
                </a:lnTo>
                <a:lnTo>
                  <a:pt x="9443" y="7914"/>
                </a:lnTo>
                <a:lnTo>
                  <a:pt x="0" y="0"/>
                </a:lnTo>
                <a:close/>
              </a:path>
            </a:pathLst>
          </a:custGeom>
          <a:solidFill>
            <a:srgbClr val="7E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2279044" y="1163888"/>
            <a:ext cx="9525" cy="8255"/>
          </a:xfrm>
          <a:custGeom>
            <a:avLst/>
            <a:gdLst/>
            <a:ahLst/>
            <a:cxnLst/>
            <a:rect l="l" t="t" r="r" b="b"/>
            <a:pathLst>
              <a:path w="9525" h="8255">
                <a:moveTo>
                  <a:pt x="0" y="0"/>
                </a:moveTo>
                <a:lnTo>
                  <a:pt x="4" y="156"/>
                </a:lnTo>
                <a:lnTo>
                  <a:pt x="9079" y="7762"/>
                </a:lnTo>
                <a:lnTo>
                  <a:pt x="9262" y="7762"/>
                </a:lnTo>
                <a:lnTo>
                  <a:pt x="0" y="0"/>
                </a:lnTo>
                <a:close/>
              </a:path>
            </a:pathLst>
          </a:custGeom>
          <a:solidFill>
            <a:srgbClr val="80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2279048" y="1164041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0" y="0"/>
                </a:moveTo>
                <a:lnTo>
                  <a:pt x="4" y="156"/>
                </a:lnTo>
                <a:lnTo>
                  <a:pt x="8897" y="7609"/>
                </a:lnTo>
                <a:lnTo>
                  <a:pt x="9079" y="7609"/>
                </a:lnTo>
                <a:lnTo>
                  <a:pt x="0" y="0"/>
                </a:lnTo>
                <a:close/>
              </a:path>
            </a:pathLst>
          </a:custGeom>
          <a:solidFill>
            <a:srgbClr val="818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2279052" y="1164194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0" y="0"/>
                </a:moveTo>
                <a:lnTo>
                  <a:pt x="4" y="156"/>
                </a:lnTo>
                <a:lnTo>
                  <a:pt x="8714" y="7456"/>
                </a:lnTo>
                <a:lnTo>
                  <a:pt x="8897" y="7456"/>
                </a:lnTo>
                <a:lnTo>
                  <a:pt x="0" y="0"/>
                </a:lnTo>
                <a:close/>
              </a:path>
            </a:pathLst>
          </a:custGeom>
          <a:solidFill>
            <a:srgbClr val="838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2279056" y="1164347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19">
                <a:moveTo>
                  <a:pt x="0" y="0"/>
                </a:moveTo>
                <a:lnTo>
                  <a:pt x="4" y="156"/>
                </a:lnTo>
                <a:lnTo>
                  <a:pt x="8532" y="7303"/>
                </a:lnTo>
                <a:lnTo>
                  <a:pt x="8714" y="7303"/>
                </a:lnTo>
                <a:lnTo>
                  <a:pt x="0" y="0"/>
                </a:lnTo>
                <a:close/>
              </a:path>
            </a:pathLst>
          </a:custGeom>
          <a:solidFill>
            <a:srgbClr val="858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2279061" y="1164500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19">
                <a:moveTo>
                  <a:pt x="0" y="0"/>
                </a:moveTo>
                <a:lnTo>
                  <a:pt x="4" y="156"/>
                </a:lnTo>
                <a:lnTo>
                  <a:pt x="8349" y="7150"/>
                </a:lnTo>
                <a:lnTo>
                  <a:pt x="8532" y="7150"/>
                </a:lnTo>
                <a:lnTo>
                  <a:pt x="0" y="0"/>
                </a:lnTo>
                <a:close/>
              </a:path>
            </a:pathLst>
          </a:custGeom>
          <a:solidFill>
            <a:srgbClr val="868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2279065" y="1164653"/>
            <a:ext cx="8890" cy="7620"/>
          </a:xfrm>
          <a:custGeom>
            <a:avLst/>
            <a:gdLst/>
            <a:ahLst/>
            <a:cxnLst/>
            <a:rect l="l" t="t" r="r" b="b"/>
            <a:pathLst>
              <a:path w="8889" h="7619">
                <a:moveTo>
                  <a:pt x="0" y="0"/>
                </a:moveTo>
                <a:lnTo>
                  <a:pt x="4" y="156"/>
                </a:lnTo>
                <a:lnTo>
                  <a:pt x="8167" y="6997"/>
                </a:lnTo>
                <a:lnTo>
                  <a:pt x="8349" y="6997"/>
                </a:lnTo>
                <a:lnTo>
                  <a:pt x="0" y="0"/>
                </a:lnTo>
                <a:close/>
              </a:path>
            </a:pathLst>
          </a:custGeom>
          <a:solidFill>
            <a:srgbClr val="87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2279069" y="1164806"/>
            <a:ext cx="8255" cy="6985"/>
          </a:xfrm>
          <a:custGeom>
            <a:avLst/>
            <a:gdLst/>
            <a:ahLst/>
            <a:cxnLst/>
            <a:rect l="l" t="t" r="r" b="b"/>
            <a:pathLst>
              <a:path w="8255" h="6984">
                <a:moveTo>
                  <a:pt x="0" y="0"/>
                </a:moveTo>
                <a:lnTo>
                  <a:pt x="4" y="156"/>
                </a:lnTo>
                <a:lnTo>
                  <a:pt x="7985" y="6845"/>
                </a:lnTo>
                <a:lnTo>
                  <a:pt x="8167" y="6845"/>
                </a:lnTo>
                <a:lnTo>
                  <a:pt x="0" y="0"/>
                </a:lnTo>
                <a:close/>
              </a:path>
            </a:pathLst>
          </a:custGeom>
          <a:solidFill>
            <a:srgbClr val="89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2279073" y="1164958"/>
            <a:ext cx="8255" cy="6985"/>
          </a:xfrm>
          <a:custGeom>
            <a:avLst/>
            <a:gdLst/>
            <a:ahLst/>
            <a:cxnLst/>
            <a:rect l="l" t="t" r="r" b="b"/>
            <a:pathLst>
              <a:path w="8255" h="6984">
                <a:moveTo>
                  <a:pt x="0" y="0"/>
                </a:moveTo>
                <a:lnTo>
                  <a:pt x="4" y="156"/>
                </a:lnTo>
                <a:lnTo>
                  <a:pt x="7802" y="6692"/>
                </a:lnTo>
                <a:lnTo>
                  <a:pt x="7985" y="6692"/>
                </a:lnTo>
                <a:lnTo>
                  <a:pt x="0" y="0"/>
                </a:lnTo>
                <a:close/>
              </a:path>
            </a:pathLst>
          </a:custGeom>
          <a:solidFill>
            <a:srgbClr val="8B8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2279077" y="1165111"/>
            <a:ext cx="8255" cy="6985"/>
          </a:xfrm>
          <a:custGeom>
            <a:avLst/>
            <a:gdLst/>
            <a:ahLst/>
            <a:cxnLst/>
            <a:rect l="l" t="t" r="r" b="b"/>
            <a:pathLst>
              <a:path w="8255" h="6984">
                <a:moveTo>
                  <a:pt x="0" y="0"/>
                </a:moveTo>
                <a:lnTo>
                  <a:pt x="4" y="156"/>
                </a:lnTo>
                <a:lnTo>
                  <a:pt x="7620" y="6539"/>
                </a:lnTo>
                <a:lnTo>
                  <a:pt x="7802" y="6539"/>
                </a:lnTo>
                <a:lnTo>
                  <a:pt x="0" y="0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2279081" y="1165265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4">
                <a:moveTo>
                  <a:pt x="0" y="0"/>
                </a:moveTo>
                <a:lnTo>
                  <a:pt x="4" y="156"/>
                </a:lnTo>
                <a:lnTo>
                  <a:pt x="7436" y="6385"/>
                </a:lnTo>
                <a:lnTo>
                  <a:pt x="7618" y="6385"/>
                </a:lnTo>
                <a:lnTo>
                  <a:pt x="0" y="0"/>
                </a:lnTo>
                <a:close/>
              </a:path>
            </a:pathLst>
          </a:custGeom>
          <a:solidFill>
            <a:srgbClr val="8F9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2279086" y="1165416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0"/>
                </a:moveTo>
                <a:lnTo>
                  <a:pt x="4" y="156"/>
                </a:lnTo>
                <a:lnTo>
                  <a:pt x="7257" y="6234"/>
                </a:lnTo>
                <a:lnTo>
                  <a:pt x="7439" y="6234"/>
                </a:lnTo>
                <a:lnTo>
                  <a:pt x="0" y="0"/>
                </a:lnTo>
                <a:close/>
              </a:path>
            </a:pathLst>
          </a:custGeom>
          <a:solidFill>
            <a:srgbClr val="91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2279090" y="116557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0"/>
                </a:moveTo>
                <a:lnTo>
                  <a:pt x="4" y="156"/>
                </a:lnTo>
                <a:lnTo>
                  <a:pt x="7072" y="6080"/>
                </a:lnTo>
                <a:lnTo>
                  <a:pt x="7255" y="6080"/>
                </a:lnTo>
                <a:lnTo>
                  <a:pt x="0" y="0"/>
                </a:lnTo>
                <a:close/>
              </a:path>
            </a:pathLst>
          </a:custGeom>
          <a:solidFill>
            <a:srgbClr val="92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2279094" y="1165723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0"/>
                </a:moveTo>
                <a:lnTo>
                  <a:pt x="4" y="156"/>
                </a:lnTo>
                <a:lnTo>
                  <a:pt x="6890" y="5927"/>
                </a:lnTo>
                <a:lnTo>
                  <a:pt x="7072" y="5927"/>
                </a:lnTo>
                <a:lnTo>
                  <a:pt x="0" y="0"/>
                </a:lnTo>
                <a:close/>
              </a:path>
            </a:pathLst>
          </a:custGeom>
          <a:solidFill>
            <a:srgbClr val="94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2279098" y="1165876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0" y="0"/>
                </a:moveTo>
                <a:lnTo>
                  <a:pt x="4" y="156"/>
                </a:lnTo>
                <a:lnTo>
                  <a:pt x="6708" y="5774"/>
                </a:lnTo>
                <a:lnTo>
                  <a:pt x="6890" y="5774"/>
                </a:lnTo>
                <a:lnTo>
                  <a:pt x="0" y="0"/>
                </a:lnTo>
                <a:close/>
              </a:path>
            </a:pathLst>
          </a:custGeom>
          <a:solidFill>
            <a:srgbClr val="95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2279102" y="1166029"/>
            <a:ext cx="6985" cy="5715"/>
          </a:xfrm>
          <a:custGeom>
            <a:avLst/>
            <a:gdLst/>
            <a:ahLst/>
            <a:cxnLst/>
            <a:rect l="l" t="t" r="r" b="b"/>
            <a:pathLst>
              <a:path w="6985" h="5715">
                <a:moveTo>
                  <a:pt x="0" y="0"/>
                </a:moveTo>
                <a:lnTo>
                  <a:pt x="4" y="156"/>
                </a:lnTo>
                <a:lnTo>
                  <a:pt x="6525" y="5622"/>
                </a:lnTo>
                <a:lnTo>
                  <a:pt x="6708" y="5622"/>
                </a:lnTo>
                <a:lnTo>
                  <a:pt x="0" y="0"/>
                </a:lnTo>
                <a:close/>
              </a:path>
            </a:pathLst>
          </a:custGeom>
          <a:solidFill>
            <a:srgbClr val="96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2279106" y="1166181"/>
            <a:ext cx="6985" cy="5715"/>
          </a:xfrm>
          <a:custGeom>
            <a:avLst/>
            <a:gdLst/>
            <a:ahLst/>
            <a:cxnLst/>
            <a:rect l="l" t="t" r="r" b="b"/>
            <a:pathLst>
              <a:path w="6985" h="5715">
                <a:moveTo>
                  <a:pt x="0" y="0"/>
                </a:moveTo>
                <a:lnTo>
                  <a:pt x="4" y="156"/>
                </a:lnTo>
                <a:lnTo>
                  <a:pt x="6343" y="5469"/>
                </a:lnTo>
                <a:lnTo>
                  <a:pt x="6525" y="5469"/>
                </a:lnTo>
                <a:lnTo>
                  <a:pt x="0" y="0"/>
                </a:lnTo>
                <a:close/>
              </a:path>
            </a:pathLst>
          </a:custGeom>
          <a:solidFill>
            <a:srgbClr val="97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2279110" y="1166334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0" y="0"/>
                </a:moveTo>
                <a:lnTo>
                  <a:pt x="4" y="156"/>
                </a:lnTo>
                <a:lnTo>
                  <a:pt x="6161" y="5316"/>
                </a:lnTo>
                <a:lnTo>
                  <a:pt x="6343" y="5316"/>
                </a:lnTo>
                <a:lnTo>
                  <a:pt x="0" y="0"/>
                </a:lnTo>
                <a:close/>
              </a:path>
            </a:pathLst>
          </a:custGeom>
          <a:solidFill>
            <a:srgbClr val="9A9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2279115" y="1166487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0" y="0"/>
                </a:moveTo>
                <a:lnTo>
                  <a:pt x="4" y="156"/>
                </a:lnTo>
                <a:lnTo>
                  <a:pt x="5978" y="5163"/>
                </a:lnTo>
                <a:lnTo>
                  <a:pt x="6161" y="5163"/>
                </a:lnTo>
                <a:lnTo>
                  <a:pt x="0" y="0"/>
                </a:lnTo>
                <a:close/>
              </a:path>
            </a:pathLst>
          </a:custGeom>
          <a:solidFill>
            <a:srgbClr val="9B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2279119" y="1166640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0"/>
                </a:moveTo>
                <a:lnTo>
                  <a:pt x="4" y="156"/>
                </a:lnTo>
                <a:lnTo>
                  <a:pt x="5796" y="5010"/>
                </a:lnTo>
                <a:lnTo>
                  <a:pt x="5978" y="5010"/>
                </a:lnTo>
                <a:lnTo>
                  <a:pt x="0" y="0"/>
                </a:lnTo>
                <a:close/>
              </a:path>
            </a:pathLst>
          </a:custGeom>
          <a:solidFill>
            <a:srgbClr val="9C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2279123" y="1166793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0"/>
                </a:moveTo>
                <a:lnTo>
                  <a:pt x="4" y="156"/>
                </a:lnTo>
                <a:lnTo>
                  <a:pt x="5613" y="4857"/>
                </a:lnTo>
                <a:lnTo>
                  <a:pt x="5795" y="4857"/>
                </a:lnTo>
                <a:lnTo>
                  <a:pt x="0" y="0"/>
                </a:lnTo>
                <a:close/>
              </a:path>
            </a:pathLst>
          </a:custGeom>
          <a:solidFill>
            <a:srgbClr val="9EA2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2279127" y="1166945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0" y="0"/>
                </a:moveTo>
                <a:lnTo>
                  <a:pt x="4" y="156"/>
                </a:lnTo>
                <a:lnTo>
                  <a:pt x="5432" y="4705"/>
                </a:lnTo>
                <a:lnTo>
                  <a:pt x="5614" y="4705"/>
                </a:lnTo>
                <a:lnTo>
                  <a:pt x="0" y="0"/>
                </a:lnTo>
                <a:close/>
              </a:path>
            </a:pathLst>
          </a:custGeom>
          <a:solidFill>
            <a:srgbClr val="A0A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2279131" y="1167099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0" y="0"/>
                </a:moveTo>
                <a:lnTo>
                  <a:pt x="4" y="156"/>
                </a:lnTo>
                <a:lnTo>
                  <a:pt x="5248" y="4551"/>
                </a:lnTo>
                <a:lnTo>
                  <a:pt x="5431" y="4551"/>
                </a:lnTo>
                <a:lnTo>
                  <a:pt x="0" y="0"/>
                </a:lnTo>
                <a:close/>
              </a:path>
            </a:pathLst>
          </a:custGeom>
          <a:solidFill>
            <a:srgbClr val="A2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2279136" y="1167252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0" y="0"/>
                </a:moveTo>
                <a:lnTo>
                  <a:pt x="4" y="156"/>
                </a:lnTo>
                <a:lnTo>
                  <a:pt x="5066" y="4398"/>
                </a:lnTo>
                <a:lnTo>
                  <a:pt x="5248" y="4398"/>
                </a:lnTo>
                <a:lnTo>
                  <a:pt x="0" y="0"/>
                </a:lnTo>
                <a:close/>
              </a:path>
            </a:pathLst>
          </a:custGeom>
          <a:solidFill>
            <a:srgbClr val="A4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2279140" y="1167405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0" y="0"/>
                </a:moveTo>
                <a:lnTo>
                  <a:pt x="4" y="156"/>
                </a:lnTo>
                <a:lnTo>
                  <a:pt x="4884" y="4246"/>
                </a:lnTo>
                <a:lnTo>
                  <a:pt x="5066" y="4246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2279144" y="1167557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0" y="0"/>
                </a:moveTo>
                <a:lnTo>
                  <a:pt x="4" y="156"/>
                </a:lnTo>
                <a:lnTo>
                  <a:pt x="4701" y="4093"/>
                </a:lnTo>
                <a:lnTo>
                  <a:pt x="4884" y="4093"/>
                </a:lnTo>
                <a:lnTo>
                  <a:pt x="0" y="0"/>
                </a:lnTo>
                <a:close/>
              </a:path>
            </a:pathLst>
          </a:custGeom>
          <a:solidFill>
            <a:srgbClr val="A8A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2279148" y="1167710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0" y="0"/>
                </a:moveTo>
                <a:lnTo>
                  <a:pt x="4" y="156"/>
                </a:lnTo>
                <a:lnTo>
                  <a:pt x="4519" y="3940"/>
                </a:lnTo>
                <a:lnTo>
                  <a:pt x="4701" y="3940"/>
                </a:lnTo>
                <a:lnTo>
                  <a:pt x="0" y="0"/>
                </a:lnTo>
                <a:close/>
              </a:path>
            </a:pathLst>
          </a:custGeom>
          <a:solidFill>
            <a:srgbClr val="AAA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2279152" y="1167863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09">
                <a:moveTo>
                  <a:pt x="0" y="0"/>
                </a:moveTo>
                <a:lnTo>
                  <a:pt x="4" y="156"/>
                </a:lnTo>
                <a:lnTo>
                  <a:pt x="4336" y="3787"/>
                </a:lnTo>
                <a:lnTo>
                  <a:pt x="4518" y="3787"/>
                </a:lnTo>
                <a:lnTo>
                  <a:pt x="0" y="0"/>
                </a:lnTo>
                <a:close/>
              </a:path>
            </a:pathLst>
          </a:custGeom>
          <a:solidFill>
            <a:srgbClr val="AC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2279157" y="1168016"/>
            <a:ext cx="4445" cy="3810"/>
          </a:xfrm>
          <a:custGeom>
            <a:avLst/>
            <a:gdLst/>
            <a:ahLst/>
            <a:cxnLst/>
            <a:rect l="l" t="t" r="r" b="b"/>
            <a:pathLst>
              <a:path w="4444" h="3809">
                <a:moveTo>
                  <a:pt x="0" y="0"/>
                </a:moveTo>
                <a:lnTo>
                  <a:pt x="4" y="156"/>
                </a:lnTo>
                <a:lnTo>
                  <a:pt x="4154" y="3634"/>
                </a:lnTo>
                <a:lnTo>
                  <a:pt x="4336" y="3634"/>
                </a:lnTo>
                <a:lnTo>
                  <a:pt x="0" y="0"/>
                </a:lnTo>
                <a:close/>
              </a:path>
            </a:pathLst>
          </a:custGeom>
          <a:solidFill>
            <a:srgbClr val="AE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2279161" y="1168169"/>
            <a:ext cx="4445" cy="3810"/>
          </a:xfrm>
          <a:custGeom>
            <a:avLst/>
            <a:gdLst/>
            <a:ahLst/>
            <a:cxnLst/>
            <a:rect l="l" t="t" r="r" b="b"/>
            <a:pathLst>
              <a:path w="4444" h="3809">
                <a:moveTo>
                  <a:pt x="0" y="0"/>
                </a:moveTo>
                <a:lnTo>
                  <a:pt x="4" y="156"/>
                </a:lnTo>
                <a:lnTo>
                  <a:pt x="3972" y="3481"/>
                </a:lnTo>
                <a:lnTo>
                  <a:pt x="4154" y="3481"/>
                </a:lnTo>
                <a:lnTo>
                  <a:pt x="0" y="0"/>
                </a:lnTo>
                <a:close/>
              </a:path>
            </a:pathLst>
          </a:custGeom>
          <a:solidFill>
            <a:srgbClr val="B0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2279165" y="1168322"/>
            <a:ext cx="4445" cy="3810"/>
          </a:xfrm>
          <a:custGeom>
            <a:avLst/>
            <a:gdLst/>
            <a:ahLst/>
            <a:cxnLst/>
            <a:rect l="l" t="t" r="r" b="b"/>
            <a:pathLst>
              <a:path w="4444" h="3809">
                <a:moveTo>
                  <a:pt x="0" y="0"/>
                </a:moveTo>
                <a:lnTo>
                  <a:pt x="4" y="156"/>
                </a:lnTo>
                <a:lnTo>
                  <a:pt x="3789" y="3328"/>
                </a:lnTo>
                <a:lnTo>
                  <a:pt x="3971" y="3328"/>
                </a:lnTo>
                <a:lnTo>
                  <a:pt x="0" y="0"/>
                </a:lnTo>
                <a:close/>
              </a:path>
            </a:pathLst>
          </a:custGeom>
          <a:solidFill>
            <a:srgbClr val="B2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2279169" y="1168474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0" y="0"/>
                </a:moveTo>
                <a:lnTo>
                  <a:pt x="4" y="156"/>
                </a:lnTo>
                <a:lnTo>
                  <a:pt x="3608" y="3177"/>
                </a:lnTo>
                <a:lnTo>
                  <a:pt x="3790" y="3177"/>
                </a:lnTo>
                <a:lnTo>
                  <a:pt x="0" y="0"/>
                </a:lnTo>
                <a:close/>
              </a:path>
            </a:pathLst>
          </a:custGeom>
          <a:solidFill>
            <a:srgbClr val="B4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2279173" y="1168628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0" y="0"/>
                </a:moveTo>
                <a:lnTo>
                  <a:pt x="4" y="156"/>
                </a:lnTo>
                <a:lnTo>
                  <a:pt x="3424" y="3023"/>
                </a:lnTo>
                <a:lnTo>
                  <a:pt x="3607" y="3023"/>
                </a:lnTo>
                <a:lnTo>
                  <a:pt x="0" y="0"/>
                </a:lnTo>
                <a:close/>
              </a:path>
            </a:pathLst>
          </a:custGeom>
          <a:solidFill>
            <a:srgbClr val="B6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2279177" y="1168781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0" y="0"/>
                </a:moveTo>
                <a:lnTo>
                  <a:pt x="4" y="156"/>
                </a:lnTo>
                <a:lnTo>
                  <a:pt x="3242" y="2870"/>
                </a:lnTo>
                <a:lnTo>
                  <a:pt x="3424" y="2870"/>
                </a:lnTo>
                <a:lnTo>
                  <a:pt x="0" y="0"/>
                </a:lnTo>
                <a:close/>
              </a:path>
            </a:pathLst>
          </a:custGeom>
          <a:solidFill>
            <a:srgbClr val="B8B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2279182" y="1168933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0" y="0"/>
                </a:moveTo>
                <a:lnTo>
                  <a:pt x="4" y="156"/>
                </a:lnTo>
                <a:lnTo>
                  <a:pt x="3060" y="2717"/>
                </a:lnTo>
                <a:lnTo>
                  <a:pt x="3242" y="2717"/>
                </a:lnTo>
                <a:lnTo>
                  <a:pt x="0" y="0"/>
                </a:lnTo>
                <a:close/>
              </a:path>
            </a:pathLst>
          </a:custGeom>
          <a:solidFill>
            <a:srgbClr val="BB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2279186" y="116908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4" y="156"/>
                </a:lnTo>
                <a:lnTo>
                  <a:pt x="2877" y="2564"/>
                </a:lnTo>
                <a:lnTo>
                  <a:pt x="3059" y="2564"/>
                </a:lnTo>
                <a:lnTo>
                  <a:pt x="0" y="0"/>
                </a:lnTo>
                <a:close/>
              </a:path>
            </a:pathLst>
          </a:custGeom>
          <a:solidFill>
            <a:srgbClr val="BD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2279190" y="1169239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0"/>
                </a:moveTo>
                <a:lnTo>
                  <a:pt x="4" y="156"/>
                </a:lnTo>
                <a:lnTo>
                  <a:pt x="2695" y="2411"/>
                </a:lnTo>
                <a:lnTo>
                  <a:pt x="2877" y="2411"/>
                </a:lnTo>
                <a:lnTo>
                  <a:pt x="0" y="0"/>
                </a:lnTo>
                <a:close/>
              </a:path>
            </a:pathLst>
          </a:custGeom>
          <a:solidFill>
            <a:srgbClr val="BFC1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2279194" y="116939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0"/>
                </a:moveTo>
                <a:lnTo>
                  <a:pt x="4" y="156"/>
                </a:lnTo>
                <a:lnTo>
                  <a:pt x="2512" y="2258"/>
                </a:lnTo>
                <a:lnTo>
                  <a:pt x="2694" y="2258"/>
                </a:lnTo>
                <a:lnTo>
                  <a:pt x="0" y="0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2279198" y="1169545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0"/>
                </a:moveTo>
                <a:lnTo>
                  <a:pt x="4" y="156"/>
                </a:lnTo>
                <a:lnTo>
                  <a:pt x="2330" y="2105"/>
                </a:lnTo>
                <a:lnTo>
                  <a:pt x="2512" y="2105"/>
                </a:lnTo>
                <a:lnTo>
                  <a:pt x="0" y="0"/>
                </a:lnTo>
                <a:close/>
              </a:path>
            </a:pathLst>
          </a:custGeom>
          <a:solidFill>
            <a:srgbClr val="C3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2279202" y="1169698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0"/>
                </a:moveTo>
                <a:lnTo>
                  <a:pt x="4" y="156"/>
                </a:lnTo>
                <a:lnTo>
                  <a:pt x="2147" y="1952"/>
                </a:lnTo>
                <a:lnTo>
                  <a:pt x="2330" y="1952"/>
                </a:lnTo>
                <a:lnTo>
                  <a:pt x="0" y="0"/>
                </a:lnTo>
                <a:close/>
              </a:path>
            </a:pathLst>
          </a:custGeom>
          <a:solidFill>
            <a:srgbClr val="C7C9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2279207" y="1169851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0"/>
                </a:moveTo>
                <a:lnTo>
                  <a:pt x="4" y="156"/>
                </a:lnTo>
                <a:lnTo>
                  <a:pt x="1965" y="1800"/>
                </a:lnTo>
                <a:lnTo>
                  <a:pt x="2147" y="1800"/>
                </a:lnTo>
                <a:lnTo>
                  <a:pt x="0" y="0"/>
                </a:lnTo>
                <a:close/>
              </a:path>
            </a:pathLst>
          </a:custGeom>
          <a:solidFill>
            <a:srgbClr val="C9C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2279211" y="1170003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0"/>
                </a:moveTo>
                <a:lnTo>
                  <a:pt x="4" y="156"/>
                </a:lnTo>
                <a:lnTo>
                  <a:pt x="1783" y="1647"/>
                </a:lnTo>
                <a:lnTo>
                  <a:pt x="1965" y="1647"/>
                </a:lnTo>
                <a:lnTo>
                  <a:pt x="0" y="0"/>
                </a:lnTo>
                <a:close/>
              </a:path>
            </a:pathLst>
          </a:custGeom>
          <a:solidFill>
            <a:srgbClr val="CBC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2279215" y="117015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0"/>
                </a:moveTo>
                <a:lnTo>
                  <a:pt x="4" y="156"/>
                </a:lnTo>
                <a:lnTo>
                  <a:pt x="1598" y="1492"/>
                </a:lnTo>
                <a:lnTo>
                  <a:pt x="1781" y="1492"/>
                </a:lnTo>
                <a:lnTo>
                  <a:pt x="0" y="0"/>
                </a:lnTo>
                <a:close/>
              </a:path>
            </a:pathLst>
          </a:custGeom>
          <a:solidFill>
            <a:srgbClr val="CD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2279219" y="117030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0"/>
                </a:moveTo>
                <a:lnTo>
                  <a:pt x="4" y="156"/>
                </a:lnTo>
                <a:lnTo>
                  <a:pt x="1419" y="1342"/>
                </a:lnTo>
                <a:lnTo>
                  <a:pt x="1602" y="1342"/>
                </a:lnTo>
                <a:lnTo>
                  <a:pt x="0" y="0"/>
                </a:lnTo>
                <a:close/>
              </a:path>
            </a:pathLst>
          </a:custGeom>
          <a:solidFill>
            <a:srgbClr val="D0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2279223" y="117046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0" y="0"/>
                </a:moveTo>
                <a:lnTo>
                  <a:pt x="4" y="156"/>
                </a:lnTo>
                <a:lnTo>
                  <a:pt x="1237" y="1189"/>
                </a:lnTo>
                <a:lnTo>
                  <a:pt x="1419" y="1189"/>
                </a:lnTo>
                <a:lnTo>
                  <a:pt x="0" y="0"/>
                </a:lnTo>
                <a:close/>
              </a:path>
            </a:pathLst>
          </a:custGeom>
          <a:solidFill>
            <a:srgbClr val="D2D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2279228" y="117061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053" y="1035"/>
                </a:moveTo>
                <a:lnTo>
                  <a:pt x="1235" y="1035"/>
                </a:lnTo>
                <a:lnTo>
                  <a:pt x="0" y="0"/>
                </a:lnTo>
                <a:lnTo>
                  <a:pt x="4" y="156"/>
                </a:lnTo>
                <a:lnTo>
                  <a:pt x="1053" y="1035"/>
                </a:lnTo>
                <a:close/>
              </a:path>
            </a:pathLst>
          </a:custGeom>
          <a:solidFill>
            <a:srgbClr val="D4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2279232" y="117076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870" y="882"/>
                </a:moveTo>
                <a:lnTo>
                  <a:pt x="1053" y="882"/>
                </a:lnTo>
                <a:lnTo>
                  <a:pt x="0" y="0"/>
                </a:lnTo>
                <a:lnTo>
                  <a:pt x="4" y="156"/>
                </a:lnTo>
                <a:lnTo>
                  <a:pt x="870" y="882"/>
                </a:lnTo>
                <a:close/>
              </a:path>
            </a:pathLst>
          </a:custGeom>
          <a:solidFill>
            <a:srgbClr val="D7D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2279236" y="117092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688" y="729"/>
                </a:moveTo>
                <a:lnTo>
                  <a:pt x="870" y="729"/>
                </a:lnTo>
                <a:lnTo>
                  <a:pt x="0" y="0"/>
                </a:lnTo>
                <a:lnTo>
                  <a:pt x="4" y="156"/>
                </a:lnTo>
                <a:lnTo>
                  <a:pt x="688" y="729"/>
                </a:lnTo>
                <a:close/>
              </a:path>
            </a:pathLst>
          </a:custGeom>
          <a:solidFill>
            <a:srgbClr val="D8D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2279240" y="117107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506" y="577"/>
                </a:moveTo>
                <a:lnTo>
                  <a:pt x="688" y="577"/>
                </a:lnTo>
                <a:lnTo>
                  <a:pt x="0" y="0"/>
                </a:lnTo>
                <a:lnTo>
                  <a:pt x="4" y="156"/>
                </a:lnTo>
                <a:lnTo>
                  <a:pt x="506" y="577"/>
                </a:lnTo>
                <a:close/>
              </a:path>
            </a:pathLst>
          </a:custGeom>
          <a:solidFill>
            <a:srgbClr val="DB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2279244" y="117122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23" y="424"/>
                </a:moveTo>
                <a:lnTo>
                  <a:pt x="506" y="424"/>
                </a:lnTo>
                <a:lnTo>
                  <a:pt x="0" y="0"/>
                </a:lnTo>
                <a:lnTo>
                  <a:pt x="4" y="156"/>
                </a:lnTo>
                <a:lnTo>
                  <a:pt x="323" y="424"/>
                </a:lnTo>
                <a:close/>
              </a:path>
            </a:pathLst>
          </a:custGeom>
          <a:solidFill>
            <a:srgbClr val="DEDF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2279248" y="117137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42" y="272"/>
                </a:moveTo>
                <a:lnTo>
                  <a:pt x="325" y="272"/>
                </a:lnTo>
                <a:lnTo>
                  <a:pt x="0" y="0"/>
                </a:lnTo>
                <a:lnTo>
                  <a:pt x="4" y="156"/>
                </a:lnTo>
                <a:lnTo>
                  <a:pt x="142" y="272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2279253" y="117153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142" y="119"/>
                </a:lnTo>
                <a:lnTo>
                  <a:pt x="0" y="0"/>
                </a:lnTo>
                <a:close/>
              </a:path>
            </a:pathLst>
          </a:custGeom>
          <a:solidFill>
            <a:srgbClr val="E3E4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2178749" y="116259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241" y="230"/>
                </a:lnTo>
                <a:lnTo>
                  <a:pt x="150" y="74"/>
                </a:lnTo>
                <a:lnTo>
                  <a:pt x="0" y="0"/>
                </a:lnTo>
                <a:close/>
              </a:path>
            </a:pathLst>
          </a:custGeom>
          <a:solidFill>
            <a:srgbClr val="44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2178431" y="116244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751" y="716"/>
                </a:moveTo>
                <a:lnTo>
                  <a:pt x="557" y="382"/>
                </a:lnTo>
                <a:lnTo>
                  <a:pt x="323" y="159"/>
                </a:lnTo>
                <a:lnTo>
                  <a:pt x="0" y="0"/>
                </a:lnTo>
                <a:lnTo>
                  <a:pt x="751" y="716"/>
                </a:lnTo>
                <a:close/>
              </a:path>
            </a:pathLst>
          </a:custGeom>
          <a:solidFill>
            <a:srgbClr val="454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2178113" y="11622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261" y="1202"/>
                </a:moveTo>
                <a:lnTo>
                  <a:pt x="1066" y="868"/>
                </a:lnTo>
                <a:lnTo>
                  <a:pt x="323" y="159"/>
                </a:lnTo>
                <a:lnTo>
                  <a:pt x="0" y="0"/>
                </a:lnTo>
                <a:lnTo>
                  <a:pt x="1261" y="1202"/>
                </a:lnTo>
                <a:close/>
              </a:path>
            </a:pathLst>
          </a:custGeom>
          <a:solidFill>
            <a:srgbClr val="464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2177797" y="116212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0"/>
                </a:moveTo>
                <a:lnTo>
                  <a:pt x="1767" y="1684"/>
                </a:lnTo>
                <a:lnTo>
                  <a:pt x="1572" y="1350"/>
                </a:lnTo>
                <a:lnTo>
                  <a:pt x="323" y="159"/>
                </a:lnTo>
                <a:lnTo>
                  <a:pt x="0" y="0"/>
                </a:lnTo>
                <a:close/>
              </a:path>
            </a:pathLst>
          </a:custGeom>
          <a:solidFill>
            <a:srgbClr val="474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2177477" y="1161971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0"/>
                </a:moveTo>
                <a:lnTo>
                  <a:pt x="2279" y="2172"/>
                </a:lnTo>
                <a:lnTo>
                  <a:pt x="2085" y="1838"/>
                </a:lnTo>
                <a:lnTo>
                  <a:pt x="323" y="159"/>
                </a:lnTo>
                <a:lnTo>
                  <a:pt x="0" y="0"/>
                </a:lnTo>
                <a:close/>
              </a:path>
            </a:pathLst>
          </a:custGeom>
          <a:solidFill>
            <a:srgbClr val="48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2177161" y="116181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2785" y="2654"/>
                </a:lnTo>
                <a:lnTo>
                  <a:pt x="2590" y="2320"/>
                </a:lnTo>
                <a:lnTo>
                  <a:pt x="323" y="159"/>
                </a:lnTo>
                <a:lnTo>
                  <a:pt x="0" y="0"/>
                </a:lnTo>
                <a:close/>
              </a:path>
            </a:pathLst>
          </a:custGeom>
          <a:solidFill>
            <a:srgbClr val="484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2176840" y="1161657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0" y="0"/>
                </a:moveTo>
                <a:lnTo>
                  <a:pt x="3298" y="3144"/>
                </a:lnTo>
                <a:lnTo>
                  <a:pt x="3104" y="2810"/>
                </a:lnTo>
                <a:lnTo>
                  <a:pt x="323" y="159"/>
                </a:lnTo>
                <a:lnTo>
                  <a:pt x="0" y="0"/>
                </a:lnTo>
                <a:close/>
              </a:path>
            </a:pathLst>
          </a:custGeom>
          <a:solidFill>
            <a:srgbClr val="49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2176525" y="1161501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0" y="0"/>
                </a:moveTo>
                <a:lnTo>
                  <a:pt x="3804" y="3626"/>
                </a:lnTo>
                <a:lnTo>
                  <a:pt x="3610" y="3292"/>
                </a:lnTo>
                <a:lnTo>
                  <a:pt x="323" y="159"/>
                </a:lnTo>
                <a:lnTo>
                  <a:pt x="0" y="0"/>
                </a:lnTo>
                <a:close/>
              </a:path>
            </a:pathLst>
          </a:custGeom>
          <a:solidFill>
            <a:srgbClr val="4A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2176207" y="116134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4">
                <a:moveTo>
                  <a:pt x="0" y="0"/>
                </a:moveTo>
                <a:lnTo>
                  <a:pt x="4313" y="4110"/>
                </a:lnTo>
                <a:lnTo>
                  <a:pt x="4118" y="3776"/>
                </a:lnTo>
                <a:lnTo>
                  <a:pt x="323" y="159"/>
                </a:lnTo>
                <a:lnTo>
                  <a:pt x="0" y="0"/>
                </a:lnTo>
                <a:close/>
              </a:path>
            </a:pathLst>
          </a:custGeom>
          <a:solidFill>
            <a:srgbClr val="4B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2175889" y="116118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0" y="0"/>
                </a:moveTo>
                <a:lnTo>
                  <a:pt x="4823" y="4597"/>
                </a:lnTo>
                <a:lnTo>
                  <a:pt x="4628" y="4262"/>
                </a:lnTo>
                <a:lnTo>
                  <a:pt x="323" y="159"/>
                </a:lnTo>
                <a:lnTo>
                  <a:pt x="0" y="0"/>
                </a:lnTo>
                <a:close/>
              </a:path>
            </a:pathLst>
          </a:custGeom>
          <a:solidFill>
            <a:srgbClr val="4B5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2175570" y="1161031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0" y="0"/>
                </a:moveTo>
                <a:lnTo>
                  <a:pt x="5333" y="5082"/>
                </a:lnTo>
                <a:lnTo>
                  <a:pt x="5138" y="4748"/>
                </a:lnTo>
                <a:lnTo>
                  <a:pt x="323" y="159"/>
                </a:lnTo>
                <a:lnTo>
                  <a:pt x="0" y="0"/>
                </a:lnTo>
                <a:close/>
              </a:path>
            </a:pathLst>
          </a:custGeom>
          <a:solidFill>
            <a:srgbClr val="4D5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2174925" y="116072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24" y="6019"/>
                </a:moveTo>
                <a:lnTo>
                  <a:pt x="0" y="0"/>
                </a:lnTo>
                <a:lnTo>
                  <a:pt x="6324" y="6019"/>
                </a:lnTo>
                <a:close/>
              </a:path>
            </a:pathLst>
          </a:custGeom>
          <a:solidFill>
            <a:srgbClr val="4F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2174619" y="116056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4">
                <a:moveTo>
                  <a:pt x="0" y="0"/>
                </a:moveTo>
                <a:lnTo>
                  <a:pt x="6787" y="6469"/>
                </a:lnTo>
                <a:lnTo>
                  <a:pt x="6630" y="6170"/>
                </a:lnTo>
                <a:lnTo>
                  <a:pt x="323" y="159"/>
                </a:lnTo>
                <a:lnTo>
                  <a:pt x="0" y="0"/>
                </a:lnTo>
                <a:close/>
              </a:path>
            </a:pathLst>
          </a:custGeom>
          <a:solidFill>
            <a:srgbClr val="50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2174321" y="1160425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4">
                <a:moveTo>
                  <a:pt x="0" y="0"/>
                </a:moveTo>
                <a:lnTo>
                  <a:pt x="7239" y="6900"/>
                </a:lnTo>
                <a:lnTo>
                  <a:pt x="7082" y="6601"/>
                </a:lnTo>
                <a:lnTo>
                  <a:pt x="303" y="140"/>
                </a:lnTo>
                <a:lnTo>
                  <a:pt x="0" y="0"/>
                </a:lnTo>
                <a:close/>
              </a:path>
            </a:pathLst>
          </a:custGeom>
          <a:solidFill>
            <a:srgbClr val="51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2174032" y="1160296"/>
            <a:ext cx="8255" cy="7620"/>
          </a:xfrm>
          <a:custGeom>
            <a:avLst/>
            <a:gdLst/>
            <a:ahLst/>
            <a:cxnLst/>
            <a:rect l="l" t="t" r="r" b="b"/>
            <a:pathLst>
              <a:path w="8255" h="7619">
                <a:moveTo>
                  <a:pt x="0" y="0"/>
                </a:moveTo>
                <a:lnTo>
                  <a:pt x="7684" y="7323"/>
                </a:lnTo>
                <a:lnTo>
                  <a:pt x="7526" y="7024"/>
                </a:lnTo>
                <a:lnTo>
                  <a:pt x="293" y="130"/>
                </a:lnTo>
                <a:lnTo>
                  <a:pt x="0" y="0"/>
                </a:lnTo>
                <a:close/>
              </a:path>
            </a:pathLst>
          </a:custGeom>
          <a:solidFill>
            <a:srgbClr val="535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2173746" y="1160168"/>
            <a:ext cx="8255" cy="8255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0" y="0"/>
                </a:moveTo>
                <a:lnTo>
                  <a:pt x="8124" y="7743"/>
                </a:lnTo>
                <a:lnTo>
                  <a:pt x="7966" y="7444"/>
                </a:lnTo>
                <a:lnTo>
                  <a:pt x="293" y="130"/>
                </a:lnTo>
                <a:lnTo>
                  <a:pt x="0" y="0"/>
                </a:lnTo>
                <a:close/>
              </a:path>
            </a:pathLst>
          </a:custGeom>
          <a:solidFill>
            <a:srgbClr val="53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2173457" y="1160039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5">
                <a:moveTo>
                  <a:pt x="0" y="0"/>
                </a:moveTo>
                <a:lnTo>
                  <a:pt x="8567" y="8165"/>
                </a:lnTo>
                <a:lnTo>
                  <a:pt x="8409" y="7866"/>
                </a:lnTo>
                <a:lnTo>
                  <a:pt x="293" y="130"/>
                </a:lnTo>
                <a:lnTo>
                  <a:pt x="0" y="0"/>
                </a:lnTo>
                <a:close/>
              </a:path>
            </a:pathLst>
          </a:custGeom>
          <a:solidFill>
            <a:srgbClr val="55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2173168" y="1159910"/>
            <a:ext cx="9525" cy="8890"/>
          </a:xfrm>
          <a:custGeom>
            <a:avLst/>
            <a:gdLst/>
            <a:ahLst/>
            <a:cxnLst/>
            <a:rect l="l" t="t" r="r" b="b"/>
            <a:pathLst>
              <a:path w="9525" h="8890">
                <a:moveTo>
                  <a:pt x="0" y="0"/>
                </a:moveTo>
                <a:lnTo>
                  <a:pt x="9011" y="8588"/>
                </a:lnTo>
                <a:lnTo>
                  <a:pt x="8854" y="8289"/>
                </a:lnTo>
                <a:lnTo>
                  <a:pt x="293" y="130"/>
                </a:lnTo>
                <a:lnTo>
                  <a:pt x="0" y="0"/>
                </a:lnTo>
                <a:close/>
              </a:path>
            </a:pathLst>
          </a:custGeom>
          <a:solidFill>
            <a:srgbClr val="555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2172879" y="115978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9455" y="9012"/>
                </a:lnTo>
                <a:lnTo>
                  <a:pt x="9298" y="8713"/>
                </a:lnTo>
                <a:lnTo>
                  <a:pt x="293" y="130"/>
                </a:lnTo>
                <a:lnTo>
                  <a:pt x="0" y="0"/>
                </a:lnTo>
                <a:close/>
              </a:path>
            </a:pathLst>
          </a:custGeom>
          <a:solidFill>
            <a:srgbClr val="565A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2172592" y="1159653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0" y="0"/>
                </a:moveTo>
                <a:lnTo>
                  <a:pt x="9896" y="9432"/>
                </a:lnTo>
                <a:lnTo>
                  <a:pt x="9739" y="9133"/>
                </a:lnTo>
                <a:lnTo>
                  <a:pt x="293" y="130"/>
                </a:lnTo>
                <a:lnTo>
                  <a:pt x="0" y="0"/>
                </a:lnTo>
                <a:close/>
              </a:path>
            </a:pathLst>
          </a:custGeom>
          <a:solidFill>
            <a:srgbClr val="575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2172302" y="1159524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4" h="10159">
                <a:moveTo>
                  <a:pt x="0" y="0"/>
                </a:moveTo>
                <a:lnTo>
                  <a:pt x="10343" y="9857"/>
                </a:lnTo>
                <a:lnTo>
                  <a:pt x="10185" y="9558"/>
                </a:lnTo>
                <a:lnTo>
                  <a:pt x="293" y="130"/>
                </a:lnTo>
                <a:lnTo>
                  <a:pt x="0" y="0"/>
                </a:lnTo>
                <a:close/>
              </a:path>
            </a:pathLst>
          </a:custGeom>
          <a:solidFill>
            <a:srgbClr val="585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2171725" y="1159268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30" h="10794">
                <a:moveTo>
                  <a:pt x="11226" y="10706"/>
                </a:moveTo>
                <a:lnTo>
                  <a:pt x="11061" y="10414"/>
                </a:lnTo>
                <a:lnTo>
                  <a:pt x="10909" y="10109"/>
                </a:lnTo>
                <a:lnTo>
                  <a:pt x="571" y="266"/>
                </a:lnTo>
                <a:lnTo>
                  <a:pt x="292" y="152"/>
                </a:lnTo>
                <a:lnTo>
                  <a:pt x="0" y="0"/>
                </a:lnTo>
                <a:lnTo>
                  <a:pt x="11226" y="10706"/>
                </a:lnTo>
                <a:close/>
              </a:path>
            </a:pathLst>
          </a:custGeom>
          <a:solidFill>
            <a:srgbClr val="5A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2171437" y="1159138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0" y="0"/>
                </a:moveTo>
                <a:lnTo>
                  <a:pt x="11671" y="11124"/>
                </a:lnTo>
                <a:lnTo>
                  <a:pt x="11514" y="10825"/>
                </a:lnTo>
                <a:lnTo>
                  <a:pt x="293" y="130"/>
                </a:lnTo>
                <a:lnTo>
                  <a:pt x="0" y="0"/>
                </a:lnTo>
                <a:close/>
              </a:path>
            </a:pathLst>
          </a:custGeom>
          <a:solidFill>
            <a:srgbClr val="5C6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2171149" y="1159010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0" y="0"/>
                </a:moveTo>
                <a:lnTo>
                  <a:pt x="12114" y="11546"/>
                </a:lnTo>
                <a:lnTo>
                  <a:pt x="11957" y="11247"/>
                </a:lnTo>
                <a:lnTo>
                  <a:pt x="293" y="130"/>
                </a:lnTo>
                <a:lnTo>
                  <a:pt x="0" y="0"/>
                </a:lnTo>
                <a:close/>
              </a:path>
            </a:pathLst>
          </a:custGeom>
          <a:solidFill>
            <a:srgbClr val="5C6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2171105" y="1158997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0" y="0"/>
                </a:moveTo>
                <a:lnTo>
                  <a:pt x="39" y="153"/>
                </a:lnTo>
                <a:lnTo>
                  <a:pt x="12313" y="11851"/>
                </a:lnTo>
                <a:lnTo>
                  <a:pt x="12155" y="11552"/>
                </a:lnTo>
                <a:lnTo>
                  <a:pt x="50" y="15"/>
                </a:lnTo>
                <a:close/>
              </a:path>
            </a:pathLst>
          </a:custGeom>
          <a:solidFill>
            <a:srgbClr val="5E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2171144" y="1159149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0" y="0"/>
                </a:moveTo>
                <a:lnTo>
                  <a:pt x="51" y="197"/>
                </a:lnTo>
                <a:lnTo>
                  <a:pt x="12430" y="11995"/>
                </a:lnTo>
                <a:lnTo>
                  <a:pt x="12272" y="11696"/>
                </a:lnTo>
                <a:lnTo>
                  <a:pt x="0" y="0"/>
                </a:lnTo>
                <a:close/>
              </a:path>
            </a:pathLst>
          </a:custGeom>
          <a:solidFill>
            <a:srgbClr val="5F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2171194" y="115934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51" y="197"/>
                </a:lnTo>
                <a:lnTo>
                  <a:pt x="12533" y="12094"/>
                </a:lnTo>
                <a:lnTo>
                  <a:pt x="12376" y="11795"/>
                </a:lnTo>
                <a:lnTo>
                  <a:pt x="0" y="0"/>
                </a:lnTo>
                <a:close/>
              </a:path>
            </a:pathLst>
          </a:custGeom>
          <a:solidFill>
            <a:srgbClr val="606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2171244" y="115953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51" y="197"/>
                </a:lnTo>
                <a:lnTo>
                  <a:pt x="12553" y="12113"/>
                </a:lnTo>
                <a:lnTo>
                  <a:pt x="12481" y="11896"/>
                </a:lnTo>
                <a:lnTo>
                  <a:pt x="0" y="0"/>
                </a:lnTo>
                <a:close/>
              </a:path>
            </a:pathLst>
          </a:custGeom>
          <a:solidFill>
            <a:srgbClr val="616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2171294" y="1159730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0" y="0"/>
                </a:moveTo>
                <a:lnTo>
                  <a:pt x="51" y="197"/>
                </a:lnTo>
                <a:lnTo>
                  <a:pt x="12350" y="11920"/>
                </a:lnTo>
                <a:lnTo>
                  <a:pt x="12507" y="11920"/>
                </a:lnTo>
                <a:lnTo>
                  <a:pt x="0" y="0"/>
                </a:lnTo>
                <a:close/>
              </a:path>
            </a:pathLst>
          </a:custGeom>
          <a:solidFill>
            <a:srgbClr val="62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2171344" y="1159925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0" y="0"/>
                </a:moveTo>
                <a:lnTo>
                  <a:pt x="51" y="197"/>
                </a:lnTo>
                <a:lnTo>
                  <a:pt x="12147" y="11726"/>
                </a:lnTo>
                <a:lnTo>
                  <a:pt x="12303" y="11726"/>
                </a:lnTo>
                <a:lnTo>
                  <a:pt x="0" y="0"/>
                </a:lnTo>
                <a:close/>
              </a:path>
            </a:pathLst>
          </a:custGeom>
          <a:solidFill>
            <a:srgbClr val="636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2171395" y="1160119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0" y="0"/>
                </a:moveTo>
                <a:lnTo>
                  <a:pt x="51" y="197"/>
                </a:lnTo>
                <a:lnTo>
                  <a:pt x="11943" y="11531"/>
                </a:lnTo>
                <a:lnTo>
                  <a:pt x="12099" y="11531"/>
                </a:lnTo>
                <a:lnTo>
                  <a:pt x="0" y="0"/>
                </a:lnTo>
                <a:close/>
              </a:path>
            </a:pathLst>
          </a:custGeom>
          <a:solidFill>
            <a:srgbClr val="64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2171445" y="1160312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0" y="0"/>
                </a:moveTo>
                <a:lnTo>
                  <a:pt x="51" y="197"/>
                </a:lnTo>
                <a:lnTo>
                  <a:pt x="11741" y="11339"/>
                </a:lnTo>
                <a:lnTo>
                  <a:pt x="11897" y="11339"/>
                </a:lnTo>
                <a:lnTo>
                  <a:pt x="0" y="0"/>
                </a:lnTo>
                <a:close/>
              </a:path>
            </a:pathLst>
          </a:custGeom>
          <a:solidFill>
            <a:srgbClr val="65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2171484" y="1160512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11696" y="11150"/>
                </a:moveTo>
                <a:lnTo>
                  <a:pt x="0" y="0"/>
                </a:lnTo>
                <a:lnTo>
                  <a:pt x="50" y="190"/>
                </a:lnTo>
                <a:lnTo>
                  <a:pt x="101" y="393"/>
                </a:lnTo>
                <a:lnTo>
                  <a:pt x="11391" y="11150"/>
                </a:lnTo>
                <a:lnTo>
                  <a:pt x="11544" y="11150"/>
                </a:lnTo>
                <a:lnTo>
                  <a:pt x="11696" y="11150"/>
                </a:lnTo>
                <a:close/>
              </a:path>
            </a:pathLst>
          </a:custGeom>
          <a:solidFill>
            <a:srgbClr val="67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2171595" y="1160895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30" h="10794">
                <a:moveTo>
                  <a:pt x="0" y="0"/>
                </a:moveTo>
                <a:lnTo>
                  <a:pt x="51" y="197"/>
                </a:lnTo>
                <a:lnTo>
                  <a:pt x="11129" y="10756"/>
                </a:lnTo>
                <a:lnTo>
                  <a:pt x="11285" y="10756"/>
                </a:lnTo>
                <a:lnTo>
                  <a:pt x="0" y="0"/>
                </a:lnTo>
                <a:close/>
              </a:path>
            </a:pathLst>
          </a:custGeom>
          <a:solidFill>
            <a:srgbClr val="69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2171636" y="1161097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30" h="10794">
                <a:moveTo>
                  <a:pt x="10934" y="10566"/>
                </a:moveTo>
                <a:lnTo>
                  <a:pt x="50" y="190"/>
                </a:lnTo>
                <a:lnTo>
                  <a:pt x="101" y="393"/>
                </a:lnTo>
                <a:lnTo>
                  <a:pt x="10769" y="10566"/>
                </a:lnTo>
                <a:lnTo>
                  <a:pt x="10934" y="10566"/>
                </a:lnTo>
                <a:close/>
              </a:path>
              <a:path w="11430" h="10794">
                <a:moveTo>
                  <a:pt x="11087" y="10553"/>
                </a:moveTo>
                <a:lnTo>
                  <a:pt x="0" y="0"/>
                </a:lnTo>
                <a:lnTo>
                  <a:pt x="50" y="190"/>
                </a:lnTo>
                <a:lnTo>
                  <a:pt x="10934" y="10553"/>
                </a:lnTo>
                <a:lnTo>
                  <a:pt x="11087" y="10553"/>
                </a:lnTo>
                <a:close/>
              </a:path>
            </a:pathLst>
          </a:custGeom>
          <a:solidFill>
            <a:srgbClr val="6A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2171746" y="1161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0"/>
                </a:moveTo>
                <a:lnTo>
                  <a:pt x="51" y="197"/>
                </a:lnTo>
                <a:lnTo>
                  <a:pt x="10519" y="10174"/>
                </a:lnTo>
                <a:lnTo>
                  <a:pt x="10675" y="10174"/>
                </a:lnTo>
                <a:lnTo>
                  <a:pt x="0" y="0"/>
                </a:lnTo>
                <a:close/>
              </a:path>
            </a:pathLst>
          </a:custGeom>
          <a:solidFill>
            <a:srgbClr val="6B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2171796" y="116167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4" h="10159">
                <a:moveTo>
                  <a:pt x="0" y="0"/>
                </a:moveTo>
                <a:lnTo>
                  <a:pt x="51" y="197"/>
                </a:lnTo>
                <a:lnTo>
                  <a:pt x="10315" y="9980"/>
                </a:lnTo>
                <a:lnTo>
                  <a:pt x="10471" y="9980"/>
                </a:lnTo>
                <a:lnTo>
                  <a:pt x="0" y="0"/>
                </a:lnTo>
                <a:close/>
              </a:path>
            </a:pathLst>
          </a:custGeom>
          <a:solidFill>
            <a:srgbClr val="6C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2171846" y="1161865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4" h="10159">
                <a:moveTo>
                  <a:pt x="0" y="0"/>
                </a:moveTo>
                <a:lnTo>
                  <a:pt x="51" y="197"/>
                </a:lnTo>
                <a:lnTo>
                  <a:pt x="10111" y="9785"/>
                </a:lnTo>
                <a:lnTo>
                  <a:pt x="10267" y="9785"/>
                </a:lnTo>
                <a:lnTo>
                  <a:pt x="0" y="0"/>
                </a:lnTo>
                <a:close/>
              </a:path>
            </a:pathLst>
          </a:custGeom>
          <a:solidFill>
            <a:srgbClr val="6E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2171897" y="11620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59">
                <a:moveTo>
                  <a:pt x="0" y="0"/>
                </a:moveTo>
                <a:lnTo>
                  <a:pt x="51" y="197"/>
                </a:lnTo>
                <a:lnTo>
                  <a:pt x="9907" y="9591"/>
                </a:lnTo>
                <a:lnTo>
                  <a:pt x="10064" y="9591"/>
                </a:lnTo>
                <a:lnTo>
                  <a:pt x="0" y="0"/>
                </a:lnTo>
                <a:close/>
              </a:path>
            </a:pathLst>
          </a:custGeom>
          <a:solidFill>
            <a:srgbClr val="70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2171946" y="1162252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0" y="0"/>
                </a:moveTo>
                <a:lnTo>
                  <a:pt x="51" y="197"/>
                </a:lnTo>
                <a:lnTo>
                  <a:pt x="9705" y="9399"/>
                </a:lnTo>
                <a:lnTo>
                  <a:pt x="9861" y="9399"/>
                </a:lnTo>
                <a:lnTo>
                  <a:pt x="0" y="0"/>
                </a:lnTo>
                <a:close/>
              </a:path>
            </a:pathLst>
          </a:custGeom>
          <a:solidFill>
            <a:srgbClr val="71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2171997" y="1162448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0" y="0"/>
                </a:moveTo>
                <a:lnTo>
                  <a:pt x="51" y="197"/>
                </a:lnTo>
                <a:lnTo>
                  <a:pt x="9499" y="9202"/>
                </a:lnTo>
                <a:lnTo>
                  <a:pt x="9655" y="9202"/>
                </a:lnTo>
                <a:lnTo>
                  <a:pt x="0" y="0"/>
                </a:lnTo>
                <a:close/>
              </a:path>
            </a:pathLst>
          </a:custGeom>
          <a:solidFill>
            <a:srgbClr val="72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2172047" y="11626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16" y="164"/>
                </a:lnTo>
                <a:lnTo>
                  <a:pt x="9298" y="9010"/>
                </a:lnTo>
                <a:lnTo>
                  <a:pt x="9454" y="9010"/>
                </a:lnTo>
                <a:lnTo>
                  <a:pt x="0" y="0"/>
                </a:lnTo>
                <a:close/>
              </a:path>
            </a:pathLst>
          </a:custGeom>
          <a:solidFill>
            <a:srgbClr val="73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2172063" y="1162804"/>
            <a:ext cx="9525" cy="8890"/>
          </a:xfrm>
          <a:custGeom>
            <a:avLst/>
            <a:gdLst/>
            <a:ahLst/>
            <a:cxnLst/>
            <a:rect l="l" t="t" r="r" b="b"/>
            <a:pathLst>
              <a:path w="9525" h="8890">
                <a:moveTo>
                  <a:pt x="0" y="0"/>
                </a:moveTo>
                <a:lnTo>
                  <a:pt x="10" y="158"/>
                </a:lnTo>
                <a:lnTo>
                  <a:pt x="9126" y="8847"/>
                </a:lnTo>
                <a:lnTo>
                  <a:pt x="9282" y="8847"/>
                </a:lnTo>
                <a:lnTo>
                  <a:pt x="0" y="0"/>
                </a:lnTo>
                <a:close/>
              </a:path>
            </a:pathLst>
          </a:custGeom>
          <a:solidFill>
            <a:srgbClr val="757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2172073" y="1162958"/>
            <a:ext cx="9525" cy="8890"/>
          </a:xfrm>
          <a:custGeom>
            <a:avLst/>
            <a:gdLst/>
            <a:ahLst/>
            <a:cxnLst/>
            <a:rect l="l" t="t" r="r" b="b"/>
            <a:pathLst>
              <a:path w="9525" h="8890">
                <a:moveTo>
                  <a:pt x="0" y="0"/>
                </a:moveTo>
                <a:lnTo>
                  <a:pt x="10" y="158"/>
                </a:lnTo>
                <a:lnTo>
                  <a:pt x="8964" y="8692"/>
                </a:lnTo>
                <a:lnTo>
                  <a:pt x="9120" y="8692"/>
                </a:lnTo>
                <a:lnTo>
                  <a:pt x="0" y="0"/>
                </a:lnTo>
                <a:close/>
              </a:path>
            </a:pathLst>
          </a:custGeom>
          <a:solidFill>
            <a:srgbClr val="76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2172083" y="1163114"/>
            <a:ext cx="9525" cy="8890"/>
          </a:xfrm>
          <a:custGeom>
            <a:avLst/>
            <a:gdLst/>
            <a:ahLst/>
            <a:cxnLst/>
            <a:rect l="l" t="t" r="r" b="b"/>
            <a:pathLst>
              <a:path w="9525" h="8890">
                <a:moveTo>
                  <a:pt x="0" y="0"/>
                </a:moveTo>
                <a:lnTo>
                  <a:pt x="10" y="158"/>
                </a:lnTo>
                <a:lnTo>
                  <a:pt x="8800" y="8536"/>
                </a:lnTo>
                <a:lnTo>
                  <a:pt x="8956" y="8536"/>
                </a:lnTo>
                <a:lnTo>
                  <a:pt x="0" y="0"/>
                </a:lnTo>
                <a:close/>
              </a:path>
            </a:pathLst>
          </a:custGeom>
          <a:solidFill>
            <a:srgbClr val="787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2172093" y="11632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90">
                <a:moveTo>
                  <a:pt x="0" y="0"/>
                </a:moveTo>
                <a:lnTo>
                  <a:pt x="10" y="158"/>
                </a:lnTo>
                <a:lnTo>
                  <a:pt x="8637" y="8380"/>
                </a:lnTo>
                <a:lnTo>
                  <a:pt x="8793" y="8380"/>
                </a:lnTo>
                <a:lnTo>
                  <a:pt x="0" y="0"/>
                </a:lnTo>
                <a:close/>
              </a:path>
            </a:pathLst>
          </a:custGeom>
          <a:solidFill>
            <a:srgbClr val="79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2172103" y="1163426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5">
                <a:moveTo>
                  <a:pt x="0" y="0"/>
                </a:moveTo>
                <a:lnTo>
                  <a:pt x="10" y="158"/>
                </a:lnTo>
                <a:lnTo>
                  <a:pt x="8473" y="8224"/>
                </a:lnTo>
                <a:lnTo>
                  <a:pt x="8629" y="8224"/>
                </a:lnTo>
                <a:lnTo>
                  <a:pt x="0" y="0"/>
                </a:lnTo>
                <a:close/>
              </a:path>
            </a:pathLst>
          </a:custGeom>
          <a:solidFill>
            <a:srgbClr val="7A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2172113" y="1163580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5">
                <a:moveTo>
                  <a:pt x="0" y="0"/>
                </a:moveTo>
                <a:lnTo>
                  <a:pt x="10" y="158"/>
                </a:lnTo>
                <a:lnTo>
                  <a:pt x="8311" y="8070"/>
                </a:lnTo>
                <a:lnTo>
                  <a:pt x="8467" y="8070"/>
                </a:lnTo>
                <a:lnTo>
                  <a:pt x="0" y="0"/>
                </a:lnTo>
                <a:close/>
              </a:path>
            </a:pathLst>
          </a:custGeom>
          <a:solidFill>
            <a:srgbClr val="7B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2172123" y="1163738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5">
                <a:moveTo>
                  <a:pt x="0" y="0"/>
                </a:moveTo>
                <a:lnTo>
                  <a:pt x="10" y="158"/>
                </a:lnTo>
                <a:lnTo>
                  <a:pt x="8146" y="7913"/>
                </a:lnTo>
                <a:lnTo>
                  <a:pt x="8302" y="7913"/>
                </a:lnTo>
                <a:lnTo>
                  <a:pt x="0" y="0"/>
                </a:lnTo>
                <a:close/>
              </a:path>
            </a:pathLst>
          </a:custGeom>
          <a:solidFill>
            <a:srgbClr val="7D8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2172133" y="1163892"/>
            <a:ext cx="8255" cy="8255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0" y="0"/>
                </a:moveTo>
                <a:lnTo>
                  <a:pt x="10" y="158"/>
                </a:lnTo>
                <a:lnTo>
                  <a:pt x="7984" y="7758"/>
                </a:lnTo>
                <a:lnTo>
                  <a:pt x="8140" y="7758"/>
                </a:lnTo>
                <a:lnTo>
                  <a:pt x="0" y="0"/>
                </a:lnTo>
                <a:close/>
              </a:path>
            </a:pathLst>
          </a:custGeom>
          <a:solidFill>
            <a:srgbClr val="7E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2172142" y="1164047"/>
            <a:ext cx="8255" cy="7620"/>
          </a:xfrm>
          <a:custGeom>
            <a:avLst/>
            <a:gdLst/>
            <a:ahLst/>
            <a:cxnLst/>
            <a:rect l="l" t="t" r="r" b="b"/>
            <a:pathLst>
              <a:path w="8255" h="7619">
                <a:moveTo>
                  <a:pt x="0" y="0"/>
                </a:moveTo>
                <a:lnTo>
                  <a:pt x="10" y="158"/>
                </a:lnTo>
                <a:lnTo>
                  <a:pt x="7821" y="7603"/>
                </a:lnTo>
                <a:lnTo>
                  <a:pt x="7978" y="7603"/>
                </a:lnTo>
                <a:lnTo>
                  <a:pt x="0" y="0"/>
                </a:lnTo>
                <a:close/>
              </a:path>
            </a:pathLst>
          </a:custGeom>
          <a:solidFill>
            <a:srgbClr val="80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2172153" y="1164204"/>
            <a:ext cx="8255" cy="7620"/>
          </a:xfrm>
          <a:custGeom>
            <a:avLst/>
            <a:gdLst/>
            <a:ahLst/>
            <a:cxnLst/>
            <a:rect l="l" t="t" r="r" b="b"/>
            <a:pathLst>
              <a:path w="8255" h="7619">
                <a:moveTo>
                  <a:pt x="0" y="0"/>
                </a:moveTo>
                <a:lnTo>
                  <a:pt x="10" y="158"/>
                </a:lnTo>
                <a:lnTo>
                  <a:pt x="7657" y="7446"/>
                </a:lnTo>
                <a:lnTo>
                  <a:pt x="7813" y="7446"/>
                </a:lnTo>
                <a:lnTo>
                  <a:pt x="0" y="0"/>
                </a:lnTo>
                <a:close/>
              </a:path>
            </a:pathLst>
          </a:custGeom>
          <a:solidFill>
            <a:srgbClr val="81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2172162" y="1164359"/>
            <a:ext cx="8255" cy="7620"/>
          </a:xfrm>
          <a:custGeom>
            <a:avLst/>
            <a:gdLst/>
            <a:ahLst/>
            <a:cxnLst/>
            <a:rect l="l" t="t" r="r" b="b"/>
            <a:pathLst>
              <a:path w="8255" h="7619">
                <a:moveTo>
                  <a:pt x="0" y="0"/>
                </a:moveTo>
                <a:lnTo>
                  <a:pt x="10" y="158"/>
                </a:lnTo>
                <a:lnTo>
                  <a:pt x="7494" y="7292"/>
                </a:lnTo>
                <a:lnTo>
                  <a:pt x="7651" y="7292"/>
                </a:lnTo>
                <a:lnTo>
                  <a:pt x="0" y="0"/>
                </a:lnTo>
                <a:close/>
              </a:path>
            </a:pathLst>
          </a:custGeom>
          <a:solidFill>
            <a:srgbClr val="838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2172172" y="1164514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0"/>
                </a:moveTo>
                <a:lnTo>
                  <a:pt x="10" y="158"/>
                </a:lnTo>
                <a:lnTo>
                  <a:pt x="7331" y="7136"/>
                </a:lnTo>
                <a:lnTo>
                  <a:pt x="7487" y="7136"/>
                </a:lnTo>
                <a:lnTo>
                  <a:pt x="0" y="0"/>
                </a:lnTo>
                <a:close/>
              </a:path>
            </a:pathLst>
          </a:custGeom>
          <a:solidFill>
            <a:srgbClr val="84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2172182" y="1164670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4">
                <a:moveTo>
                  <a:pt x="0" y="0"/>
                </a:moveTo>
                <a:lnTo>
                  <a:pt x="10" y="158"/>
                </a:lnTo>
                <a:lnTo>
                  <a:pt x="7167" y="6980"/>
                </a:lnTo>
                <a:lnTo>
                  <a:pt x="7323" y="6980"/>
                </a:lnTo>
                <a:lnTo>
                  <a:pt x="0" y="0"/>
                </a:lnTo>
                <a:close/>
              </a:path>
            </a:pathLst>
          </a:custGeom>
          <a:solidFill>
            <a:srgbClr val="858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2172192" y="1164826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4">
                <a:moveTo>
                  <a:pt x="0" y="0"/>
                </a:moveTo>
                <a:lnTo>
                  <a:pt x="10" y="158"/>
                </a:lnTo>
                <a:lnTo>
                  <a:pt x="7004" y="6824"/>
                </a:lnTo>
                <a:lnTo>
                  <a:pt x="7160" y="6824"/>
                </a:lnTo>
                <a:lnTo>
                  <a:pt x="0" y="0"/>
                </a:lnTo>
                <a:close/>
              </a:path>
            </a:pathLst>
          </a:custGeom>
          <a:solidFill>
            <a:srgbClr val="868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2172202" y="1164981"/>
            <a:ext cx="7620" cy="6985"/>
          </a:xfrm>
          <a:custGeom>
            <a:avLst/>
            <a:gdLst/>
            <a:ahLst/>
            <a:cxnLst/>
            <a:rect l="l" t="t" r="r" b="b"/>
            <a:pathLst>
              <a:path w="7619" h="6984">
                <a:moveTo>
                  <a:pt x="0" y="0"/>
                </a:moveTo>
                <a:lnTo>
                  <a:pt x="10" y="158"/>
                </a:lnTo>
                <a:lnTo>
                  <a:pt x="6842" y="6669"/>
                </a:lnTo>
                <a:lnTo>
                  <a:pt x="6998" y="6669"/>
                </a:lnTo>
                <a:lnTo>
                  <a:pt x="0" y="0"/>
                </a:lnTo>
                <a:close/>
              </a:path>
            </a:pathLst>
          </a:custGeom>
          <a:solidFill>
            <a:srgbClr val="87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2172212" y="1165138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4">
                <a:moveTo>
                  <a:pt x="0" y="0"/>
                </a:moveTo>
                <a:lnTo>
                  <a:pt x="10" y="158"/>
                </a:lnTo>
                <a:lnTo>
                  <a:pt x="6677" y="6512"/>
                </a:lnTo>
                <a:lnTo>
                  <a:pt x="6833" y="6512"/>
                </a:lnTo>
                <a:lnTo>
                  <a:pt x="0" y="0"/>
                </a:lnTo>
                <a:close/>
              </a:path>
            </a:pathLst>
          </a:custGeom>
          <a:solidFill>
            <a:srgbClr val="89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2172222" y="1165293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4">
                <a:moveTo>
                  <a:pt x="0" y="0"/>
                </a:moveTo>
                <a:lnTo>
                  <a:pt x="10" y="158"/>
                </a:lnTo>
                <a:lnTo>
                  <a:pt x="6515" y="6358"/>
                </a:lnTo>
                <a:lnTo>
                  <a:pt x="6671" y="6358"/>
                </a:lnTo>
                <a:lnTo>
                  <a:pt x="0" y="0"/>
                </a:lnTo>
                <a:close/>
              </a:path>
            </a:pathLst>
          </a:custGeom>
          <a:solidFill>
            <a:srgbClr val="8B8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2172232" y="1165450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0" y="0"/>
                </a:moveTo>
                <a:lnTo>
                  <a:pt x="10" y="158"/>
                </a:lnTo>
                <a:lnTo>
                  <a:pt x="6350" y="6200"/>
                </a:lnTo>
                <a:lnTo>
                  <a:pt x="6506" y="6200"/>
                </a:lnTo>
                <a:lnTo>
                  <a:pt x="0" y="0"/>
                </a:lnTo>
                <a:close/>
              </a:path>
            </a:pathLst>
          </a:custGeom>
          <a:solidFill>
            <a:srgbClr val="8C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2172242" y="116560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10" y="158"/>
                </a:lnTo>
                <a:lnTo>
                  <a:pt x="6187" y="6046"/>
                </a:lnTo>
                <a:lnTo>
                  <a:pt x="6343" y="6046"/>
                </a:lnTo>
                <a:lnTo>
                  <a:pt x="0" y="0"/>
                </a:lnTo>
                <a:close/>
              </a:path>
            </a:pathLst>
          </a:custGeom>
          <a:solidFill>
            <a:srgbClr val="8E9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2172252" y="116576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10" y="158"/>
                </a:lnTo>
                <a:lnTo>
                  <a:pt x="6024" y="5890"/>
                </a:lnTo>
                <a:lnTo>
                  <a:pt x="6180" y="5890"/>
                </a:lnTo>
                <a:lnTo>
                  <a:pt x="0" y="0"/>
                </a:lnTo>
                <a:close/>
              </a:path>
            </a:pathLst>
          </a:custGeom>
          <a:solidFill>
            <a:srgbClr val="8F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2172261" y="116591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10" y="158"/>
                </a:lnTo>
                <a:lnTo>
                  <a:pt x="5860" y="5734"/>
                </a:lnTo>
                <a:lnTo>
                  <a:pt x="6017" y="5734"/>
                </a:lnTo>
                <a:lnTo>
                  <a:pt x="0" y="0"/>
                </a:lnTo>
                <a:close/>
              </a:path>
            </a:pathLst>
          </a:custGeom>
          <a:solidFill>
            <a:srgbClr val="91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2172271" y="1166072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0" y="0"/>
                </a:moveTo>
                <a:lnTo>
                  <a:pt x="10" y="158"/>
                </a:lnTo>
                <a:lnTo>
                  <a:pt x="5697" y="5578"/>
                </a:lnTo>
                <a:lnTo>
                  <a:pt x="5853" y="5578"/>
                </a:lnTo>
                <a:lnTo>
                  <a:pt x="0" y="0"/>
                </a:lnTo>
                <a:close/>
              </a:path>
            </a:pathLst>
          </a:custGeom>
          <a:solidFill>
            <a:srgbClr val="93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2172281" y="1166227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5">
                <a:moveTo>
                  <a:pt x="0" y="0"/>
                </a:moveTo>
                <a:lnTo>
                  <a:pt x="10" y="158"/>
                </a:lnTo>
                <a:lnTo>
                  <a:pt x="5535" y="5424"/>
                </a:lnTo>
                <a:lnTo>
                  <a:pt x="5691" y="5424"/>
                </a:lnTo>
                <a:lnTo>
                  <a:pt x="0" y="0"/>
                </a:lnTo>
                <a:close/>
              </a:path>
            </a:pathLst>
          </a:custGeom>
          <a:solidFill>
            <a:srgbClr val="94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2172291" y="116638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5">
                <a:moveTo>
                  <a:pt x="0" y="0"/>
                </a:moveTo>
                <a:lnTo>
                  <a:pt x="10" y="158"/>
                </a:lnTo>
                <a:lnTo>
                  <a:pt x="5370" y="5267"/>
                </a:lnTo>
                <a:lnTo>
                  <a:pt x="5526" y="5267"/>
                </a:lnTo>
                <a:lnTo>
                  <a:pt x="0" y="0"/>
                </a:lnTo>
                <a:close/>
              </a:path>
            </a:pathLst>
          </a:custGeom>
          <a:solidFill>
            <a:srgbClr val="95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2172301" y="1166538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5">
                <a:moveTo>
                  <a:pt x="0" y="0"/>
                </a:moveTo>
                <a:lnTo>
                  <a:pt x="10" y="158"/>
                </a:lnTo>
                <a:lnTo>
                  <a:pt x="5207" y="5112"/>
                </a:lnTo>
                <a:lnTo>
                  <a:pt x="5363" y="5112"/>
                </a:lnTo>
                <a:lnTo>
                  <a:pt x="0" y="0"/>
                </a:lnTo>
                <a:close/>
              </a:path>
            </a:pathLst>
          </a:custGeom>
          <a:solidFill>
            <a:srgbClr val="96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2172311" y="1166694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0" y="0"/>
                </a:moveTo>
                <a:lnTo>
                  <a:pt x="10" y="158"/>
                </a:lnTo>
                <a:lnTo>
                  <a:pt x="5044" y="4956"/>
                </a:lnTo>
                <a:lnTo>
                  <a:pt x="5200" y="4956"/>
                </a:lnTo>
                <a:lnTo>
                  <a:pt x="0" y="0"/>
                </a:lnTo>
                <a:close/>
              </a:path>
            </a:pathLst>
          </a:custGeom>
          <a:solidFill>
            <a:srgbClr val="97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2172321" y="1166850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0" y="0"/>
                </a:moveTo>
                <a:lnTo>
                  <a:pt x="10" y="158"/>
                </a:lnTo>
                <a:lnTo>
                  <a:pt x="4880" y="4800"/>
                </a:lnTo>
                <a:lnTo>
                  <a:pt x="5037" y="4800"/>
                </a:lnTo>
                <a:lnTo>
                  <a:pt x="0" y="0"/>
                </a:lnTo>
                <a:close/>
              </a:path>
            </a:pathLst>
          </a:custGeom>
          <a:solidFill>
            <a:srgbClr val="9A9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2172331" y="116700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0" y="0"/>
                </a:moveTo>
                <a:lnTo>
                  <a:pt x="10" y="158"/>
                </a:lnTo>
                <a:lnTo>
                  <a:pt x="4717" y="4644"/>
                </a:lnTo>
                <a:lnTo>
                  <a:pt x="4873" y="4644"/>
                </a:lnTo>
                <a:lnTo>
                  <a:pt x="0" y="0"/>
                </a:lnTo>
                <a:close/>
              </a:path>
            </a:pathLst>
          </a:custGeom>
          <a:solidFill>
            <a:srgbClr val="9C9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2172341" y="1167161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0" y="0"/>
                </a:moveTo>
                <a:lnTo>
                  <a:pt x="10" y="158"/>
                </a:lnTo>
                <a:lnTo>
                  <a:pt x="4554" y="4489"/>
                </a:lnTo>
                <a:lnTo>
                  <a:pt x="4711" y="4489"/>
                </a:lnTo>
                <a:lnTo>
                  <a:pt x="0" y="0"/>
                </a:lnTo>
                <a:close/>
              </a:path>
            </a:pathLst>
          </a:custGeom>
          <a:solidFill>
            <a:srgbClr val="9D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2172351" y="1167318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4">
                <a:moveTo>
                  <a:pt x="0" y="0"/>
                </a:moveTo>
                <a:lnTo>
                  <a:pt x="10" y="158"/>
                </a:lnTo>
                <a:lnTo>
                  <a:pt x="4389" y="4332"/>
                </a:lnTo>
                <a:lnTo>
                  <a:pt x="4546" y="4332"/>
                </a:lnTo>
                <a:lnTo>
                  <a:pt x="0" y="0"/>
                </a:lnTo>
                <a:close/>
              </a:path>
            </a:pathLst>
          </a:custGeom>
          <a:solidFill>
            <a:srgbClr val="9EA2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2172361" y="1167472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4">
                <a:moveTo>
                  <a:pt x="0" y="0"/>
                </a:moveTo>
                <a:lnTo>
                  <a:pt x="10" y="158"/>
                </a:lnTo>
                <a:lnTo>
                  <a:pt x="4227" y="4178"/>
                </a:lnTo>
                <a:lnTo>
                  <a:pt x="4384" y="4178"/>
                </a:lnTo>
                <a:lnTo>
                  <a:pt x="0" y="0"/>
                </a:lnTo>
                <a:close/>
              </a:path>
            </a:pathLst>
          </a:custGeom>
          <a:solidFill>
            <a:srgbClr val="A0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2172370" y="1167627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4">
                <a:moveTo>
                  <a:pt x="0" y="0"/>
                </a:moveTo>
                <a:lnTo>
                  <a:pt x="10" y="158"/>
                </a:lnTo>
                <a:lnTo>
                  <a:pt x="4065" y="4023"/>
                </a:lnTo>
                <a:lnTo>
                  <a:pt x="4221" y="4023"/>
                </a:lnTo>
                <a:lnTo>
                  <a:pt x="0" y="0"/>
                </a:lnTo>
                <a:close/>
              </a:path>
            </a:pathLst>
          </a:custGeom>
          <a:solidFill>
            <a:srgbClr val="A2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2172380" y="1167784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4">
                <a:moveTo>
                  <a:pt x="0" y="0"/>
                </a:moveTo>
                <a:lnTo>
                  <a:pt x="10" y="158"/>
                </a:lnTo>
                <a:lnTo>
                  <a:pt x="3900" y="3866"/>
                </a:lnTo>
                <a:lnTo>
                  <a:pt x="4056" y="3866"/>
                </a:lnTo>
                <a:lnTo>
                  <a:pt x="0" y="0"/>
                </a:lnTo>
                <a:close/>
              </a:path>
            </a:pathLst>
          </a:custGeom>
          <a:solidFill>
            <a:srgbClr val="A4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2172390" y="1167939"/>
            <a:ext cx="4445" cy="3810"/>
          </a:xfrm>
          <a:custGeom>
            <a:avLst/>
            <a:gdLst/>
            <a:ahLst/>
            <a:cxnLst/>
            <a:rect l="l" t="t" r="r" b="b"/>
            <a:pathLst>
              <a:path w="4444" h="3809">
                <a:moveTo>
                  <a:pt x="0" y="0"/>
                </a:moveTo>
                <a:lnTo>
                  <a:pt x="10" y="158"/>
                </a:lnTo>
                <a:lnTo>
                  <a:pt x="3738" y="3712"/>
                </a:lnTo>
                <a:lnTo>
                  <a:pt x="3894" y="3712"/>
                </a:lnTo>
                <a:lnTo>
                  <a:pt x="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2172400" y="1168095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0" y="0"/>
                </a:moveTo>
                <a:lnTo>
                  <a:pt x="10" y="158"/>
                </a:lnTo>
                <a:lnTo>
                  <a:pt x="3574" y="3556"/>
                </a:lnTo>
                <a:lnTo>
                  <a:pt x="3731" y="3556"/>
                </a:lnTo>
                <a:lnTo>
                  <a:pt x="0" y="0"/>
                </a:lnTo>
                <a:close/>
              </a:path>
            </a:pathLst>
          </a:custGeom>
          <a:solidFill>
            <a:srgbClr val="A7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2172410" y="116825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0" y="0"/>
                </a:moveTo>
                <a:lnTo>
                  <a:pt x="10" y="158"/>
                </a:lnTo>
                <a:lnTo>
                  <a:pt x="3411" y="3400"/>
                </a:lnTo>
                <a:lnTo>
                  <a:pt x="3567" y="3400"/>
                </a:lnTo>
                <a:lnTo>
                  <a:pt x="0" y="0"/>
                </a:lnTo>
                <a:close/>
              </a:path>
            </a:pathLst>
          </a:custGeom>
          <a:solidFill>
            <a:srgbClr val="AA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2172420" y="1168406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0" y="0"/>
                </a:moveTo>
                <a:lnTo>
                  <a:pt x="10" y="158"/>
                </a:lnTo>
                <a:lnTo>
                  <a:pt x="3247" y="3244"/>
                </a:lnTo>
                <a:lnTo>
                  <a:pt x="3404" y="3244"/>
                </a:lnTo>
                <a:lnTo>
                  <a:pt x="0" y="0"/>
                </a:lnTo>
                <a:close/>
              </a:path>
            </a:pathLst>
          </a:custGeom>
          <a:solidFill>
            <a:srgbClr val="AAA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2172430" y="1168561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0" y="0"/>
                </a:moveTo>
                <a:lnTo>
                  <a:pt x="10" y="158"/>
                </a:lnTo>
                <a:lnTo>
                  <a:pt x="3085" y="3089"/>
                </a:lnTo>
                <a:lnTo>
                  <a:pt x="3241" y="3089"/>
                </a:lnTo>
                <a:lnTo>
                  <a:pt x="0" y="0"/>
                </a:lnTo>
                <a:close/>
              </a:path>
            </a:pathLst>
          </a:custGeom>
          <a:solidFill>
            <a:srgbClr val="ACA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2172440" y="116871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10" y="158"/>
                </a:lnTo>
                <a:lnTo>
                  <a:pt x="2920" y="2932"/>
                </a:lnTo>
                <a:lnTo>
                  <a:pt x="3076" y="2932"/>
                </a:lnTo>
                <a:lnTo>
                  <a:pt x="0" y="0"/>
                </a:lnTo>
                <a:close/>
              </a:path>
            </a:pathLst>
          </a:custGeom>
          <a:solidFill>
            <a:srgbClr val="AE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2172450" y="116887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10" y="158"/>
                </a:lnTo>
                <a:lnTo>
                  <a:pt x="2758" y="2778"/>
                </a:lnTo>
                <a:lnTo>
                  <a:pt x="2914" y="2778"/>
                </a:lnTo>
                <a:lnTo>
                  <a:pt x="0" y="0"/>
                </a:lnTo>
                <a:close/>
              </a:path>
            </a:pathLst>
          </a:custGeom>
          <a:solidFill>
            <a:srgbClr val="B0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2172460" y="116903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10" y="158"/>
                </a:lnTo>
                <a:lnTo>
                  <a:pt x="2593" y="2620"/>
                </a:lnTo>
                <a:lnTo>
                  <a:pt x="2749" y="2620"/>
                </a:lnTo>
                <a:lnTo>
                  <a:pt x="0" y="0"/>
                </a:lnTo>
                <a:close/>
              </a:path>
            </a:pathLst>
          </a:custGeom>
          <a:solidFill>
            <a:srgbClr val="B2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2172470" y="1169184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0"/>
                </a:moveTo>
                <a:lnTo>
                  <a:pt x="10" y="158"/>
                </a:lnTo>
                <a:lnTo>
                  <a:pt x="2431" y="2466"/>
                </a:lnTo>
                <a:lnTo>
                  <a:pt x="2587" y="2466"/>
                </a:lnTo>
                <a:lnTo>
                  <a:pt x="0" y="0"/>
                </a:lnTo>
                <a:close/>
              </a:path>
            </a:pathLst>
          </a:custGeom>
          <a:solidFill>
            <a:srgbClr val="B4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2172480" y="116934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0"/>
                </a:moveTo>
                <a:lnTo>
                  <a:pt x="10" y="158"/>
                </a:lnTo>
                <a:lnTo>
                  <a:pt x="2267" y="2310"/>
                </a:lnTo>
                <a:lnTo>
                  <a:pt x="2423" y="2310"/>
                </a:lnTo>
                <a:lnTo>
                  <a:pt x="0" y="0"/>
                </a:lnTo>
                <a:close/>
              </a:path>
            </a:pathLst>
          </a:custGeom>
          <a:solidFill>
            <a:srgbClr val="B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2172489" y="116949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0"/>
                </a:moveTo>
                <a:lnTo>
                  <a:pt x="10" y="158"/>
                </a:lnTo>
                <a:lnTo>
                  <a:pt x="2104" y="2154"/>
                </a:lnTo>
                <a:lnTo>
                  <a:pt x="2260" y="2154"/>
                </a:lnTo>
                <a:lnTo>
                  <a:pt x="0" y="0"/>
                </a:lnTo>
                <a:close/>
              </a:path>
            </a:pathLst>
          </a:custGeom>
          <a:solidFill>
            <a:srgbClr val="B7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2172499" y="116965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0"/>
                </a:moveTo>
                <a:lnTo>
                  <a:pt x="10" y="158"/>
                </a:lnTo>
                <a:lnTo>
                  <a:pt x="1940" y="1998"/>
                </a:lnTo>
                <a:lnTo>
                  <a:pt x="2097" y="1998"/>
                </a:lnTo>
                <a:lnTo>
                  <a:pt x="0" y="0"/>
                </a:lnTo>
                <a:close/>
              </a:path>
            </a:pathLst>
          </a:custGeom>
          <a:solidFill>
            <a:srgbClr val="BA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2172509" y="1169807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0"/>
                </a:moveTo>
                <a:lnTo>
                  <a:pt x="10" y="158"/>
                </a:lnTo>
                <a:lnTo>
                  <a:pt x="1778" y="1843"/>
                </a:lnTo>
                <a:lnTo>
                  <a:pt x="1934" y="1843"/>
                </a:lnTo>
                <a:lnTo>
                  <a:pt x="0" y="0"/>
                </a:lnTo>
                <a:close/>
              </a:path>
            </a:pathLst>
          </a:custGeom>
          <a:solidFill>
            <a:srgbClr val="BB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2172519" y="116996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0"/>
                </a:moveTo>
                <a:lnTo>
                  <a:pt x="10" y="158"/>
                </a:lnTo>
                <a:lnTo>
                  <a:pt x="1613" y="1686"/>
                </a:lnTo>
                <a:lnTo>
                  <a:pt x="1769" y="1686"/>
                </a:lnTo>
                <a:lnTo>
                  <a:pt x="0" y="0"/>
                </a:lnTo>
                <a:close/>
              </a:path>
            </a:pathLst>
          </a:custGeom>
          <a:solidFill>
            <a:srgbClr val="BD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2172529" y="117011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0"/>
                </a:moveTo>
                <a:lnTo>
                  <a:pt x="10" y="158"/>
                </a:lnTo>
                <a:lnTo>
                  <a:pt x="1451" y="1532"/>
                </a:lnTo>
                <a:lnTo>
                  <a:pt x="1607" y="1532"/>
                </a:lnTo>
                <a:lnTo>
                  <a:pt x="0" y="0"/>
                </a:lnTo>
                <a:close/>
              </a:path>
            </a:pathLst>
          </a:custGeom>
          <a:solidFill>
            <a:srgbClr val="BF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2172539" y="117027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0"/>
                </a:moveTo>
                <a:lnTo>
                  <a:pt x="10" y="158"/>
                </a:lnTo>
                <a:lnTo>
                  <a:pt x="1287" y="1376"/>
                </a:lnTo>
                <a:lnTo>
                  <a:pt x="1443" y="1376"/>
                </a:lnTo>
                <a:lnTo>
                  <a:pt x="0" y="0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2172549" y="1170429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1125" y="1221"/>
                </a:moveTo>
                <a:lnTo>
                  <a:pt x="1282" y="1221"/>
                </a:lnTo>
                <a:lnTo>
                  <a:pt x="0" y="0"/>
                </a:lnTo>
                <a:lnTo>
                  <a:pt x="10" y="158"/>
                </a:lnTo>
                <a:lnTo>
                  <a:pt x="1125" y="1221"/>
                </a:lnTo>
                <a:close/>
              </a:path>
            </a:pathLst>
          </a:custGeom>
          <a:solidFill>
            <a:srgbClr val="C3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2172559" y="11705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962" y="1065"/>
                </a:moveTo>
                <a:lnTo>
                  <a:pt x="1118" y="1065"/>
                </a:lnTo>
                <a:lnTo>
                  <a:pt x="0" y="0"/>
                </a:lnTo>
                <a:lnTo>
                  <a:pt x="10" y="158"/>
                </a:lnTo>
                <a:lnTo>
                  <a:pt x="962" y="1065"/>
                </a:lnTo>
                <a:close/>
              </a:path>
            </a:pathLst>
          </a:custGeom>
          <a:solidFill>
            <a:srgbClr val="C6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2172569" y="1170741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798" y="909"/>
                </a:moveTo>
                <a:lnTo>
                  <a:pt x="954" y="909"/>
                </a:lnTo>
                <a:lnTo>
                  <a:pt x="0" y="0"/>
                </a:lnTo>
                <a:lnTo>
                  <a:pt x="10" y="158"/>
                </a:lnTo>
                <a:lnTo>
                  <a:pt x="798" y="909"/>
                </a:lnTo>
                <a:close/>
              </a:path>
            </a:pathLst>
          </a:custGeom>
          <a:solidFill>
            <a:srgbClr val="C9CA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2172579" y="117089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635" y="754"/>
                </a:moveTo>
                <a:lnTo>
                  <a:pt x="791" y="754"/>
                </a:lnTo>
                <a:lnTo>
                  <a:pt x="0" y="0"/>
                </a:lnTo>
                <a:lnTo>
                  <a:pt x="10" y="158"/>
                </a:lnTo>
                <a:lnTo>
                  <a:pt x="635" y="754"/>
                </a:lnTo>
                <a:close/>
              </a:path>
            </a:pathLst>
          </a:custGeom>
          <a:solidFill>
            <a:srgbClr val="CA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2172588" y="117105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71" y="598"/>
                </a:moveTo>
                <a:lnTo>
                  <a:pt x="627" y="598"/>
                </a:lnTo>
                <a:lnTo>
                  <a:pt x="0" y="0"/>
                </a:lnTo>
                <a:lnTo>
                  <a:pt x="10" y="158"/>
                </a:lnTo>
                <a:lnTo>
                  <a:pt x="471" y="598"/>
                </a:lnTo>
                <a:close/>
              </a:path>
            </a:pathLst>
          </a:custGeom>
          <a:solidFill>
            <a:srgbClr val="CCC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2172598" y="117120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09" y="443"/>
                </a:moveTo>
                <a:lnTo>
                  <a:pt x="465" y="443"/>
                </a:lnTo>
                <a:lnTo>
                  <a:pt x="0" y="0"/>
                </a:lnTo>
                <a:lnTo>
                  <a:pt x="10" y="158"/>
                </a:lnTo>
                <a:lnTo>
                  <a:pt x="309" y="443"/>
                </a:lnTo>
                <a:close/>
              </a:path>
            </a:pathLst>
          </a:custGeom>
          <a:solidFill>
            <a:srgbClr val="CF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2172608" y="117136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44" y="286"/>
                </a:moveTo>
                <a:lnTo>
                  <a:pt x="300" y="286"/>
                </a:lnTo>
                <a:lnTo>
                  <a:pt x="0" y="0"/>
                </a:lnTo>
                <a:lnTo>
                  <a:pt x="10" y="158"/>
                </a:lnTo>
                <a:lnTo>
                  <a:pt x="144" y="286"/>
                </a:lnTo>
                <a:close/>
              </a:path>
            </a:pathLst>
          </a:custGeom>
          <a:solidFill>
            <a:srgbClr val="D1D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2172618" y="117151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8" y="132"/>
                </a:lnTo>
                <a:lnTo>
                  <a:pt x="138" y="132"/>
                </a:lnTo>
                <a:lnTo>
                  <a:pt x="0" y="0"/>
                </a:lnTo>
                <a:close/>
              </a:path>
            </a:pathLst>
          </a:custGeom>
          <a:solidFill>
            <a:srgbClr val="D2D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3" name="bg object 2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0018" y="779246"/>
            <a:ext cx="115084" cy="172047"/>
          </a:xfrm>
          <a:prstGeom prst="rect">
            <a:avLst/>
          </a:prstGeom>
        </p:spPr>
      </p:pic>
      <p:sp>
        <p:nvSpPr>
          <p:cNvPr id="214" name="bg object 214"/>
          <p:cNvSpPr/>
          <p:nvPr/>
        </p:nvSpPr>
        <p:spPr>
          <a:xfrm>
            <a:off x="2568308" y="984922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0"/>
                </a:moveTo>
                <a:lnTo>
                  <a:pt x="78" y="219"/>
                </a:lnTo>
                <a:lnTo>
                  <a:pt x="5418" y="2787"/>
                </a:lnTo>
                <a:lnTo>
                  <a:pt x="0" y="0"/>
                </a:lnTo>
                <a:close/>
              </a:path>
            </a:pathLst>
          </a:custGeom>
          <a:solidFill>
            <a:srgbClr val="5A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2568385" y="985141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0"/>
                </a:moveTo>
                <a:lnTo>
                  <a:pt x="78" y="221"/>
                </a:lnTo>
                <a:lnTo>
                  <a:pt x="5494" y="2825"/>
                </a:lnTo>
                <a:lnTo>
                  <a:pt x="5338" y="2564"/>
                </a:lnTo>
                <a:lnTo>
                  <a:pt x="0" y="0"/>
                </a:lnTo>
                <a:close/>
              </a:path>
            </a:pathLst>
          </a:custGeom>
          <a:solidFill>
            <a:srgbClr val="5C6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2568464" y="985361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0"/>
                </a:moveTo>
                <a:lnTo>
                  <a:pt x="78" y="221"/>
                </a:lnTo>
                <a:lnTo>
                  <a:pt x="5568" y="2861"/>
                </a:lnTo>
                <a:lnTo>
                  <a:pt x="5413" y="2600"/>
                </a:lnTo>
                <a:lnTo>
                  <a:pt x="0" y="0"/>
                </a:lnTo>
                <a:close/>
              </a:path>
            </a:pathLst>
          </a:custGeom>
          <a:solidFill>
            <a:srgbClr val="5C6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2568542" y="985580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0"/>
                </a:moveTo>
                <a:lnTo>
                  <a:pt x="78" y="221"/>
                </a:lnTo>
                <a:lnTo>
                  <a:pt x="5643" y="2897"/>
                </a:lnTo>
                <a:lnTo>
                  <a:pt x="5487" y="2636"/>
                </a:lnTo>
                <a:lnTo>
                  <a:pt x="0" y="0"/>
                </a:lnTo>
                <a:close/>
              </a:path>
            </a:pathLst>
          </a:custGeom>
          <a:solidFill>
            <a:srgbClr val="5E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2568620" y="985801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0" y="0"/>
                </a:moveTo>
                <a:lnTo>
                  <a:pt x="78" y="221"/>
                </a:lnTo>
                <a:lnTo>
                  <a:pt x="5718" y="2933"/>
                </a:lnTo>
                <a:lnTo>
                  <a:pt x="5562" y="2672"/>
                </a:lnTo>
                <a:lnTo>
                  <a:pt x="0" y="0"/>
                </a:lnTo>
                <a:close/>
              </a:path>
            </a:pathLst>
          </a:custGeom>
          <a:solidFill>
            <a:srgbClr val="5F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2568698" y="986020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78" y="221"/>
                </a:lnTo>
                <a:lnTo>
                  <a:pt x="5792" y="2968"/>
                </a:lnTo>
                <a:lnTo>
                  <a:pt x="5636" y="2707"/>
                </a:lnTo>
                <a:lnTo>
                  <a:pt x="0" y="0"/>
                </a:lnTo>
                <a:close/>
              </a:path>
            </a:pathLst>
          </a:custGeom>
          <a:solidFill>
            <a:srgbClr val="606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2568776" y="986240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78" y="222"/>
                </a:lnTo>
                <a:lnTo>
                  <a:pt x="5867" y="3004"/>
                </a:lnTo>
                <a:lnTo>
                  <a:pt x="5711" y="2743"/>
                </a:lnTo>
                <a:lnTo>
                  <a:pt x="0" y="0"/>
                </a:lnTo>
                <a:close/>
              </a:path>
            </a:pathLst>
          </a:custGeom>
          <a:solidFill>
            <a:srgbClr val="616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2568854" y="986459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78" y="222"/>
                </a:lnTo>
                <a:lnTo>
                  <a:pt x="5941" y="3040"/>
                </a:lnTo>
                <a:lnTo>
                  <a:pt x="5785" y="2779"/>
                </a:lnTo>
                <a:lnTo>
                  <a:pt x="0" y="0"/>
                </a:lnTo>
                <a:close/>
              </a:path>
            </a:pathLst>
          </a:custGeom>
          <a:solidFill>
            <a:srgbClr val="62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2568932" y="986679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78" y="222"/>
                </a:lnTo>
                <a:lnTo>
                  <a:pt x="6016" y="3076"/>
                </a:lnTo>
                <a:lnTo>
                  <a:pt x="5860" y="2815"/>
                </a:lnTo>
                <a:lnTo>
                  <a:pt x="0" y="0"/>
                </a:lnTo>
                <a:close/>
              </a:path>
            </a:pathLst>
          </a:custGeom>
          <a:solidFill>
            <a:srgbClr val="636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2569010" y="98689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78" y="222"/>
                </a:lnTo>
                <a:lnTo>
                  <a:pt x="6090" y="3112"/>
                </a:lnTo>
                <a:lnTo>
                  <a:pt x="5934" y="2850"/>
                </a:lnTo>
                <a:lnTo>
                  <a:pt x="0" y="0"/>
                </a:lnTo>
                <a:close/>
              </a:path>
            </a:pathLst>
          </a:custGeom>
          <a:solidFill>
            <a:srgbClr val="64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2569088" y="98711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79" y="222"/>
                </a:lnTo>
                <a:lnTo>
                  <a:pt x="6165" y="3148"/>
                </a:lnTo>
                <a:lnTo>
                  <a:pt x="6009" y="2886"/>
                </a:lnTo>
                <a:lnTo>
                  <a:pt x="0" y="0"/>
                </a:lnTo>
                <a:close/>
              </a:path>
            </a:pathLst>
          </a:custGeom>
          <a:solidFill>
            <a:srgbClr val="65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2569159" y="987348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09">
                <a:moveTo>
                  <a:pt x="6388" y="3441"/>
                </a:moveTo>
                <a:lnTo>
                  <a:pt x="6235" y="3175"/>
                </a:lnTo>
                <a:lnTo>
                  <a:pt x="6083" y="2921"/>
                </a:lnTo>
                <a:lnTo>
                  <a:pt x="0" y="0"/>
                </a:lnTo>
                <a:lnTo>
                  <a:pt x="76" y="215"/>
                </a:lnTo>
                <a:lnTo>
                  <a:pt x="152" y="431"/>
                </a:lnTo>
                <a:lnTo>
                  <a:pt x="6388" y="3441"/>
                </a:lnTo>
                <a:close/>
              </a:path>
            </a:pathLst>
          </a:custGeom>
          <a:solidFill>
            <a:srgbClr val="67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2569322" y="987777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09">
                <a:moveTo>
                  <a:pt x="0" y="0"/>
                </a:moveTo>
                <a:lnTo>
                  <a:pt x="79" y="222"/>
                </a:lnTo>
                <a:lnTo>
                  <a:pt x="6388" y="3255"/>
                </a:lnTo>
                <a:lnTo>
                  <a:pt x="6232" y="2994"/>
                </a:lnTo>
                <a:lnTo>
                  <a:pt x="0" y="0"/>
                </a:lnTo>
                <a:close/>
              </a:path>
            </a:pathLst>
          </a:custGeom>
          <a:solidFill>
            <a:srgbClr val="69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2569400" y="988008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09">
                <a:moveTo>
                  <a:pt x="6604" y="3543"/>
                </a:moveTo>
                <a:lnTo>
                  <a:pt x="6451" y="3289"/>
                </a:lnTo>
                <a:lnTo>
                  <a:pt x="6299" y="3022"/>
                </a:lnTo>
                <a:lnTo>
                  <a:pt x="0" y="0"/>
                </a:lnTo>
                <a:lnTo>
                  <a:pt x="76" y="215"/>
                </a:lnTo>
                <a:lnTo>
                  <a:pt x="152" y="431"/>
                </a:lnTo>
                <a:lnTo>
                  <a:pt x="6604" y="3543"/>
                </a:lnTo>
                <a:close/>
              </a:path>
            </a:pathLst>
          </a:custGeom>
          <a:solidFill>
            <a:srgbClr val="6A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2569557" y="988436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09">
                <a:moveTo>
                  <a:pt x="0" y="0"/>
                </a:moveTo>
                <a:lnTo>
                  <a:pt x="79" y="222"/>
                </a:lnTo>
                <a:lnTo>
                  <a:pt x="6612" y="3363"/>
                </a:lnTo>
                <a:lnTo>
                  <a:pt x="6455" y="3101"/>
                </a:lnTo>
                <a:lnTo>
                  <a:pt x="0" y="0"/>
                </a:lnTo>
                <a:close/>
              </a:path>
            </a:pathLst>
          </a:custGeom>
          <a:solidFill>
            <a:srgbClr val="6B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2569634" y="98865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09">
                <a:moveTo>
                  <a:pt x="0" y="0"/>
                </a:moveTo>
                <a:lnTo>
                  <a:pt x="79" y="222"/>
                </a:lnTo>
                <a:lnTo>
                  <a:pt x="6686" y="3399"/>
                </a:lnTo>
                <a:lnTo>
                  <a:pt x="6530" y="3137"/>
                </a:lnTo>
                <a:lnTo>
                  <a:pt x="0" y="0"/>
                </a:lnTo>
                <a:close/>
              </a:path>
            </a:pathLst>
          </a:custGeom>
          <a:solidFill>
            <a:srgbClr val="6C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2569713" y="98887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09">
                <a:moveTo>
                  <a:pt x="0" y="0"/>
                </a:moveTo>
                <a:lnTo>
                  <a:pt x="79" y="222"/>
                </a:lnTo>
                <a:lnTo>
                  <a:pt x="6761" y="3435"/>
                </a:lnTo>
                <a:lnTo>
                  <a:pt x="6604" y="3173"/>
                </a:lnTo>
                <a:lnTo>
                  <a:pt x="0" y="0"/>
                </a:lnTo>
                <a:close/>
              </a:path>
            </a:pathLst>
          </a:custGeom>
          <a:solidFill>
            <a:srgbClr val="6E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2569790" y="989094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09">
                <a:moveTo>
                  <a:pt x="0" y="0"/>
                </a:moveTo>
                <a:lnTo>
                  <a:pt x="79" y="222"/>
                </a:lnTo>
                <a:lnTo>
                  <a:pt x="6835" y="3471"/>
                </a:lnTo>
                <a:lnTo>
                  <a:pt x="6679" y="3208"/>
                </a:lnTo>
                <a:lnTo>
                  <a:pt x="0" y="0"/>
                </a:lnTo>
                <a:close/>
              </a:path>
            </a:pathLst>
          </a:custGeom>
          <a:solidFill>
            <a:srgbClr val="6E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2569869" y="98931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09">
                <a:moveTo>
                  <a:pt x="0" y="0"/>
                </a:moveTo>
                <a:lnTo>
                  <a:pt x="79" y="222"/>
                </a:lnTo>
                <a:lnTo>
                  <a:pt x="6910" y="3507"/>
                </a:lnTo>
                <a:lnTo>
                  <a:pt x="6753" y="3244"/>
                </a:lnTo>
                <a:lnTo>
                  <a:pt x="0" y="0"/>
                </a:lnTo>
                <a:close/>
              </a:path>
            </a:pathLst>
          </a:custGeom>
          <a:solidFill>
            <a:srgbClr val="70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2569947" y="989533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09">
                <a:moveTo>
                  <a:pt x="0" y="0"/>
                </a:moveTo>
                <a:lnTo>
                  <a:pt x="79" y="223"/>
                </a:lnTo>
                <a:lnTo>
                  <a:pt x="6984" y="3543"/>
                </a:lnTo>
                <a:lnTo>
                  <a:pt x="6828" y="3280"/>
                </a:lnTo>
                <a:lnTo>
                  <a:pt x="0" y="0"/>
                </a:lnTo>
                <a:close/>
              </a:path>
            </a:pathLst>
          </a:custGeom>
          <a:solidFill>
            <a:srgbClr val="71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2570025" y="989754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0" y="0"/>
                </a:moveTo>
                <a:lnTo>
                  <a:pt x="79" y="223"/>
                </a:lnTo>
                <a:lnTo>
                  <a:pt x="7059" y="3579"/>
                </a:lnTo>
                <a:lnTo>
                  <a:pt x="6902" y="3316"/>
                </a:lnTo>
                <a:lnTo>
                  <a:pt x="0" y="0"/>
                </a:lnTo>
                <a:close/>
              </a:path>
            </a:pathLst>
          </a:custGeom>
          <a:solidFill>
            <a:srgbClr val="72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2570103" y="989973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0" y="0"/>
                </a:moveTo>
                <a:lnTo>
                  <a:pt x="79" y="223"/>
                </a:lnTo>
                <a:lnTo>
                  <a:pt x="7133" y="3614"/>
                </a:lnTo>
                <a:lnTo>
                  <a:pt x="6976" y="3351"/>
                </a:lnTo>
                <a:lnTo>
                  <a:pt x="0" y="0"/>
                </a:lnTo>
                <a:close/>
              </a:path>
            </a:pathLst>
          </a:custGeom>
          <a:solidFill>
            <a:srgbClr val="73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2570181" y="990193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0" y="0"/>
                </a:moveTo>
                <a:lnTo>
                  <a:pt x="79" y="223"/>
                </a:lnTo>
                <a:lnTo>
                  <a:pt x="7208" y="3650"/>
                </a:lnTo>
                <a:lnTo>
                  <a:pt x="7051" y="3387"/>
                </a:lnTo>
                <a:lnTo>
                  <a:pt x="0" y="0"/>
                </a:lnTo>
                <a:close/>
              </a:path>
            </a:pathLst>
          </a:custGeom>
          <a:solidFill>
            <a:srgbClr val="757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2570259" y="990412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0" y="0"/>
                </a:moveTo>
                <a:lnTo>
                  <a:pt x="79" y="223"/>
                </a:lnTo>
                <a:lnTo>
                  <a:pt x="7283" y="3686"/>
                </a:lnTo>
                <a:lnTo>
                  <a:pt x="7125" y="3423"/>
                </a:lnTo>
                <a:lnTo>
                  <a:pt x="0" y="0"/>
                </a:lnTo>
                <a:close/>
              </a:path>
            </a:pathLst>
          </a:custGeom>
          <a:solidFill>
            <a:srgbClr val="76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2570337" y="990632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0" y="0"/>
                </a:moveTo>
                <a:lnTo>
                  <a:pt x="79" y="223"/>
                </a:lnTo>
                <a:lnTo>
                  <a:pt x="7357" y="3722"/>
                </a:lnTo>
                <a:lnTo>
                  <a:pt x="7200" y="3459"/>
                </a:lnTo>
                <a:lnTo>
                  <a:pt x="0" y="0"/>
                </a:lnTo>
                <a:close/>
              </a:path>
            </a:pathLst>
          </a:custGeom>
          <a:solidFill>
            <a:srgbClr val="787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2570415" y="990851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0" y="0"/>
                </a:moveTo>
                <a:lnTo>
                  <a:pt x="79" y="223"/>
                </a:lnTo>
                <a:lnTo>
                  <a:pt x="7432" y="3758"/>
                </a:lnTo>
                <a:lnTo>
                  <a:pt x="7274" y="3494"/>
                </a:lnTo>
                <a:lnTo>
                  <a:pt x="0" y="0"/>
                </a:lnTo>
                <a:close/>
              </a:path>
            </a:pathLst>
          </a:custGeom>
          <a:solidFill>
            <a:srgbClr val="79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2570493" y="991072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0" y="0"/>
                </a:moveTo>
                <a:lnTo>
                  <a:pt x="79" y="223"/>
                </a:lnTo>
                <a:lnTo>
                  <a:pt x="7507" y="3794"/>
                </a:lnTo>
                <a:lnTo>
                  <a:pt x="7349" y="3530"/>
                </a:lnTo>
                <a:lnTo>
                  <a:pt x="0" y="0"/>
                </a:lnTo>
                <a:close/>
              </a:path>
            </a:pathLst>
          </a:custGeom>
          <a:solidFill>
            <a:srgbClr val="7A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2570571" y="991292"/>
            <a:ext cx="7620" cy="4445"/>
          </a:xfrm>
          <a:custGeom>
            <a:avLst/>
            <a:gdLst/>
            <a:ahLst/>
            <a:cxnLst/>
            <a:rect l="l" t="t" r="r" b="b"/>
            <a:pathLst>
              <a:path w="7619" h="4444">
                <a:moveTo>
                  <a:pt x="0" y="0"/>
                </a:moveTo>
                <a:lnTo>
                  <a:pt x="79" y="223"/>
                </a:lnTo>
                <a:lnTo>
                  <a:pt x="7581" y="3830"/>
                </a:lnTo>
                <a:lnTo>
                  <a:pt x="7424" y="3566"/>
                </a:lnTo>
                <a:lnTo>
                  <a:pt x="0" y="0"/>
                </a:lnTo>
                <a:close/>
              </a:path>
            </a:pathLst>
          </a:custGeom>
          <a:solidFill>
            <a:srgbClr val="7B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2570649" y="991511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4">
                <a:moveTo>
                  <a:pt x="0" y="0"/>
                </a:moveTo>
                <a:lnTo>
                  <a:pt x="79" y="223"/>
                </a:lnTo>
                <a:lnTo>
                  <a:pt x="7655" y="3866"/>
                </a:lnTo>
                <a:lnTo>
                  <a:pt x="7498" y="3602"/>
                </a:lnTo>
                <a:lnTo>
                  <a:pt x="0" y="0"/>
                </a:lnTo>
                <a:close/>
              </a:path>
            </a:pathLst>
          </a:custGeom>
          <a:solidFill>
            <a:srgbClr val="7D8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2570727" y="991730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4">
                <a:moveTo>
                  <a:pt x="0" y="0"/>
                </a:moveTo>
                <a:lnTo>
                  <a:pt x="79" y="223"/>
                </a:lnTo>
                <a:lnTo>
                  <a:pt x="7730" y="3901"/>
                </a:lnTo>
                <a:lnTo>
                  <a:pt x="7572" y="3638"/>
                </a:lnTo>
                <a:lnTo>
                  <a:pt x="0" y="0"/>
                </a:lnTo>
                <a:close/>
              </a:path>
            </a:pathLst>
          </a:custGeom>
          <a:solidFill>
            <a:srgbClr val="7E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2570805" y="991950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4">
                <a:moveTo>
                  <a:pt x="0" y="0"/>
                </a:moveTo>
                <a:lnTo>
                  <a:pt x="79" y="223"/>
                </a:lnTo>
                <a:lnTo>
                  <a:pt x="7754" y="3913"/>
                </a:lnTo>
                <a:lnTo>
                  <a:pt x="7647" y="3673"/>
                </a:lnTo>
                <a:lnTo>
                  <a:pt x="0" y="0"/>
                </a:lnTo>
                <a:close/>
              </a:path>
            </a:pathLst>
          </a:custGeom>
          <a:solidFill>
            <a:srgbClr val="80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2570814" y="992170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4">
                <a:moveTo>
                  <a:pt x="69" y="0"/>
                </a:moveTo>
                <a:lnTo>
                  <a:pt x="0" y="151"/>
                </a:lnTo>
                <a:lnTo>
                  <a:pt x="7712" y="3859"/>
                </a:lnTo>
                <a:lnTo>
                  <a:pt x="7747" y="3688"/>
                </a:lnTo>
                <a:lnTo>
                  <a:pt x="69" y="0"/>
                </a:lnTo>
                <a:close/>
              </a:path>
            </a:pathLst>
          </a:custGeom>
          <a:solidFill>
            <a:srgbClr val="81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2570712" y="992319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4">
                <a:moveTo>
                  <a:pt x="104" y="0"/>
                </a:moveTo>
                <a:lnTo>
                  <a:pt x="0" y="135"/>
                </a:lnTo>
                <a:lnTo>
                  <a:pt x="7780" y="3875"/>
                </a:lnTo>
                <a:lnTo>
                  <a:pt x="7815" y="3704"/>
                </a:lnTo>
                <a:lnTo>
                  <a:pt x="104" y="0"/>
                </a:lnTo>
                <a:close/>
              </a:path>
            </a:pathLst>
          </a:custGeom>
          <a:solidFill>
            <a:srgbClr val="838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2570609" y="992453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4">
                <a:moveTo>
                  <a:pt x="104" y="0"/>
                </a:moveTo>
                <a:lnTo>
                  <a:pt x="0" y="135"/>
                </a:lnTo>
                <a:lnTo>
                  <a:pt x="7849" y="3909"/>
                </a:lnTo>
                <a:lnTo>
                  <a:pt x="7884" y="3737"/>
                </a:lnTo>
                <a:lnTo>
                  <a:pt x="104" y="0"/>
                </a:lnTo>
                <a:close/>
              </a:path>
            </a:pathLst>
          </a:custGeom>
          <a:solidFill>
            <a:srgbClr val="84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2570507" y="992585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4">
                <a:moveTo>
                  <a:pt x="104" y="0"/>
                </a:moveTo>
                <a:lnTo>
                  <a:pt x="0" y="135"/>
                </a:lnTo>
                <a:lnTo>
                  <a:pt x="7917" y="3941"/>
                </a:lnTo>
                <a:lnTo>
                  <a:pt x="7952" y="3770"/>
                </a:lnTo>
                <a:lnTo>
                  <a:pt x="104" y="0"/>
                </a:lnTo>
                <a:close/>
              </a:path>
            </a:pathLst>
          </a:custGeom>
          <a:solidFill>
            <a:srgbClr val="858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2570404" y="992719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4">
                <a:moveTo>
                  <a:pt x="104" y="0"/>
                </a:moveTo>
                <a:lnTo>
                  <a:pt x="0" y="135"/>
                </a:lnTo>
                <a:lnTo>
                  <a:pt x="7986" y="3974"/>
                </a:lnTo>
                <a:lnTo>
                  <a:pt x="8021" y="3803"/>
                </a:lnTo>
                <a:lnTo>
                  <a:pt x="104" y="0"/>
                </a:lnTo>
                <a:close/>
              </a:path>
            </a:pathLst>
          </a:custGeom>
          <a:solidFill>
            <a:srgbClr val="868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2570302" y="992851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4">
                <a:moveTo>
                  <a:pt x="104" y="0"/>
                </a:moveTo>
                <a:lnTo>
                  <a:pt x="0" y="135"/>
                </a:lnTo>
                <a:lnTo>
                  <a:pt x="8054" y="4007"/>
                </a:lnTo>
                <a:lnTo>
                  <a:pt x="8089" y="3836"/>
                </a:lnTo>
                <a:lnTo>
                  <a:pt x="104" y="0"/>
                </a:lnTo>
                <a:close/>
              </a:path>
            </a:pathLst>
          </a:custGeom>
          <a:solidFill>
            <a:srgbClr val="87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2570199" y="992984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4">
                <a:moveTo>
                  <a:pt x="104" y="0"/>
                </a:moveTo>
                <a:lnTo>
                  <a:pt x="0" y="135"/>
                </a:lnTo>
                <a:lnTo>
                  <a:pt x="8123" y="4040"/>
                </a:lnTo>
                <a:lnTo>
                  <a:pt x="8158" y="3869"/>
                </a:lnTo>
                <a:lnTo>
                  <a:pt x="104" y="0"/>
                </a:lnTo>
                <a:close/>
              </a:path>
            </a:pathLst>
          </a:custGeom>
          <a:solidFill>
            <a:srgbClr val="89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2570097" y="993117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4">
                <a:moveTo>
                  <a:pt x="104" y="0"/>
                </a:moveTo>
                <a:lnTo>
                  <a:pt x="0" y="135"/>
                </a:lnTo>
                <a:lnTo>
                  <a:pt x="8191" y="4073"/>
                </a:lnTo>
                <a:lnTo>
                  <a:pt x="8226" y="3902"/>
                </a:lnTo>
                <a:lnTo>
                  <a:pt x="104" y="0"/>
                </a:lnTo>
                <a:close/>
              </a:path>
            </a:pathLst>
          </a:custGeom>
          <a:solidFill>
            <a:srgbClr val="8B8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2569994" y="993250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104" y="0"/>
                </a:moveTo>
                <a:lnTo>
                  <a:pt x="0" y="135"/>
                </a:lnTo>
                <a:lnTo>
                  <a:pt x="8260" y="4106"/>
                </a:lnTo>
                <a:lnTo>
                  <a:pt x="8295" y="3935"/>
                </a:lnTo>
                <a:lnTo>
                  <a:pt x="104" y="0"/>
                </a:lnTo>
                <a:close/>
              </a:path>
            </a:pathLst>
          </a:custGeom>
          <a:solidFill>
            <a:srgbClr val="8C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2569891" y="993383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104" y="0"/>
                </a:moveTo>
                <a:lnTo>
                  <a:pt x="0" y="135"/>
                </a:lnTo>
                <a:lnTo>
                  <a:pt x="8328" y="4139"/>
                </a:lnTo>
                <a:lnTo>
                  <a:pt x="8364" y="3968"/>
                </a:lnTo>
                <a:lnTo>
                  <a:pt x="104" y="0"/>
                </a:lnTo>
                <a:close/>
              </a:path>
            </a:pathLst>
          </a:custGeom>
          <a:solidFill>
            <a:srgbClr val="8E9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2569789" y="993516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104" y="0"/>
                </a:moveTo>
                <a:lnTo>
                  <a:pt x="0" y="135"/>
                </a:lnTo>
                <a:lnTo>
                  <a:pt x="8397" y="4172"/>
                </a:lnTo>
                <a:lnTo>
                  <a:pt x="8432" y="4000"/>
                </a:lnTo>
                <a:lnTo>
                  <a:pt x="104" y="0"/>
                </a:lnTo>
                <a:close/>
              </a:path>
            </a:pathLst>
          </a:custGeom>
          <a:solidFill>
            <a:srgbClr val="8F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2569687" y="993648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104" y="0"/>
                </a:moveTo>
                <a:lnTo>
                  <a:pt x="0" y="135"/>
                </a:lnTo>
                <a:lnTo>
                  <a:pt x="8465" y="4205"/>
                </a:lnTo>
                <a:lnTo>
                  <a:pt x="8500" y="4033"/>
                </a:lnTo>
                <a:lnTo>
                  <a:pt x="104" y="0"/>
                </a:lnTo>
                <a:close/>
              </a:path>
            </a:pathLst>
          </a:custGeom>
          <a:solidFill>
            <a:srgbClr val="91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2569584" y="993782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104" y="0"/>
                </a:moveTo>
                <a:lnTo>
                  <a:pt x="0" y="135"/>
                </a:lnTo>
                <a:lnTo>
                  <a:pt x="8534" y="4238"/>
                </a:lnTo>
                <a:lnTo>
                  <a:pt x="8569" y="4066"/>
                </a:lnTo>
                <a:lnTo>
                  <a:pt x="104" y="0"/>
                </a:lnTo>
                <a:close/>
              </a:path>
            </a:pathLst>
          </a:custGeom>
          <a:solidFill>
            <a:srgbClr val="93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2569481" y="993915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104" y="0"/>
                </a:moveTo>
                <a:lnTo>
                  <a:pt x="0" y="135"/>
                </a:lnTo>
                <a:lnTo>
                  <a:pt x="8602" y="4271"/>
                </a:lnTo>
                <a:lnTo>
                  <a:pt x="8638" y="4099"/>
                </a:lnTo>
                <a:lnTo>
                  <a:pt x="104" y="0"/>
                </a:lnTo>
                <a:close/>
              </a:path>
            </a:pathLst>
          </a:custGeom>
          <a:solidFill>
            <a:srgbClr val="94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2569379" y="994047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104" y="0"/>
                </a:moveTo>
                <a:lnTo>
                  <a:pt x="0" y="135"/>
                </a:lnTo>
                <a:lnTo>
                  <a:pt x="8671" y="4304"/>
                </a:lnTo>
                <a:lnTo>
                  <a:pt x="8706" y="4132"/>
                </a:lnTo>
                <a:lnTo>
                  <a:pt x="104" y="0"/>
                </a:lnTo>
                <a:close/>
              </a:path>
            </a:pathLst>
          </a:custGeom>
          <a:solidFill>
            <a:srgbClr val="95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2569277" y="994180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104" y="0"/>
                </a:moveTo>
                <a:lnTo>
                  <a:pt x="0" y="135"/>
                </a:lnTo>
                <a:lnTo>
                  <a:pt x="8739" y="4336"/>
                </a:lnTo>
                <a:lnTo>
                  <a:pt x="8774" y="4165"/>
                </a:lnTo>
                <a:lnTo>
                  <a:pt x="104" y="0"/>
                </a:lnTo>
                <a:close/>
              </a:path>
            </a:pathLst>
          </a:custGeom>
          <a:solidFill>
            <a:srgbClr val="96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2569174" y="994313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104" y="0"/>
                </a:moveTo>
                <a:lnTo>
                  <a:pt x="0" y="135"/>
                </a:lnTo>
                <a:lnTo>
                  <a:pt x="8807" y="4369"/>
                </a:lnTo>
                <a:lnTo>
                  <a:pt x="8843" y="4198"/>
                </a:lnTo>
                <a:lnTo>
                  <a:pt x="104" y="0"/>
                </a:lnTo>
                <a:close/>
              </a:path>
            </a:pathLst>
          </a:custGeom>
          <a:solidFill>
            <a:srgbClr val="97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2569071" y="994447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4">
                <a:moveTo>
                  <a:pt x="104" y="0"/>
                </a:moveTo>
                <a:lnTo>
                  <a:pt x="0" y="135"/>
                </a:lnTo>
                <a:lnTo>
                  <a:pt x="8876" y="4402"/>
                </a:lnTo>
                <a:lnTo>
                  <a:pt x="8911" y="4231"/>
                </a:lnTo>
                <a:lnTo>
                  <a:pt x="104" y="0"/>
                </a:lnTo>
                <a:close/>
              </a:path>
            </a:pathLst>
          </a:custGeom>
          <a:solidFill>
            <a:srgbClr val="99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2568969" y="994579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4">
                <a:moveTo>
                  <a:pt x="104" y="0"/>
                </a:moveTo>
                <a:lnTo>
                  <a:pt x="0" y="135"/>
                </a:lnTo>
                <a:lnTo>
                  <a:pt x="8944" y="4435"/>
                </a:lnTo>
                <a:lnTo>
                  <a:pt x="8980" y="4264"/>
                </a:lnTo>
                <a:lnTo>
                  <a:pt x="104" y="0"/>
                </a:lnTo>
                <a:close/>
              </a:path>
            </a:pathLst>
          </a:custGeom>
          <a:solidFill>
            <a:srgbClr val="9A9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2568867" y="99471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104" y="0"/>
                </a:moveTo>
                <a:lnTo>
                  <a:pt x="0" y="135"/>
                </a:lnTo>
                <a:lnTo>
                  <a:pt x="9013" y="4468"/>
                </a:lnTo>
                <a:lnTo>
                  <a:pt x="9048" y="4296"/>
                </a:lnTo>
                <a:lnTo>
                  <a:pt x="104" y="0"/>
                </a:lnTo>
                <a:close/>
              </a:path>
            </a:pathLst>
          </a:custGeom>
          <a:solidFill>
            <a:srgbClr val="9C9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2568764" y="994845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104" y="0"/>
                </a:moveTo>
                <a:lnTo>
                  <a:pt x="0" y="135"/>
                </a:lnTo>
                <a:lnTo>
                  <a:pt x="9081" y="4501"/>
                </a:lnTo>
                <a:lnTo>
                  <a:pt x="9117" y="4329"/>
                </a:lnTo>
                <a:lnTo>
                  <a:pt x="104" y="0"/>
                </a:lnTo>
                <a:close/>
              </a:path>
            </a:pathLst>
          </a:custGeom>
          <a:solidFill>
            <a:srgbClr val="9D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2568662" y="994978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104" y="0"/>
                </a:moveTo>
                <a:lnTo>
                  <a:pt x="0" y="135"/>
                </a:lnTo>
                <a:lnTo>
                  <a:pt x="9150" y="4534"/>
                </a:lnTo>
                <a:lnTo>
                  <a:pt x="9185" y="4362"/>
                </a:lnTo>
                <a:lnTo>
                  <a:pt x="104" y="0"/>
                </a:lnTo>
                <a:close/>
              </a:path>
            </a:pathLst>
          </a:custGeom>
          <a:solidFill>
            <a:srgbClr val="9EA2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2568559" y="99511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104" y="0"/>
                </a:moveTo>
                <a:lnTo>
                  <a:pt x="0" y="135"/>
                </a:lnTo>
                <a:lnTo>
                  <a:pt x="9218" y="4567"/>
                </a:lnTo>
                <a:lnTo>
                  <a:pt x="9254" y="4395"/>
                </a:lnTo>
                <a:lnTo>
                  <a:pt x="104" y="0"/>
                </a:lnTo>
                <a:close/>
              </a:path>
            </a:pathLst>
          </a:custGeom>
          <a:solidFill>
            <a:srgbClr val="A0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2568457" y="995243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104" y="0"/>
                </a:moveTo>
                <a:lnTo>
                  <a:pt x="0" y="135"/>
                </a:lnTo>
                <a:lnTo>
                  <a:pt x="9287" y="4600"/>
                </a:lnTo>
                <a:lnTo>
                  <a:pt x="9322" y="4428"/>
                </a:lnTo>
                <a:lnTo>
                  <a:pt x="104" y="0"/>
                </a:lnTo>
                <a:close/>
              </a:path>
            </a:pathLst>
          </a:custGeom>
          <a:solidFill>
            <a:srgbClr val="A2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2568355" y="995376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104" y="0"/>
                </a:moveTo>
                <a:lnTo>
                  <a:pt x="0" y="135"/>
                </a:lnTo>
                <a:lnTo>
                  <a:pt x="9355" y="4633"/>
                </a:lnTo>
                <a:lnTo>
                  <a:pt x="9390" y="4461"/>
                </a:lnTo>
                <a:lnTo>
                  <a:pt x="104" y="0"/>
                </a:lnTo>
                <a:close/>
              </a:path>
            </a:pathLst>
          </a:custGeom>
          <a:solidFill>
            <a:srgbClr val="A4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2568252" y="995510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104" y="0"/>
                </a:moveTo>
                <a:lnTo>
                  <a:pt x="0" y="135"/>
                </a:lnTo>
                <a:lnTo>
                  <a:pt x="9424" y="4666"/>
                </a:lnTo>
                <a:lnTo>
                  <a:pt x="9459" y="4494"/>
                </a:lnTo>
                <a:lnTo>
                  <a:pt x="104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2568150" y="995642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104" y="0"/>
                </a:moveTo>
                <a:lnTo>
                  <a:pt x="0" y="135"/>
                </a:lnTo>
                <a:lnTo>
                  <a:pt x="9492" y="4699"/>
                </a:lnTo>
                <a:lnTo>
                  <a:pt x="9528" y="4527"/>
                </a:lnTo>
                <a:lnTo>
                  <a:pt x="104" y="0"/>
                </a:lnTo>
                <a:close/>
              </a:path>
            </a:pathLst>
          </a:custGeom>
          <a:solidFill>
            <a:srgbClr val="A7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2568047" y="995776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80">
                <a:moveTo>
                  <a:pt x="104" y="0"/>
                </a:moveTo>
                <a:lnTo>
                  <a:pt x="0" y="135"/>
                </a:lnTo>
                <a:lnTo>
                  <a:pt x="9561" y="4732"/>
                </a:lnTo>
                <a:lnTo>
                  <a:pt x="9596" y="4560"/>
                </a:lnTo>
                <a:lnTo>
                  <a:pt x="104" y="0"/>
                </a:lnTo>
                <a:close/>
              </a:path>
            </a:pathLst>
          </a:custGeom>
          <a:solidFill>
            <a:srgbClr val="AA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2567945" y="995908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80">
                <a:moveTo>
                  <a:pt x="104" y="0"/>
                </a:moveTo>
                <a:lnTo>
                  <a:pt x="0" y="135"/>
                </a:lnTo>
                <a:lnTo>
                  <a:pt x="9629" y="4764"/>
                </a:lnTo>
                <a:lnTo>
                  <a:pt x="9664" y="4593"/>
                </a:lnTo>
                <a:lnTo>
                  <a:pt x="104" y="0"/>
                </a:lnTo>
                <a:close/>
              </a:path>
            </a:pathLst>
          </a:custGeom>
          <a:solidFill>
            <a:srgbClr val="AAA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2567842" y="996041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80">
                <a:moveTo>
                  <a:pt x="104" y="0"/>
                </a:moveTo>
                <a:lnTo>
                  <a:pt x="0" y="135"/>
                </a:lnTo>
                <a:lnTo>
                  <a:pt x="9698" y="4797"/>
                </a:lnTo>
                <a:lnTo>
                  <a:pt x="9733" y="4626"/>
                </a:lnTo>
                <a:lnTo>
                  <a:pt x="104" y="0"/>
                </a:lnTo>
                <a:close/>
              </a:path>
            </a:pathLst>
          </a:custGeom>
          <a:solidFill>
            <a:srgbClr val="ACA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2567740" y="996174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80">
                <a:moveTo>
                  <a:pt x="104" y="0"/>
                </a:moveTo>
                <a:lnTo>
                  <a:pt x="0" y="135"/>
                </a:lnTo>
                <a:lnTo>
                  <a:pt x="9766" y="4830"/>
                </a:lnTo>
                <a:lnTo>
                  <a:pt x="9801" y="4658"/>
                </a:lnTo>
                <a:lnTo>
                  <a:pt x="104" y="0"/>
                </a:lnTo>
                <a:close/>
              </a:path>
            </a:pathLst>
          </a:custGeom>
          <a:solidFill>
            <a:srgbClr val="AE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2567637" y="996307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80">
                <a:moveTo>
                  <a:pt x="104" y="0"/>
                </a:moveTo>
                <a:lnTo>
                  <a:pt x="0" y="135"/>
                </a:lnTo>
                <a:lnTo>
                  <a:pt x="9835" y="4863"/>
                </a:lnTo>
                <a:lnTo>
                  <a:pt x="9870" y="4691"/>
                </a:lnTo>
                <a:lnTo>
                  <a:pt x="104" y="0"/>
                </a:lnTo>
                <a:close/>
              </a:path>
            </a:pathLst>
          </a:custGeom>
          <a:solidFill>
            <a:srgbClr val="B0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2567535" y="996440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80">
                <a:moveTo>
                  <a:pt x="104" y="0"/>
                </a:moveTo>
                <a:lnTo>
                  <a:pt x="0" y="135"/>
                </a:lnTo>
                <a:lnTo>
                  <a:pt x="9903" y="4896"/>
                </a:lnTo>
                <a:lnTo>
                  <a:pt x="9938" y="4724"/>
                </a:lnTo>
                <a:lnTo>
                  <a:pt x="104" y="0"/>
                </a:lnTo>
                <a:close/>
              </a:path>
            </a:pathLst>
          </a:custGeom>
          <a:solidFill>
            <a:srgbClr val="B2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2567432" y="996573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80">
                <a:moveTo>
                  <a:pt x="104" y="0"/>
                </a:moveTo>
                <a:lnTo>
                  <a:pt x="0" y="135"/>
                </a:lnTo>
                <a:lnTo>
                  <a:pt x="9704" y="4800"/>
                </a:lnTo>
                <a:lnTo>
                  <a:pt x="9994" y="4821"/>
                </a:lnTo>
                <a:lnTo>
                  <a:pt x="104" y="0"/>
                </a:lnTo>
                <a:close/>
              </a:path>
            </a:pathLst>
          </a:custGeom>
          <a:solidFill>
            <a:srgbClr val="B4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2567330" y="996705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60" h="5080">
                <a:moveTo>
                  <a:pt x="104" y="0"/>
                </a:moveTo>
                <a:lnTo>
                  <a:pt x="0" y="135"/>
                </a:lnTo>
                <a:lnTo>
                  <a:pt x="9363" y="4636"/>
                </a:lnTo>
                <a:lnTo>
                  <a:pt x="9824" y="4669"/>
                </a:lnTo>
                <a:lnTo>
                  <a:pt x="104" y="0"/>
                </a:lnTo>
                <a:close/>
              </a:path>
            </a:pathLst>
          </a:custGeom>
          <a:solidFill>
            <a:srgbClr val="B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2567227" y="99683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104" y="0"/>
                </a:moveTo>
                <a:lnTo>
                  <a:pt x="0" y="135"/>
                </a:lnTo>
                <a:lnTo>
                  <a:pt x="9019" y="4471"/>
                </a:lnTo>
                <a:lnTo>
                  <a:pt x="9480" y="4504"/>
                </a:lnTo>
                <a:lnTo>
                  <a:pt x="104" y="0"/>
                </a:lnTo>
                <a:close/>
              </a:path>
            </a:pathLst>
          </a:custGeom>
          <a:solidFill>
            <a:srgbClr val="B7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2567125" y="996971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4">
                <a:moveTo>
                  <a:pt x="104" y="0"/>
                </a:moveTo>
                <a:lnTo>
                  <a:pt x="0" y="135"/>
                </a:lnTo>
                <a:lnTo>
                  <a:pt x="8677" y="4307"/>
                </a:lnTo>
                <a:lnTo>
                  <a:pt x="9138" y="4340"/>
                </a:lnTo>
                <a:lnTo>
                  <a:pt x="104" y="0"/>
                </a:lnTo>
                <a:close/>
              </a:path>
            </a:pathLst>
          </a:custGeom>
          <a:solidFill>
            <a:srgbClr val="BA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2567022" y="997105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104" y="0"/>
                </a:moveTo>
                <a:lnTo>
                  <a:pt x="0" y="135"/>
                </a:lnTo>
                <a:lnTo>
                  <a:pt x="8334" y="4141"/>
                </a:lnTo>
                <a:lnTo>
                  <a:pt x="8794" y="4174"/>
                </a:lnTo>
                <a:lnTo>
                  <a:pt x="104" y="0"/>
                </a:lnTo>
                <a:close/>
              </a:path>
            </a:pathLst>
          </a:custGeom>
          <a:solidFill>
            <a:srgbClr val="BB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2566920" y="997237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104" y="0"/>
                </a:moveTo>
                <a:lnTo>
                  <a:pt x="0" y="135"/>
                </a:lnTo>
                <a:lnTo>
                  <a:pt x="7992" y="3977"/>
                </a:lnTo>
                <a:lnTo>
                  <a:pt x="8451" y="4010"/>
                </a:lnTo>
                <a:lnTo>
                  <a:pt x="104" y="0"/>
                </a:lnTo>
                <a:close/>
              </a:path>
            </a:pathLst>
          </a:custGeom>
          <a:solidFill>
            <a:srgbClr val="BD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2566817" y="997370"/>
            <a:ext cx="8255" cy="4445"/>
          </a:xfrm>
          <a:custGeom>
            <a:avLst/>
            <a:gdLst/>
            <a:ahLst/>
            <a:cxnLst/>
            <a:rect l="l" t="t" r="r" b="b"/>
            <a:pathLst>
              <a:path w="8255" h="4444">
                <a:moveTo>
                  <a:pt x="104" y="0"/>
                </a:moveTo>
                <a:lnTo>
                  <a:pt x="0" y="135"/>
                </a:lnTo>
                <a:lnTo>
                  <a:pt x="7648" y="3812"/>
                </a:lnTo>
                <a:lnTo>
                  <a:pt x="8107" y="3845"/>
                </a:lnTo>
                <a:lnTo>
                  <a:pt x="104" y="0"/>
                </a:lnTo>
                <a:close/>
              </a:path>
            </a:pathLst>
          </a:custGeom>
          <a:solidFill>
            <a:srgbClr val="BF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2566714" y="997504"/>
            <a:ext cx="8255" cy="3810"/>
          </a:xfrm>
          <a:custGeom>
            <a:avLst/>
            <a:gdLst/>
            <a:ahLst/>
            <a:cxnLst/>
            <a:rect l="l" t="t" r="r" b="b"/>
            <a:pathLst>
              <a:path w="8255" h="3809">
                <a:moveTo>
                  <a:pt x="104" y="0"/>
                </a:moveTo>
                <a:lnTo>
                  <a:pt x="0" y="135"/>
                </a:lnTo>
                <a:lnTo>
                  <a:pt x="7304" y="3646"/>
                </a:lnTo>
                <a:lnTo>
                  <a:pt x="7763" y="3679"/>
                </a:lnTo>
                <a:lnTo>
                  <a:pt x="104" y="0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2566612" y="997636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104" y="0"/>
                </a:moveTo>
                <a:lnTo>
                  <a:pt x="0" y="135"/>
                </a:lnTo>
                <a:lnTo>
                  <a:pt x="6963" y="3482"/>
                </a:lnTo>
                <a:lnTo>
                  <a:pt x="7422" y="3515"/>
                </a:lnTo>
                <a:lnTo>
                  <a:pt x="104" y="0"/>
                </a:lnTo>
                <a:close/>
              </a:path>
            </a:pathLst>
          </a:custGeom>
          <a:solidFill>
            <a:srgbClr val="C3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2566510" y="997768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104" y="0"/>
                </a:moveTo>
                <a:lnTo>
                  <a:pt x="0" y="135"/>
                </a:lnTo>
                <a:lnTo>
                  <a:pt x="6621" y="3318"/>
                </a:lnTo>
                <a:lnTo>
                  <a:pt x="7079" y="3351"/>
                </a:lnTo>
                <a:lnTo>
                  <a:pt x="104" y="0"/>
                </a:lnTo>
                <a:close/>
              </a:path>
            </a:pathLst>
          </a:custGeom>
          <a:solidFill>
            <a:srgbClr val="C6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2566407" y="997902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09">
                <a:moveTo>
                  <a:pt x="104" y="0"/>
                </a:moveTo>
                <a:lnTo>
                  <a:pt x="0" y="135"/>
                </a:lnTo>
                <a:lnTo>
                  <a:pt x="6109" y="3072"/>
                </a:lnTo>
                <a:lnTo>
                  <a:pt x="6586" y="3175"/>
                </a:lnTo>
                <a:lnTo>
                  <a:pt x="6735" y="3185"/>
                </a:lnTo>
                <a:lnTo>
                  <a:pt x="104" y="0"/>
                </a:lnTo>
                <a:close/>
              </a:path>
            </a:pathLst>
          </a:custGeom>
          <a:solidFill>
            <a:srgbClr val="C9CA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2566304" y="998035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104" y="0"/>
                </a:moveTo>
                <a:lnTo>
                  <a:pt x="0" y="135"/>
                </a:lnTo>
                <a:lnTo>
                  <a:pt x="5523" y="2790"/>
                </a:lnTo>
                <a:lnTo>
                  <a:pt x="6229" y="2942"/>
                </a:lnTo>
                <a:lnTo>
                  <a:pt x="104" y="0"/>
                </a:lnTo>
                <a:close/>
              </a:path>
            </a:pathLst>
          </a:custGeom>
          <a:solidFill>
            <a:srgbClr val="CA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2566202" y="998168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104" y="0"/>
                </a:moveTo>
                <a:lnTo>
                  <a:pt x="0" y="134"/>
                </a:lnTo>
                <a:lnTo>
                  <a:pt x="4941" y="2510"/>
                </a:lnTo>
                <a:lnTo>
                  <a:pt x="5646" y="2662"/>
                </a:lnTo>
                <a:lnTo>
                  <a:pt x="104" y="0"/>
                </a:lnTo>
                <a:close/>
              </a:path>
            </a:pathLst>
          </a:custGeom>
          <a:solidFill>
            <a:srgbClr val="CCC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2566100" y="998300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104" y="0"/>
                </a:moveTo>
                <a:lnTo>
                  <a:pt x="0" y="134"/>
                </a:lnTo>
                <a:lnTo>
                  <a:pt x="4357" y="2230"/>
                </a:lnTo>
                <a:lnTo>
                  <a:pt x="5062" y="2382"/>
                </a:lnTo>
                <a:lnTo>
                  <a:pt x="104" y="0"/>
                </a:lnTo>
                <a:close/>
              </a:path>
            </a:pathLst>
          </a:custGeom>
          <a:solidFill>
            <a:srgbClr val="CF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2565997" y="998433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104" y="0"/>
                </a:moveTo>
                <a:lnTo>
                  <a:pt x="0" y="134"/>
                </a:lnTo>
                <a:lnTo>
                  <a:pt x="3771" y="1948"/>
                </a:lnTo>
                <a:lnTo>
                  <a:pt x="4475" y="2100"/>
                </a:lnTo>
                <a:lnTo>
                  <a:pt x="104" y="0"/>
                </a:lnTo>
                <a:close/>
              </a:path>
            </a:pathLst>
          </a:custGeom>
          <a:solidFill>
            <a:srgbClr val="D1D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2565895" y="998567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5">
                <a:moveTo>
                  <a:pt x="104" y="0"/>
                </a:moveTo>
                <a:lnTo>
                  <a:pt x="0" y="134"/>
                </a:lnTo>
                <a:lnTo>
                  <a:pt x="3185" y="1666"/>
                </a:lnTo>
                <a:lnTo>
                  <a:pt x="3888" y="1818"/>
                </a:lnTo>
                <a:lnTo>
                  <a:pt x="104" y="0"/>
                </a:lnTo>
                <a:close/>
              </a:path>
            </a:pathLst>
          </a:custGeom>
          <a:solidFill>
            <a:srgbClr val="D2D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2565792" y="998699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104" y="0"/>
                </a:moveTo>
                <a:lnTo>
                  <a:pt x="0" y="134"/>
                </a:lnTo>
                <a:lnTo>
                  <a:pt x="2603" y="1386"/>
                </a:lnTo>
                <a:lnTo>
                  <a:pt x="3305" y="1538"/>
                </a:lnTo>
                <a:lnTo>
                  <a:pt x="104" y="0"/>
                </a:lnTo>
                <a:close/>
              </a:path>
            </a:pathLst>
          </a:custGeom>
          <a:solidFill>
            <a:srgbClr val="D4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2565690" y="998832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104" y="0"/>
                </a:moveTo>
                <a:lnTo>
                  <a:pt x="0" y="134"/>
                </a:lnTo>
                <a:lnTo>
                  <a:pt x="2020" y="1106"/>
                </a:lnTo>
                <a:lnTo>
                  <a:pt x="2721" y="1257"/>
                </a:lnTo>
                <a:lnTo>
                  <a:pt x="104" y="0"/>
                </a:lnTo>
                <a:close/>
              </a:path>
            </a:pathLst>
          </a:custGeom>
          <a:solidFill>
            <a:srgbClr val="D6D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2565587" y="998965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104" y="0"/>
                </a:moveTo>
                <a:lnTo>
                  <a:pt x="0" y="134"/>
                </a:lnTo>
                <a:lnTo>
                  <a:pt x="1434" y="824"/>
                </a:lnTo>
                <a:lnTo>
                  <a:pt x="2134" y="975"/>
                </a:lnTo>
                <a:lnTo>
                  <a:pt x="104" y="0"/>
                </a:lnTo>
                <a:close/>
              </a:path>
            </a:pathLst>
          </a:custGeom>
          <a:solidFill>
            <a:srgbClr val="D8DA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2565485" y="99909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848" y="542"/>
                </a:moveTo>
                <a:lnTo>
                  <a:pt x="1547" y="693"/>
                </a:lnTo>
                <a:lnTo>
                  <a:pt x="104" y="0"/>
                </a:lnTo>
                <a:lnTo>
                  <a:pt x="0" y="134"/>
                </a:lnTo>
                <a:lnTo>
                  <a:pt x="848" y="542"/>
                </a:lnTo>
                <a:close/>
              </a:path>
            </a:pathLst>
          </a:custGeom>
          <a:solidFill>
            <a:srgbClr val="DA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2565383" y="99923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266" y="262"/>
                </a:moveTo>
                <a:lnTo>
                  <a:pt x="964" y="413"/>
                </a:lnTo>
                <a:lnTo>
                  <a:pt x="104" y="0"/>
                </a:lnTo>
                <a:lnTo>
                  <a:pt x="0" y="134"/>
                </a:lnTo>
                <a:lnTo>
                  <a:pt x="266" y="262"/>
                </a:lnTo>
                <a:close/>
              </a:path>
            </a:pathLst>
          </a:custGeom>
          <a:solidFill>
            <a:srgbClr val="DDDE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2565336" y="99936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8" y="0"/>
                </a:moveTo>
                <a:lnTo>
                  <a:pt x="324" y="132"/>
                </a:lnTo>
                <a:lnTo>
                  <a:pt x="48" y="0"/>
                </a:lnTo>
                <a:close/>
              </a:path>
            </a:pathLst>
          </a:custGeom>
          <a:solidFill>
            <a:srgbClr val="DF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2534763" y="1044758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0" y="0"/>
                </a:moveTo>
                <a:lnTo>
                  <a:pt x="2731" y="3935"/>
                </a:lnTo>
                <a:lnTo>
                  <a:pt x="2709" y="3677"/>
                </a:lnTo>
                <a:lnTo>
                  <a:pt x="0" y="0"/>
                </a:lnTo>
                <a:close/>
              </a:path>
            </a:pathLst>
          </a:custGeom>
          <a:solidFill>
            <a:srgbClr val="585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2534462" y="1044574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086" y="4927"/>
                </a:moveTo>
                <a:lnTo>
                  <a:pt x="3060" y="4521"/>
                </a:lnTo>
                <a:lnTo>
                  <a:pt x="3022" y="4127"/>
                </a:lnTo>
                <a:lnTo>
                  <a:pt x="152" y="0"/>
                </a:lnTo>
                <a:lnTo>
                  <a:pt x="76" y="228"/>
                </a:lnTo>
                <a:lnTo>
                  <a:pt x="0" y="469"/>
                </a:lnTo>
                <a:lnTo>
                  <a:pt x="3086" y="4927"/>
                </a:lnTo>
                <a:close/>
              </a:path>
            </a:pathLst>
          </a:custGeom>
          <a:solidFill>
            <a:srgbClr val="5A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2534391" y="1045038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79" y="0"/>
                </a:moveTo>
                <a:lnTo>
                  <a:pt x="0" y="236"/>
                </a:lnTo>
                <a:lnTo>
                  <a:pt x="3202" y="4852"/>
                </a:lnTo>
                <a:lnTo>
                  <a:pt x="3169" y="4451"/>
                </a:lnTo>
                <a:lnTo>
                  <a:pt x="79" y="0"/>
                </a:lnTo>
                <a:close/>
              </a:path>
            </a:pathLst>
          </a:custGeom>
          <a:solidFill>
            <a:srgbClr val="5C6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2534311" y="1045273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79" y="0"/>
                </a:moveTo>
                <a:lnTo>
                  <a:pt x="0" y="236"/>
                </a:lnTo>
                <a:lnTo>
                  <a:pt x="3315" y="5014"/>
                </a:lnTo>
                <a:lnTo>
                  <a:pt x="3281" y="4614"/>
                </a:lnTo>
                <a:lnTo>
                  <a:pt x="79" y="0"/>
                </a:lnTo>
                <a:close/>
              </a:path>
            </a:pathLst>
          </a:custGeom>
          <a:solidFill>
            <a:srgbClr val="5C6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2534232" y="1045509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79" y="0"/>
                </a:moveTo>
                <a:lnTo>
                  <a:pt x="0" y="236"/>
                </a:lnTo>
                <a:lnTo>
                  <a:pt x="3428" y="5177"/>
                </a:lnTo>
                <a:lnTo>
                  <a:pt x="3394" y="4777"/>
                </a:lnTo>
                <a:lnTo>
                  <a:pt x="79" y="0"/>
                </a:lnTo>
                <a:close/>
              </a:path>
            </a:pathLst>
          </a:custGeom>
          <a:solidFill>
            <a:srgbClr val="5E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2534152" y="104574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79" y="0"/>
                </a:moveTo>
                <a:lnTo>
                  <a:pt x="0" y="236"/>
                </a:lnTo>
                <a:lnTo>
                  <a:pt x="3541" y="5340"/>
                </a:lnTo>
                <a:lnTo>
                  <a:pt x="3508" y="4940"/>
                </a:lnTo>
                <a:lnTo>
                  <a:pt x="79" y="0"/>
                </a:lnTo>
                <a:close/>
              </a:path>
            </a:pathLst>
          </a:custGeom>
          <a:solidFill>
            <a:srgbClr val="5F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2534073" y="1045981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79" y="0"/>
                </a:moveTo>
                <a:lnTo>
                  <a:pt x="0" y="236"/>
                </a:lnTo>
                <a:lnTo>
                  <a:pt x="3653" y="5503"/>
                </a:lnTo>
                <a:lnTo>
                  <a:pt x="3620" y="5102"/>
                </a:lnTo>
                <a:lnTo>
                  <a:pt x="79" y="0"/>
                </a:lnTo>
                <a:close/>
              </a:path>
            </a:pathLst>
          </a:custGeom>
          <a:solidFill>
            <a:srgbClr val="606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2533993" y="1046216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79" y="0"/>
                </a:moveTo>
                <a:lnTo>
                  <a:pt x="0" y="236"/>
                </a:lnTo>
                <a:lnTo>
                  <a:pt x="3766" y="5665"/>
                </a:lnTo>
                <a:lnTo>
                  <a:pt x="3733" y="5265"/>
                </a:lnTo>
                <a:lnTo>
                  <a:pt x="79" y="0"/>
                </a:lnTo>
                <a:close/>
              </a:path>
            </a:pathLst>
          </a:custGeom>
          <a:solidFill>
            <a:srgbClr val="616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2533913" y="104645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4" h="6350">
                <a:moveTo>
                  <a:pt x="79" y="0"/>
                </a:moveTo>
                <a:lnTo>
                  <a:pt x="0" y="236"/>
                </a:lnTo>
                <a:lnTo>
                  <a:pt x="3880" y="5829"/>
                </a:lnTo>
                <a:lnTo>
                  <a:pt x="3846" y="5428"/>
                </a:lnTo>
                <a:lnTo>
                  <a:pt x="79" y="0"/>
                </a:lnTo>
                <a:close/>
              </a:path>
            </a:pathLst>
          </a:custGeom>
          <a:solidFill>
            <a:srgbClr val="62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2533834" y="1046689"/>
            <a:ext cx="4445" cy="6350"/>
          </a:xfrm>
          <a:custGeom>
            <a:avLst/>
            <a:gdLst/>
            <a:ahLst/>
            <a:cxnLst/>
            <a:rect l="l" t="t" r="r" b="b"/>
            <a:pathLst>
              <a:path w="4444" h="6350">
                <a:moveTo>
                  <a:pt x="79" y="0"/>
                </a:moveTo>
                <a:lnTo>
                  <a:pt x="0" y="236"/>
                </a:lnTo>
                <a:lnTo>
                  <a:pt x="3993" y="5991"/>
                </a:lnTo>
                <a:lnTo>
                  <a:pt x="3959" y="5591"/>
                </a:lnTo>
                <a:lnTo>
                  <a:pt x="79" y="0"/>
                </a:lnTo>
                <a:close/>
              </a:path>
            </a:pathLst>
          </a:custGeom>
          <a:solidFill>
            <a:srgbClr val="636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2533754" y="1046925"/>
            <a:ext cx="4445" cy="6350"/>
          </a:xfrm>
          <a:custGeom>
            <a:avLst/>
            <a:gdLst/>
            <a:ahLst/>
            <a:cxnLst/>
            <a:rect l="l" t="t" r="r" b="b"/>
            <a:pathLst>
              <a:path w="4444" h="6350">
                <a:moveTo>
                  <a:pt x="79" y="0"/>
                </a:moveTo>
                <a:lnTo>
                  <a:pt x="0" y="236"/>
                </a:lnTo>
                <a:lnTo>
                  <a:pt x="4105" y="6154"/>
                </a:lnTo>
                <a:lnTo>
                  <a:pt x="4072" y="5753"/>
                </a:lnTo>
                <a:lnTo>
                  <a:pt x="79" y="0"/>
                </a:lnTo>
                <a:close/>
              </a:path>
            </a:pathLst>
          </a:custGeom>
          <a:solidFill>
            <a:srgbClr val="64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2533674" y="1047161"/>
            <a:ext cx="4445" cy="6350"/>
          </a:xfrm>
          <a:custGeom>
            <a:avLst/>
            <a:gdLst/>
            <a:ahLst/>
            <a:cxnLst/>
            <a:rect l="l" t="t" r="r" b="b"/>
            <a:pathLst>
              <a:path w="4444" h="6350">
                <a:moveTo>
                  <a:pt x="79" y="0"/>
                </a:moveTo>
                <a:lnTo>
                  <a:pt x="0" y="236"/>
                </a:lnTo>
                <a:lnTo>
                  <a:pt x="4218" y="6317"/>
                </a:lnTo>
                <a:lnTo>
                  <a:pt x="4185" y="5916"/>
                </a:lnTo>
                <a:lnTo>
                  <a:pt x="79" y="0"/>
                </a:lnTo>
                <a:close/>
              </a:path>
            </a:pathLst>
          </a:custGeom>
          <a:solidFill>
            <a:srgbClr val="65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2533510" y="1047406"/>
            <a:ext cx="4445" cy="6985"/>
          </a:xfrm>
          <a:custGeom>
            <a:avLst/>
            <a:gdLst/>
            <a:ahLst/>
            <a:cxnLst/>
            <a:rect l="l" t="t" r="r" b="b"/>
            <a:pathLst>
              <a:path w="4444" h="6984">
                <a:moveTo>
                  <a:pt x="4445" y="6870"/>
                </a:moveTo>
                <a:lnTo>
                  <a:pt x="4406" y="6477"/>
                </a:lnTo>
                <a:lnTo>
                  <a:pt x="4381" y="6070"/>
                </a:lnTo>
                <a:lnTo>
                  <a:pt x="152" y="0"/>
                </a:lnTo>
                <a:lnTo>
                  <a:pt x="76" y="228"/>
                </a:lnTo>
                <a:lnTo>
                  <a:pt x="0" y="469"/>
                </a:lnTo>
                <a:lnTo>
                  <a:pt x="4445" y="6870"/>
                </a:lnTo>
                <a:close/>
              </a:path>
            </a:pathLst>
          </a:custGeom>
          <a:solidFill>
            <a:srgbClr val="67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2533435" y="1047868"/>
            <a:ext cx="5080" cy="6985"/>
          </a:xfrm>
          <a:custGeom>
            <a:avLst/>
            <a:gdLst/>
            <a:ahLst/>
            <a:cxnLst/>
            <a:rect l="l" t="t" r="r" b="b"/>
            <a:pathLst>
              <a:path w="5080" h="6984">
                <a:moveTo>
                  <a:pt x="79" y="0"/>
                </a:moveTo>
                <a:lnTo>
                  <a:pt x="0" y="236"/>
                </a:lnTo>
                <a:lnTo>
                  <a:pt x="4557" y="6805"/>
                </a:lnTo>
                <a:lnTo>
                  <a:pt x="4524" y="6404"/>
                </a:lnTo>
                <a:lnTo>
                  <a:pt x="79" y="0"/>
                </a:lnTo>
                <a:close/>
              </a:path>
            </a:pathLst>
          </a:custGeom>
          <a:solidFill>
            <a:srgbClr val="69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2533269" y="1048105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4787" y="7378"/>
                </a:moveTo>
                <a:lnTo>
                  <a:pt x="4749" y="6972"/>
                </a:lnTo>
                <a:lnTo>
                  <a:pt x="4711" y="6578"/>
                </a:lnTo>
                <a:lnTo>
                  <a:pt x="165" y="0"/>
                </a:lnTo>
                <a:lnTo>
                  <a:pt x="76" y="241"/>
                </a:lnTo>
                <a:lnTo>
                  <a:pt x="0" y="482"/>
                </a:lnTo>
                <a:lnTo>
                  <a:pt x="4787" y="7378"/>
                </a:lnTo>
                <a:close/>
              </a:path>
            </a:pathLst>
          </a:custGeom>
          <a:solidFill>
            <a:srgbClr val="6A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2533196" y="1048577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79" y="0"/>
                </a:moveTo>
                <a:lnTo>
                  <a:pt x="0" y="236"/>
                </a:lnTo>
                <a:lnTo>
                  <a:pt x="4896" y="7293"/>
                </a:lnTo>
                <a:lnTo>
                  <a:pt x="4863" y="6893"/>
                </a:lnTo>
                <a:lnTo>
                  <a:pt x="79" y="0"/>
                </a:lnTo>
                <a:close/>
              </a:path>
            </a:pathLst>
          </a:custGeom>
          <a:solidFill>
            <a:srgbClr val="6B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2533117" y="1048813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79" y="0"/>
                </a:moveTo>
                <a:lnTo>
                  <a:pt x="0" y="236"/>
                </a:lnTo>
                <a:lnTo>
                  <a:pt x="4959" y="7384"/>
                </a:lnTo>
                <a:lnTo>
                  <a:pt x="4975" y="7055"/>
                </a:lnTo>
                <a:lnTo>
                  <a:pt x="79" y="0"/>
                </a:lnTo>
                <a:close/>
              </a:path>
            </a:pathLst>
          </a:custGeom>
          <a:solidFill>
            <a:srgbClr val="6C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2533037" y="1049049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79" y="0"/>
                </a:moveTo>
                <a:lnTo>
                  <a:pt x="0" y="236"/>
                </a:lnTo>
                <a:lnTo>
                  <a:pt x="4985" y="7421"/>
                </a:lnTo>
                <a:lnTo>
                  <a:pt x="5039" y="7147"/>
                </a:lnTo>
                <a:lnTo>
                  <a:pt x="79" y="0"/>
                </a:lnTo>
                <a:close/>
              </a:path>
            </a:pathLst>
          </a:custGeom>
          <a:solidFill>
            <a:srgbClr val="6E7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2532957" y="1049284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79" y="0"/>
                </a:moveTo>
                <a:lnTo>
                  <a:pt x="0" y="236"/>
                </a:lnTo>
                <a:lnTo>
                  <a:pt x="5011" y="7458"/>
                </a:lnTo>
                <a:lnTo>
                  <a:pt x="5065" y="7184"/>
                </a:lnTo>
                <a:lnTo>
                  <a:pt x="79" y="0"/>
                </a:lnTo>
                <a:close/>
              </a:path>
            </a:pathLst>
          </a:custGeom>
          <a:solidFill>
            <a:srgbClr val="6E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2532878" y="1049520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19">
                <a:moveTo>
                  <a:pt x="79" y="0"/>
                </a:moveTo>
                <a:lnTo>
                  <a:pt x="0" y="236"/>
                </a:lnTo>
                <a:lnTo>
                  <a:pt x="5036" y="7495"/>
                </a:lnTo>
                <a:lnTo>
                  <a:pt x="5091" y="7221"/>
                </a:lnTo>
                <a:lnTo>
                  <a:pt x="79" y="0"/>
                </a:lnTo>
                <a:close/>
              </a:path>
            </a:pathLst>
          </a:custGeom>
          <a:solidFill>
            <a:srgbClr val="707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2532798" y="1049757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19">
                <a:moveTo>
                  <a:pt x="79" y="0"/>
                </a:moveTo>
                <a:lnTo>
                  <a:pt x="0" y="236"/>
                </a:lnTo>
                <a:lnTo>
                  <a:pt x="5062" y="7532"/>
                </a:lnTo>
                <a:lnTo>
                  <a:pt x="5116" y="7258"/>
                </a:lnTo>
                <a:lnTo>
                  <a:pt x="79" y="0"/>
                </a:lnTo>
                <a:close/>
              </a:path>
            </a:pathLst>
          </a:custGeom>
          <a:solidFill>
            <a:srgbClr val="71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2532719" y="1049992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19">
                <a:moveTo>
                  <a:pt x="79" y="0"/>
                </a:moveTo>
                <a:lnTo>
                  <a:pt x="0" y="236"/>
                </a:lnTo>
                <a:lnTo>
                  <a:pt x="5088" y="7569"/>
                </a:lnTo>
                <a:lnTo>
                  <a:pt x="5142" y="7295"/>
                </a:lnTo>
                <a:lnTo>
                  <a:pt x="79" y="0"/>
                </a:lnTo>
                <a:close/>
              </a:path>
            </a:pathLst>
          </a:custGeom>
          <a:solidFill>
            <a:srgbClr val="72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2532639" y="1050228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19">
                <a:moveTo>
                  <a:pt x="79" y="0"/>
                </a:moveTo>
                <a:lnTo>
                  <a:pt x="0" y="236"/>
                </a:lnTo>
                <a:lnTo>
                  <a:pt x="5113" y="7606"/>
                </a:lnTo>
                <a:lnTo>
                  <a:pt x="5167" y="7332"/>
                </a:lnTo>
                <a:lnTo>
                  <a:pt x="79" y="0"/>
                </a:lnTo>
                <a:close/>
              </a:path>
            </a:pathLst>
          </a:custGeom>
          <a:solidFill>
            <a:srgbClr val="73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2532559" y="1050465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79" y="0"/>
                </a:moveTo>
                <a:lnTo>
                  <a:pt x="0" y="236"/>
                </a:lnTo>
                <a:lnTo>
                  <a:pt x="5139" y="7643"/>
                </a:lnTo>
                <a:lnTo>
                  <a:pt x="5193" y="7369"/>
                </a:lnTo>
                <a:lnTo>
                  <a:pt x="79" y="0"/>
                </a:lnTo>
                <a:close/>
              </a:path>
            </a:pathLst>
          </a:custGeom>
          <a:solidFill>
            <a:srgbClr val="757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2532479" y="1050700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79" y="0"/>
                </a:moveTo>
                <a:lnTo>
                  <a:pt x="0" y="236"/>
                </a:lnTo>
                <a:lnTo>
                  <a:pt x="5165" y="7680"/>
                </a:lnTo>
                <a:lnTo>
                  <a:pt x="5219" y="7406"/>
                </a:lnTo>
                <a:lnTo>
                  <a:pt x="79" y="0"/>
                </a:lnTo>
                <a:close/>
              </a:path>
            </a:pathLst>
          </a:custGeom>
          <a:solidFill>
            <a:srgbClr val="76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2532400" y="1050936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79" y="0"/>
                </a:moveTo>
                <a:lnTo>
                  <a:pt x="0" y="236"/>
                </a:lnTo>
                <a:lnTo>
                  <a:pt x="5190" y="7717"/>
                </a:lnTo>
                <a:lnTo>
                  <a:pt x="5244" y="7443"/>
                </a:lnTo>
                <a:lnTo>
                  <a:pt x="79" y="0"/>
                </a:lnTo>
                <a:close/>
              </a:path>
            </a:pathLst>
          </a:custGeom>
          <a:solidFill>
            <a:srgbClr val="787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2532320" y="1051172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79" y="0"/>
                </a:moveTo>
                <a:lnTo>
                  <a:pt x="0" y="236"/>
                </a:lnTo>
                <a:lnTo>
                  <a:pt x="5216" y="7754"/>
                </a:lnTo>
                <a:lnTo>
                  <a:pt x="5270" y="7480"/>
                </a:lnTo>
                <a:lnTo>
                  <a:pt x="79" y="0"/>
                </a:lnTo>
                <a:close/>
              </a:path>
            </a:pathLst>
          </a:custGeom>
          <a:solidFill>
            <a:srgbClr val="79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2532208" y="1051408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113" y="0"/>
                </a:moveTo>
                <a:lnTo>
                  <a:pt x="0" y="189"/>
                </a:lnTo>
                <a:lnTo>
                  <a:pt x="5275" y="7791"/>
                </a:lnTo>
                <a:lnTo>
                  <a:pt x="5329" y="7517"/>
                </a:lnTo>
                <a:lnTo>
                  <a:pt x="113" y="0"/>
                </a:lnTo>
                <a:close/>
              </a:path>
            </a:pathLst>
          </a:custGeom>
          <a:solidFill>
            <a:srgbClr val="7A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2532057" y="1051597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150" y="0"/>
                </a:moveTo>
                <a:lnTo>
                  <a:pt x="0" y="134"/>
                </a:lnTo>
                <a:lnTo>
                  <a:pt x="5371" y="7876"/>
                </a:lnTo>
                <a:lnTo>
                  <a:pt x="5425" y="7602"/>
                </a:lnTo>
                <a:lnTo>
                  <a:pt x="150" y="0"/>
                </a:lnTo>
                <a:close/>
              </a:path>
            </a:pathLst>
          </a:custGeom>
          <a:solidFill>
            <a:srgbClr val="7B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2531907" y="1051731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150" y="0"/>
                </a:moveTo>
                <a:lnTo>
                  <a:pt x="0" y="134"/>
                </a:lnTo>
                <a:lnTo>
                  <a:pt x="5467" y="8014"/>
                </a:lnTo>
                <a:lnTo>
                  <a:pt x="5521" y="7740"/>
                </a:lnTo>
                <a:lnTo>
                  <a:pt x="150" y="0"/>
                </a:lnTo>
                <a:close/>
              </a:path>
            </a:pathLst>
          </a:custGeom>
          <a:solidFill>
            <a:srgbClr val="7D8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2531757" y="1051865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150" y="0"/>
                </a:moveTo>
                <a:lnTo>
                  <a:pt x="0" y="134"/>
                </a:lnTo>
                <a:lnTo>
                  <a:pt x="5563" y="8152"/>
                </a:lnTo>
                <a:lnTo>
                  <a:pt x="5617" y="7878"/>
                </a:lnTo>
                <a:lnTo>
                  <a:pt x="150" y="0"/>
                </a:lnTo>
                <a:close/>
              </a:path>
            </a:pathLst>
          </a:custGeom>
          <a:solidFill>
            <a:srgbClr val="7E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2531607" y="1052000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90">
                <a:moveTo>
                  <a:pt x="150" y="0"/>
                </a:moveTo>
                <a:lnTo>
                  <a:pt x="0" y="134"/>
                </a:lnTo>
                <a:lnTo>
                  <a:pt x="5659" y="8291"/>
                </a:lnTo>
                <a:lnTo>
                  <a:pt x="5714" y="8017"/>
                </a:lnTo>
                <a:lnTo>
                  <a:pt x="150" y="0"/>
                </a:lnTo>
                <a:close/>
              </a:path>
            </a:pathLst>
          </a:custGeom>
          <a:solidFill>
            <a:srgbClr val="808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2531456" y="1052134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150" y="0"/>
                </a:moveTo>
                <a:lnTo>
                  <a:pt x="0" y="134"/>
                </a:lnTo>
                <a:lnTo>
                  <a:pt x="5755" y="8430"/>
                </a:lnTo>
                <a:lnTo>
                  <a:pt x="5810" y="8156"/>
                </a:lnTo>
                <a:lnTo>
                  <a:pt x="150" y="0"/>
                </a:lnTo>
                <a:close/>
              </a:path>
            </a:pathLst>
          </a:custGeom>
          <a:solidFill>
            <a:srgbClr val="81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2531307" y="1052268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150" y="0"/>
                </a:moveTo>
                <a:lnTo>
                  <a:pt x="0" y="134"/>
                </a:lnTo>
                <a:lnTo>
                  <a:pt x="5851" y="8567"/>
                </a:lnTo>
                <a:lnTo>
                  <a:pt x="5905" y="8293"/>
                </a:lnTo>
                <a:lnTo>
                  <a:pt x="150" y="0"/>
                </a:lnTo>
                <a:close/>
              </a:path>
            </a:pathLst>
          </a:custGeom>
          <a:solidFill>
            <a:srgbClr val="838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2531156" y="1052403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150" y="0"/>
                </a:moveTo>
                <a:lnTo>
                  <a:pt x="0" y="134"/>
                </a:lnTo>
                <a:lnTo>
                  <a:pt x="5943" y="8700"/>
                </a:lnTo>
                <a:lnTo>
                  <a:pt x="6002" y="8433"/>
                </a:lnTo>
                <a:lnTo>
                  <a:pt x="150" y="0"/>
                </a:lnTo>
                <a:close/>
              </a:path>
            </a:pathLst>
          </a:custGeom>
          <a:solidFill>
            <a:srgbClr val="84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2531006" y="1052538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150" y="0"/>
                </a:moveTo>
                <a:lnTo>
                  <a:pt x="0" y="134"/>
                </a:lnTo>
                <a:lnTo>
                  <a:pt x="6034" y="8832"/>
                </a:lnTo>
                <a:lnTo>
                  <a:pt x="6093" y="8565"/>
                </a:lnTo>
                <a:lnTo>
                  <a:pt x="150" y="0"/>
                </a:lnTo>
                <a:close/>
              </a:path>
            </a:pathLst>
          </a:custGeom>
          <a:solidFill>
            <a:srgbClr val="858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2530856" y="1052672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150" y="0"/>
                </a:moveTo>
                <a:lnTo>
                  <a:pt x="0" y="134"/>
                </a:lnTo>
                <a:lnTo>
                  <a:pt x="6126" y="8963"/>
                </a:lnTo>
                <a:lnTo>
                  <a:pt x="6185" y="8696"/>
                </a:lnTo>
                <a:lnTo>
                  <a:pt x="150" y="0"/>
                </a:lnTo>
                <a:close/>
              </a:path>
            </a:pathLst>
          </a:custGeom>
          <a:solidFill>
            <a:srgbClr val="868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2530706" y="1052806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150" y="0"/>
                </a:moveTo>
                <a:lnTo>
                  <a:pt x="0" y="134"/>
                </a:lnTo>
                <a:lnTo>
                  <a:pt x="6217" y="9095"/>
                </a:lnTo>
                <a:lnTo>
                  <a:pt x="6276" y="8828"/>
                </a:lnTo>
                <a:lnTo>
                  <a:pt x="150" y="0"/>
                </a:lnTo>
                <a:close/>
              </a:path>
            </a:pathLst>
          </a:custGeom>
          <a:solidFill>
            <a:srgbClr val="87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2530556" y="1052940"/>
            <a:ext cx="6985" cy="9525"/>
          </a:xfrm>
          <a:custGeom>
            <a:avLst/>
            <a:gdLst/>
            <a:ahLst/>
            <a:cxnLst/>
            <a:rect l="l" t="t" r="r" b="b"/>
            <a:pathLst>
              <a:path w="6985" h="9525">
                <a:moveTo>
                  <a:pt x="150" y="0"/>
                </a:moveTo>
                <a:lnTo>
                  <a:pt x="0" y="134"/>
                </a:lnTo>
                <a:lnTo>
                  <a:pt x="6308" y="9227"/>
                </a:lnTo>
                <a:lnTo>
                  <a:pt x="6367" y="8959"/>
                </a:lnTo>
                <a:lnTo>
                  <a:pt x="150" y="0"/>
                </a:lnTo>
                <a:close/>
              </a:path>
            </a:pathLst>
          </a:custGeom>
          <a:solidFill>
            <a:srgbClr val="89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2530406" y="1053075"/>
            <a:ext cx="6985" cy="9525"/>
          </a:xfrm>
          <a:custGeom>
            <a:avLst/>
            <a:gdLst/>
            <a:ahLst/>
            <a:cxnLst/>
            <a:rect l="l" t="t" r="r" b="b"/>
            <a:pathLst>
              <a:path w="6985" h="9525">
                <a:moveTo>
                  <a:pt x="150" y="0"/>
                </a:moveTo>
                <a:lnTo>
                  <a:pt x="0" y="134"/>
                </a:lnTo>
                <a:lnTo>
                  <a:pt x="6400" y="9358"/>
                </a:lnTo>
                <a:lnTo>
                  <a:pt x="6459" y="9091"/>
                </a:lnTo>
                <a:lnTo>
                  <a:pt x="150" y="0"/>
                </a:lnTo>
                <a:close/>
              </a:path>
            </a:pathLst>
          </a:custGeom>
          <a:solidFill>
            <a:srgbClr val="8B8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2530256" y="1053210"/>
            <a:ext cx="6985" cy="9525"/>
          </a:xfrm>
          <a:custGeom>
            <a:avLst/>
            <a:gdLst/>
            <a:ahLst/>
            <a:cxnLst/>
            <a:rect l="l" t="t" r="r" b="b"/>
            <a:pathLst>
              <a:path w="6985" h="9525">
                <a:moveTo>
                  <a:pt x="150" y="0"/>
                </a:moveTo>
                <a:lnTo>
                  <a:pt x="0" y="134"/>
                </a:lnTo>
                <a:lnTo>
                  <a:pt x="6491" y="9490"/>
                </a:lnTo>
                <a:lnTo>
                  <a:pt x="6550" y="9223"/>
                </a:lnTo>
                <a:lnTo>
                  <a:pt x="150" y="0"/>
                </a:lnTo>
                <a:close/>
              </a:path>
            </a:pathLst>
          </a:custGeom>
          <a:solidFill>
            <a:srgbClr val="8C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2530106" y="1053344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5" h="10159">
                <a:moveTo>
                  <a:pt x="150" y="0"/>
                </a:moveTo>
                <a:lnTo>
                  <a:pt x="0" y="134"/>
                </a:lnTo>
                <a:lnTo>
                  <a:pt x="6574" y="9610"/>
                </a:lnTo>
                <a:lnTo>
                  <a:pt x="6642" y="9355"/>
                </a:lnTo>
                <a:lnTo>
                  <a:pt x="150" y="0"/>
                </a:lnTo>
                <a:close/>
              </a:path>
            </a:pathLst>
          </a:custGeom>
          <a:solidFill>
            <a:srgbClr val="8E9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2529956" y="1053478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5" h="10159">
                <a:moveTo>
                  <a:pt x="150" y="0"/>
                </a:moveTo>
                <a:lnTo>
                  <a:pt x="0" y="134"/>
                </a:lnTo>
                <a:lnTo>
                  <a:pt x="6651" y="9720"/>
                </a:lnTo>
                <a:lnTo>
                  <a:pt x="6724" y="9474"/>
                </a:lnTo>
                <a:lnTo>
                  <a:pt x="150" y="0"/>
                </a:lnTo>
                <a:close/>
              </a:path>
            </a:pathLst>
          </a:custGeom>
          <a:solidFill>
            <a:srgbClr val="8F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2529805" y="1053613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5" h="10159">
                <a:moveTo>
                  <a:pt x="150" y="0"/>
                </a:moveTo>
                <a:lnTo>
                  <a:pt x="0" y="134"/>
                </a:lnTo>
                <a:lnTo>
                  <a:pt x="6728" y="9831"/>
                </a:lnTo>
                <a:lnTo>
                  <a:pt x="6801" y="9585"/>
                </a:lnTo>
                <a:lnTo>
                  <a:pt x="150" y="0"/>
                </a:lnTo>
                <a:close/>
              </a:path>
            </a:pathLst>
          </a:custGeom>
          <a:solidFill>
            <a:srgbClr val="91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2529655" y="1053747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5" h="10159">
                <a:moveTo>
                  <a:pt x="150" y="0"/>
                </a:moveTo>
                <a:lnTo>
                  <a:pt x="0" y="134"/>
                </a:lnTo>
                <a:lnTo>
                  <a:pt x="6805" y="9942"/>
                </a:lnTo>
                <a:lnTo>
                  <a:pt x="6878" y="9696"/>
                </a:lnTo>
                <a:lnTo>
                  <a:pt x="150" y="0"/>
                </a:lnTo>
                <a:close/>
              </a:path>
            </a:pathLst>
          </a:custGeom>
          <a:solidFill>
            <a:srgbClr val="93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2529505" y="1053882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5" h="10159">
                <a:moveTo>
                  <a:pt x="150" y="0"/>
                </a:moveTo>
                <a:lnTo>
                  <a:pt x="0" y="134"/>
                </a:lnTo>
                <a:lnTo>
                  <a:pt x="6881" y="10053"/>
                </a:lnTo>
                <a:lnTo>
                  <a:pt x="6955" y="9806"/>
                </a:lnTo>
                <a:lnTo>
                  <a:pt x="150" y="0"/>
                </a:lnTo>
                <a:close/>
              </a:path>
            </a:pathLst>
          </a:custGeom>
          <a:solidFill>
            <a:srgbClr val="94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2529355" y="1054016"/>
            <a:ext cx="7620" cy="10160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150" y="0"/>
                </a:moveTo>
                <a:lnTo>
                  <a:pt x="0" y="134"/>
                </a:lnTo>
                <a:lnTo>
                  <a:pt x="6958" y="10163"/>
                </a:lnTo>
                <a:lnTo>
                  <a:pt x="7032" y="9917"/>
                </a:lnTo>
                <a:lnTo>
                  <a:pt x="150" y="0"/>
                </a:lnTo>
                <a:close/>
              </a:path>
            </a:pathLst>
          </a:custGeom>
          <a:solidFill>
            <a:srgbClr val="95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2529205" y="1054150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4">
                <a:moveTo>
                  <a:pt x="150" y="0"/>
                </a:moveTo>
                <a:lnTo>
                  <a:pt x="0" y="134"/>
                </a:lnTo>
                <a:lnTo>
                  <a:pt x="7035" y="10274"/>
                </a:lnTo>
                <a:lnTo>
                  <a:pt x="7109" y="10028"/>
                </a:lnTo>
                <a:lnTo>
                  <a:pt x="150" y="0"/>
                </a:lnTo>
                <a:close/>
              </a:path>
            </a:pathLst>
          </a:custGeom>
          <a:solidFill>
            <a:srgbClr val="96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2529054" y="1054285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4">
                <a:moveTo>
                  <a:pt x="150" y="0"/>
                </a:moveTo>
                <a:lnTo>
                  <a:pt x="0" y="134"/>
                </a:lnTo>
                <a:lnTo>
                  <a:pt x="7112" y="10385"/>
                </a:lnTo>
                <a:lnTo>
                  <a:pt x="7186" y="10139"/>
                </a:lnTo>
                <a:lnTo>
                  <a:pt x="150" y="0"/>
                </a:lnTo>
                <a:close/>
              </a:path>
            </a:pathLst>
          </a:custGeom>
          <a:solidFill>
            <a:srgbClr val="97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2528905" y="1054419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4">
                <a:moveTo>
                  <a:pt x="150" y="0"/>
                </a:moveTo>
                <a:lnTo>
                  <a:pt x="0" y="134"/>
                </a:lnTo>
                <a:lnTo>
                  <a:pt x="7189" y="10496"/>
                </a:lnTo>
                <a:lnTo>
                  <a:pt x="7263" y="10250"/>
                </a:lnTo>
                <a:lnTo>
                  <a:pt x="150" y="0"/>
                </a:lnTo>
                <a:close/>
              </a:path>
            </a:pathLst>
          </a:custGeom>
          <a:solidFill>
            <a:srgbClr val="99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2528755" y="1054553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4">
                <a:moveTo>
                  <a:pt x="150" y="0"/>
                </a:moveTo>
                <a:lnTo>
                  <a:pt x="0" y="134"/>
                </a:lnTo>
                <a:lnTo>
                  <a:pt x="7269" y="10595"/>
                </a:lnTo>
                <a:lnTo>
                  <a:pt x="7339" y="10360"/>
                </a:lnTo>
                <a:lnTo>
                  <a:pt x="150" y="0"/>
                </a:lnTo>
                <a:close/>
              </a:path>
            </a:pathLst>
          </a:custGeom>
          <a:solidFill>
            <a:srgbClr val="9A9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2528604" y="1054688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4">
                <a:moveTo>
                  <a:pt x="150" y="0"/>
                </a:moveTo>
                <a:lnTo>
                  <a:pt x="0" y="134"/>
                </a:lnTo>
                <a:lnTo>
                  <a:pt x="7126" y="10406"/>
                </a:lnTo>
                <a:lnTo>
                  <a:pt x="7407" y="10457"/>
                </a:lnTo>
                <a:lnTo>
                  <a:pt x="150" y="0"/>
                </a:lnTo>
                <a:close/>
              </a:path>
            </a:pathLst>
          </a:custGeom>
          <a:solidFill>
            <a:srgbClr val="9C9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2528454" y="1054822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4">
                <a:moveTo>
                  <a:pt x="150" y="0"/>
                </a:moveTo>
                <a:lnTo>
                  <a:pt x="0" y="134"/>
                </a:lnTo>
                <a:lnTo>
                  <a:pt x="6998" y="10220"/>
                </a:lnTo>
                <a:lnTo>
                  <a:pt x="7278" y="10272"/>
                </a:lnTo>
                <a:lnTo>
                  <a:pt x="150" y="0"/>
                </a:lnTo>
                <a:close/>
              </a:path>
            </a:pathLst>
          </a:custGeom>
          <a:solidFill>
            <a:srgbClr val="9D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2528304" y="1054957"/>
            <a:ext cx="7620" cy="10160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150" y="0"/>
                </a:moveTo>
                <a:lnTo>
                  <a:pt x="0" y="134"/>
                </a:lnTo>
                <a:lnTo>
                  <a:pt x="6869" y="10034"/>
                </a:lnTo>
                <a:lnTo>
                  <a:pt x="7149" y="10086"/>
                </a:lnTo>
                <a:lnTo>
                  <a:pt x="150" y="0"/>
                </a:lnTo>
                <a:close/>
              </a:path>
            </a:pathLst>
          </a:custGeom>
          <a:solidFill>
            <a:srgbClr val="9EA2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2528154" y="1055091"/>
            <a:ext cx="7620" cy="10160"/>
          </a:xfrm>
          <a:custGeom>
            <a:avLst/>
            <a:gdLst/>
            <a:ahLst/>
            <a:cxnLst/>
            <a:rect l="l" t="t" r="r" b="b"/>
            <a:pathLst>
              <a:path w="7619" h="10159">
                <a:moveTo>
                  <a:pt x="150" y="0"/>
                </a:moveTo>
                <a:lnTo>
                  <a:pt x="0" y="134"/>
                </a:lnTo>
                <a:lnTo>
                  <a:pt x="6740" y="9848"/>
                </a:lnTo>
                <a:lnTo>
                  <a:pt x="7020" y="9900"/>
                </a:lnTo>
                <a:lnTo>
                  <a:pt x="150" y="0"/>
                </a:lnTo>
                <a:close/>
              </a:path>
            </a:pathLst>
          </a:custGeom>
          <a:solidFill>
            <a:srgbClr val="A0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2528004" y="1055225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5" h="10159">
                <a:moveTo>
                  <a:pt x="150" y="0"/>
                </a:moveTo>
                <a:lnTo>
                  <a:pt x="0" y="134"/>
                </a:lnTo>
                <a:lnTo>
                  <a:pt x="6611" y="9662"/>
                </a:lnTo>
                <a:lnTo>
                  <a:pt x="6891" y="9714"/>
                </a:lnTo>
                <a:lnTo>
                  <a:pt x="150" y="0"/>
                </a:lnTo>
                <a:close/>
              </a:path>
            </a:pathLst>
          </a:custGeom>
          <a:solidFill>
            <a:srgbClr val="A2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2527854" y="1055360"/>
            <a:ext cx="6985" cy="9525"/>
          </a:xfrm>
          <a:custGeom>
            <a:avLst/>
            <a:gdLst/>
            <a:ahLst/>
            <a:cxnLst/>
            <a:rect l="l" t="t" r="r" b="b"/>
            <a:pathLst>
              <a:path w="6985" h="9525">
                <a:moveTo>
                  <a:pt x="150" y="0"/>
                </a:moveTo>
                <a:lnTo>
                  <a:pt x="0" y="134"/>
                </a:lnTo>
                <a:lnTo>
                  <a:pt x="6481" y="9476"/>
                </a:lnTo>
                <a:lnTo>
                  <a:pt x="6762" y="9528"/>
                </a:lnTo>
                <a:lnTo>
                  <a:pt x="150" y="0"/>
                </a:lnTo>
                <a:close/>
              </a:path>
            </a:pathLst>
          </a:custGeom>
          <a:solidFill>
            <a:srgbClr val="A4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2527704" y="1055495"/>
            <a:ext cx="6985" cy="9525"/>
          </a:xfrm>
          <a:custGeom>
            <a:avLst/>
            <a:gdLst/>
            <a:ahLst/>
            <a:cxnLst/>
            <a:rect l="l" t="t" r="r" b="b"/>
            <a:pathLst>
              <a:path w="6985" h="9525">
                <a:moveTo>
                  <a:pt x="150" y="0"/>
                </a:moveTo>
                <a:lnTo>
                  <a:pt x="0" y="134"/>
                </a:lnTo>
                <a:lnTo>
                  <a:pt x="6348" y="9284"/>
                </a:lnTo>
                <a:lnTo>
                  <a:pt x="6632" y="9341"/>
                </a:lnTo>
                <a:lnTo>
                  <a:pt x="150" y="0"/>
                </a:lnTo>
                <a:close/>
              </a:path>
            </a:pathLst>
          </a:custGeom>
          <a:solidFill>
            <a:srgbClr val="A6A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2527625" y="1055628"/>
            <a:ext cx="6985" cy="9525"/>
          </a:xfrm>
          <a:custGeom>
            <a:avLst/>
            <a:gdLst/>
            <a:ahLst/>
            <a:cxnLst/>
            <a:rect l="l" t="t" r="r" b="b"/>
            <a:pathLst>
              <a:path w="6985" h="9525">
                <a:moveTo>
                  <a:pt x="79" y="0"/>
                </a:moveTo>
                <a:lnTo>
                  <a:pt x="0" y="237"/>
                </a:lnTo>
                <a:lnTo>
                  <a:pt x="6145" y="9094"/>
                </a:lnTo>
                <a:lnTo>
                  <a:pt x="6429" y="9151"/>
                </a:lnTo>
                <a:lnTo>
                  <a:pt x="79" y="0"/>
                </a:lnTo>
                <a:close/>
              </a:path>
            </a:pathLst>
          </a:custGeom>
          <a:solidFill>
            <a:srgbClr val="A7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2527568" y="1055866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56" y="0"/>
                </a:moveTo>
                <a:lnTo>
                  <a:pt x="0" y="270"/>
                </a:lnTo>
                <a:lnTo>
                  <a:pt x="5918" y="8800"/>
                </a:lnTo>
                <a:lnTo>
                  <a:pt x="6202" y="8857"/>
                </a:lnTo>
                <a:lnTo>
                  <a:pt x="56" y="0"/>
                </a:lnTo>
                <a:close/>
              </a:path>
            </a:pathLst>
          </a:custGeom>
          <a:solidFill>
            <a:srgbClr val="AA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2527512" y="1056135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90">
                <a:moveTo>
                  <a:pt x="56" y="0"/>
                </a:moveTo>
                <a:lnTo>
                  <a:pt x="0" y="270"/>
                </a:lnTo>
                <a:lnTo>
                  <a:pt x="5692" y="8475"/>
                </a:lnTo>
                <a:lnTo>
                  <a:pt x="5976" y="8531"/>
                </a:lnTo>
                <a:lnTo>
                  <a:pt x="56" y="0"/>
                </a:lnTo>
                <a:close/>
              </a:path>
            </a:pathLst>
          </a:custGeom>
          <a:solidFill>
            <a:srgbClr val="AAAE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2527456" y="1056404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56" y="0"/>
                </a:moveTo>
                <a:lnTo>
                  <a:pt x="0" y="270"/>
                </a:lnTo>
                <a:lnTo>
                  <a:pt x="5466" y="8149"/>
                </a:lnTo>
                <a:lnTo>
                  <a:pt x="5750" y="8205"/>
                </a:lnTo>
                <a:lnTo>
                  <a:pt x="56" y="0"/>
                </a:lnTo>
                <a:close/>
              </a:path>
            </a:pathLst>
          </a:custGeom>
          <a:solidFill>
            <a:srgbClr val="ACA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2527400" y="1056673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56" y="0"/>
                </a:moveTo>
                <a:lnTo>
                  <a:pt x="0" y="270"/>
                </a:lnTo>
                <a:lnTo>
                  <a:pt x="5241" y="7824"/>
                </a:lnTo>
                <a:lnTo>
                  <a:pt x="5525" y="7881"/>
                </a:lnTo>
                <a:lnTo>
                  <a:pt x="56" y="0"/>
                </a:lnTo>
                <a:close/>
              </a:path>
            </a:pathLst>
          </a:custGeom>
          <a:solidFill>
            <a:srgbClr val="AE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2527343" y="1056943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19">
                <a:moveTo>
                  <a:pt x="56" y="0"/>
                </a:moveTo>
                <a:lnTo>
                  <a:pt x="0" y="270"/>
                </a:lnTo>
                <a:lnTo>
                  <a:pt x="5014" y="7497"/>
                </a:lnTo>
                <a:lnTo>
                  <a:pt x="5297" y="7553"/>
                </a:lnTo>
                <a:lnTo>
                  <a:pt x="56" y="0"/>
                </a:lnTo>
                <a:close/>
              </a:path>
            </a:pathLst>
          </a:custGeom>
          <a:solidFill>
            <a:srgbClr val="B0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2527287" y="1057213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56" y="0"/>
                </a:moveTo>
                <a:lnTo>
                  <a:pt x="0" y="270"/>
                </a:lnTo>
                <a:lnTo>
                  <a:pt x="4753" y="7120"/>
                </a:lnTo>
                <a:lnTo>
                  <a:pt x="5071" y="7227"/>
                </a:lnTo>
                <a:lnTo>
                  <a:pt x="56" y="0"/>
                </a:lnTo>
                <a:close/>
              </a:path>
            </a:pathLst>
          </a:custGeom>
          <a:solidFill>
            <a:srgbClr val="B2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2527230" y="1057483"/>
            <a:ext cx="5080" cy="6985"/>
          </a:xfrm>
          <a:custGeom>
            <a:avLst/>
            <a:gdLst/>
            <a:ahLst/>
            <a:cxnLst/>
            <a:rect l="l" t="t" r="r" b="b"/>
            <a:pathLst>
              <a:path w="5080" h="6984">
                <a:moveTo>
                  <a:pt x="56" y="0"/>
                </a:moveTo>
                <a:lnTo>
                  <a:pt x="0" y="270"/>
                </a:lnTo>
                <a:lnTo>
                  <a:pt x="4395" y="6605"/>
                </a:lnTo>
                <a:lnTo>
                  <a:pt x="4809" y="6850"/>
                </a:lnTo>
                <a:lnTo>
                  <a:pt x="56" y="0"/>
                </a:lnTo>
                <a:close/>
              </a:path>
            </a:pathLst>
          </a:custGeom>
          <a:solidFill>
            <a:srgbClr val="B4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2527174" y="1057753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56" y="0"/>
                </a:moveTo>
                <a:lnTo>
                  <a:pt x="0" y="270"/>
                </a:lnTo>
                <a:lnTo>
                  <a:pt x="4039" y="6091"/>
                </a:lnTo>
                <a:lnTo>
                  <a:pt x="4453" y="6336"/>
                </a:lnTo>
                <a:lnTo>
                  <a:pt x="56" y="0"/>
                </a:lnTo>
                <a:close/>
              </a:path>
            </a:pathLst>
          </a:custGeom>
          <a:solidFill>
            <a:srgbClr val="B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2527118" y="1058021"/>
            <a:ext cx="4445" cy="6350"/>
          </a:xfrm>
          <a:custGeom>
            <a:avLst/>
            <a:gdLst/>
            <a:ahLst/>
            <a:cxnLst/>
            <a:rect l="l" t="t" r="r" b="b"/>
            <a:pathLst>
              <a:path w="4444" h="6350">
                <a:moveTo>
                  <a:pt x="56" y="0"/>
                </a:moveTo>
                <a:lnTo>
                  <a:pt x="0" y="270"/>
                </a:lnTo>
                <a:lnTo>
                  <a:pt x="3684" y="5581"/>
                </a:lnTo>
                <a:lnTo>
                  <a:pt x="4099" y="5826"/>
                </a:lnTo>
                <a:lnTo>
                  <a:pt x="56" y="0"/>
                </a:lnTo>
                <a:close/>
              </a:path>
            </a:pathLst>
          </a:custGeom>
          <a:solidFill>
            <a:srgbClr val="B7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2527062" y="1058292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56" y="0"/>
                </a:moveTo>
                <a:lnTo>
                  <a:pt x="0" y="270"/>
                </a:lnTo>
                <a:lnTo>
                  <a:pt x="3326" y="5065"/>
                </a:lnTo>
                <a:lnTo>
                  <a:pt x="3741" y="5310"/>
                </a:lnTo>
                <a:lnTo>
                  <a:pt x="56" y="0"/>
                </a:lnTo>
                <a:close/>
              </a:path>
            </a:pathLst>
          </a:custGeom>
          <a:solidFill>
            <a:srgbClr val="BA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2527007" y="1058561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55" y="0"/>
                </a:moveTo>
                <a:lnTo>
                  <a:pt x="0" y="272"/>
                </a:lnTo>
                <a:lnTo>
                  <a:pt x="2969" y="4551"/>
                </a:lnTo>
                <a:lnTo>
                  <a:pt x="3383" y="4796"/>
                </a:lnTo>
                <a:lnTo>
                  <a:pt x="55" y="0"/>
                </a:lnTo>
                <a:close/>
              </a:path>
            </a:pathLst>
          </a:custGeom>
          <a:solidFill>
            <a:srgbClr val="BB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2526956" y="1058831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51" y="0"/>
                </a:moveTo>
                <a:lnTo>
                  <a:pt x="0" y="278"/>
                </a:lnTo>
                <a:lnTo>
                  <a:pt x="2609" y="4038"/>
                </a:lnTo>
                <a:lnTo>
                  <a:pt x="3023" y="4283"/>
                </a:lnTo>
                <a:lnTo>
                  <a:pt x="51" y="0"/>
                </a:lnTo>
                <a:close/>
              </a:path>
            </a:pathLst>
          </a:custGeom>
          <a:solidFill>
            <a:srgbClr val="BD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2526905" y="1059110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51" y="0"/>
                </a:moveTo>
                <a:lnTo>
                  <a:pt x="0" y="278"/>
                </a:lnTo>
                <a:lnTo>
                  <a:pt x="2245" y="3515"/>
                </a:lnTo>
                <a:lnTo>
                  <a:pt x="2660" y="3760"/>
                </a:lnTo>
                <a:lnTo>
                  <a:pt x="51" y="0"/>
                </a:lnTo>
                <a:close/>
              </a:path>
            </a:pathLst>
          </a:custGeom>
          <a:solidFill>
            <a:srgbClr val="BF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2526854" y="1059387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09">
                <a:moveTo>
                  <a:pt x="51" y="0"/>
                </a:moveTo>
                <a:lnTo>
                  <a:pt x="0" y="278"/>
                </a:lnTo>
                <a:lnTo>
                  <a:pt x="1884" y="2994"/>
                </a:lnTo>
                <a:lnTo>
                  <a:pt x="2299" y="3239"/>
                </a:lnTo>
                <a:lnTo>
                  <a:pt x="51" y="0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2526803" y="1059664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51" y="0"/>
                </a:moveTo>
                <a:lnTo>
                  <a:pt x="0" y="278"/>
                </a:lnTo>
                <a:lnTo>
                  <a:pt x="1523" y="2473"/>
                </a:lnTo>
                <a:lnTo>
                  <a:pt x="1937" y="2718"/>
                </a:lnTo>
                <a:lnTo>
                  <a:pt x="51" y="0"/>
                </a:lnTo>
                <a:close/>
              </a:path>
            </a:pathLst>
          </a:custGeom>
          <a:solidFill>
            <a:srgbClr val="C3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2526752" y="105994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5" h="2540">
                <a:moveTo>
                  <a:pt x="51" y="0"/>
                </a:moveTo>
                <a:lnTo>
                  <a:pt x="0" y="278"/>
                </a:lnTo>
                <a:lnTo>
                  <a:pt x="1161" y="1951"/>
                </a:lnTo>
                <a:lnTo>
                  <a:pt x="1575" y="2196"/>
                </a:lnTo>
                <a:lnTo>
                  <a:pt x="51" y="0"/>
                </a:lnTo>
                <a:close/>
              </a:path>
            </a:pathLst>
          </a:custGeom>
          <a:solidFill>
            <a:srgbClr val="C6C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2526701" y="1060218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51" y="0"/>
                </a:moveTo>
                <a:lnTo>
                  <a:pt x="0" y="278"/>
                </a:lnTo>
                <a:lnTo>
                  <a:pt x="799" y="1431"/>
                </a:lnTo>
                <a:lnTo>
                  <a:pt x="1214" y="1676"/>
                </a:lnTo>
                <a:lnTo>
                  <a:pt x="51" y="0"/>
                </a:lnTo>
                <a:close/>
              </a:path>
            </a:pathLst>
          </a:custGeom>
          <a:solidFill>
            <a:srgbClr val="C9CA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2526650" y="106049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436" y="907"/>
                </a:moveTo>
                <a:lnTo>
                  <a:pt x="850" y="1152"/>
                </a:lnTo>
                <a:lnTo>
                  <a:pt x="51" y="0"/>
                </a:lnTo>
                <a:lnTo>
                  <a:pt x="0" y="278"/>
                </a:lnTo>
                <a:lnTo>
                  <a:pt x="436" y="907"/>
                </a:lnTo>
                <a:close/>
              </a:path>
            </a:pathLst>
          </a:custGeom>
          <a:solidFill>
            <a:srgbClr val="CAC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2526599" y="106077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4" y="386"/>
                </a:moveTo>
                <a:lnTo>
                  <a:pt x="489" y="631"/>
                </a:lnTo>
                <a:lnTo>
                  <a:pt x="51" y="0"/>
                </a:lnTo>
                <a:lnTo>
                  <a:pt x="0" y="278"/>
                </a:lnTo>
                <a:close/>
              </a:path>
            </a:pathLst>
          </a:custGeom>
          <a:solidFill>
            <a:srgbClr val="CCC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8" name="bg object 37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3744" y="910856"/>
            <a:ext cx="170402" cy="838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0092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80690" y="459296"/>
            <a:ext cx="128270" cy="173355"/>
          </a:xfrm>
          <a:custGeom>
            <a:avLst/>
            <a:gdLst/>
            <a:ahLst/>
            <a:cxnLst/>
            <a:rect l="l" t="t" r="r" b="b"/>
            <a:pathLst>
              <a:path w="128270" h="173354">
                <a:moveTo>
                  <a:pt x="67627" y="0"/>
                </a:moveTo>
                <a:lnTo>
                  <a:pt x="0" y="0"/>
                </a:lnTo>
                <a:lnTo>
                  <a:pt x="0" y="173151"/>
                </a:lnTo>
                <a:lnTo>
                  <a:pt x="62585" y="173151"/>
                </a:lnTo>
                <a:lnTo>
                  <a:pt x="86509" y="170551"/>
                </a:lnTo>
                <a:lnTo>
                  <a:pt x="107478" y="162047"/>
                </a:lnTo>
                <a:lnTo>
                  <a:pt x="122023" y="147154"/>
                </a:lnTo>
                <a:lnTo>
                  <a:pt x="30772" y="147154"/>
                </a:lnTo>
                <a:lnTo>
                  <a:pt x="30772" y="96773"/>
                </a:lnTo>
                <a:lnTo>
                  <a:pt x="118757" y="96773"/>
                </a:lnTo>
                <a:lnTo>
                  <a:pt x="117681" y="94997"/>
                </a:lnTo>
                <a:lnTo>
                  <a:pt x="105834" y="86387"/>
                </a:lnTo>
                <a:lnTo>
                  <a:pt x="90487" y="81914"/>
                </a:lnTo>
                <a:lnTo>
                  <a:pt x="90487" y="81432"/>
                </a:lnTo>
                <a:lnTo>
                  <a:pt x="102943" y="75956"/>
                </a:lnTo>
                <a:lnTo>
                  <a:pt x="109208" y="70484"/>
                </a:lnTo>
                <a:lnTo>
                  <a:pt x="30772" y="70484"/>
                </a:lnTo>
                <a:lnTo>
                  <a:pt x="30772" y="25996"/>
                </a:lnTo>
                <a:lnTo>
                  <a:pt x="116632" y="25996"/>
                </a:lnTo>
                <a:lnTo>
                  <a:pt x="115969" y="23183"/>
                </a:lnTo>
                <a:lnTo>
                  <a:pt x="103860" y="9917"/>
                </a:lnTo>
                <a:lnTo>
                  <a:pt x="86875" y="2382"/>
                </a:lnTo>
                <a:lnTo>
                  <a:pt x="67627" y="0"/>
                </a:lnTo>
                <a:close/>
              </a:path>
              <a:path w="128270" h="173354">
                <a:moveTo>
                  <a:pt x="118757" y="96773"/>
                </a:moveTo>
                <a:lnTo>
                  <a:pt x="59728" y="96773"/>
                </a:lnTo>
                <a:lnTo>
                  <a:pt x="75951" y="98061"/>
                </a:lnTo>
                <a:lnTo>
                  <a:pt x="87696" y="102214"/>
                </a:lnTo>
                <a:lnTo>
                  <a:pt x="94836" y="109670"/>
                </a:lnTo>
                <a:lnTo>
                  <a:pt x="97243" y="120865"/>
                </a:lnTo>
                <a:lnTo>
                  <a:pt x="93503" y="134735"/>
                </a:lnTo>
                <a:lnTo>
                  <a:pt x="84040" y="142687"/>
                </a:lnTo>
                <a:lnTo>
                  <a:pt x="71488" y="146301"/>
                </a:lnTo>
                <a:lnTo>
                  <a:pt x="58483" y="147154"/>
                </a:lnTo>
                <a:lnTo>
                  <a:pt x="122023" y="147154"/>
                </a:lnTo>
                <a:lnTo>
                  <a:pt x="122359" y="146811"/>
                </a:lnTo>
                <a:lnTo>
                  <a:pt x="128016" y="124015"/>
                </a:lnTo>
                <a:lnTo>
                  <a:pt x="125313" y="107591"/>
                </a:lnTo>
                <a:lnTo>
                  <a:pt x="118757" y="96773"/>
                </a:lnTo>
                <a:close/>
              </a:path>
              <a:path w="128270" h="173354">
                <a:moveTo>
                  <a:pt x="116632" y="25996"/>
                </a:moveTo>
                <a:lnTo>
                  <a:pt x="55626" y="25996"/>
                </a:lnTo>
                <a:lnTo>
                  <a:pt x="70729" y="27099"/>
                </a:lnTo>
                <a:lnTo>
                  <a:pt x="81397" y="30676"/>
                </a:lnTo>
                <a:lnTo>
                  <a:pt x="87726" y="37130"/>
                </a:lnTo>
                <a:lnTo>
                  <a:pt x="89814" y="46862"/>
                </a:lnTo>
                <a:lnTo>
                  <a:pt x="87768" y="56902"/>
                </a:lnTo>
                <a:lnTo>
                  <a:pt x="81730" y="64317"/>
                </a:lnTo>
                <a:lnTo>
                  <a:pt x="71855" y="68910"/>
                </a:lnTo>
                <a:lnTo>
                  <a:pt x="58293" y="70484"/>
                </a:lnTo>
                <a:lnTo>
                  <a:pt x="109208" y="70484"/>
                </a:lnTo>
                <a:lnTo>
                  <a:pt x="112428" y="67673"/>
                </a:lnTo>
                <a:lnTo>
                  <a:pt x="118467" y="56602"/>
                </a:lnTo>
                <a:lnTo>
                  <a:pt x="120586" y="42760"/>
                </a:lnTo>
                <a:lnTo>
                  <a:pt x="116632" y="25996"/>
                </a:lnTo>
                <a:close/>
              </a:path>
            </a:pathLst>
          </a:custGeom>
          <a:solidFill>
            <a:srgbClr val="006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5667" y="459262"/>
            <a:ext cx="144145" cy="173355"/>
          </a:xfrm>
          <a:custGeom>
            <a:avLst/>
            <a:gdLst/>
            <a:ahLst/>
            <a:cxnLst/>
            <a:rect l="l" t="t" r="r" b="b"/>
            <a:pathLst>
              <a:path w="144145" h="173354">
                <a:moveTo>
                  <a:pt x="143725" y="0"/>
                </a:moveTo>
                <a:lnTo>
                  <a:pt x="113207" y="0"/>
                </a:lnTo>
                <a:lnTo>
                  <a:pt x="113233" y="124980"/>
                </a:lnTo>
                <a:lnTo>
                  <a:pt x="112763" y="124980"/>
                </a:lnTo>
                <a:lnTo>
                  <a:pt x="39649" y="0"/>
                </a:lnTo>
                <a:lnTo>
                  <a:pt x="0" y="0"/>
                </a:lnTo>
                <a:lnTo>
                  <a:pt x="0" y="173228"/>
                </a:lnTo>
                <a:lnTo>
                  <a:pt x="29641" y="173228"/>
                </a:lnTo>
                <a:lnTo>
                  <a:pt x="29641" y="44234"/>
                </a:lnTo>
                <a:lnTo>
                  <a:pt x="30111" y="44234"/>
                </a:lnTo>
                <a:lnTo>
                  <a:pt x="104876" y="173228"/>
                </a:lnTo>
                <a:lnTo>
                  <a:pt x="143713" y="173228"/>
                </a:lnTo>
                <a:lnTo>
                  <a:pt x="143725" y="0"/>
                </a:lnTo>
                <a:close/>
              </a:path>
            </a:pathLst>
          </a:custGeom>
          <a:solidFill>
            <a:srgbClr val="006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85875" y="459258"/>
            <a:ext cx="150914" cy="17322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13379" y="459298"/>
            <a:ext cx="176530" cy="173355"/>
          </a:xfrm>
          <a:custGeom>
            <a:avLst/>
            <a:gdLst/>
            <a:ahLst/>
            <a:cxnLst/>
            <a:rect l="l" t="t" r="r" b="b"/>
            <a:pathLst>
              <a:path w="176529" h="173354">
                <a:moveTo>
                  <a:pt x="101244" y="0"/>
                </a:moveTo>
                <a:lnTo>
                  <a:pt x="74764" y="0"/>
                </a:lnTo>
                <a:lnTo>
                  <a:pt x="0" y="173151"/>
                </a:lnTo>
                <a:lnTo>
                  <a:pt x="35801" y="173151"/>
                </a:lnTo>
                <a:lnTo>
                  <a:pt x="51803" y="132105"/>
                </a:lnTo>
                <a:lnTo>
                  <a:pt x="158353" y="132105"/>
                </a:lnTo>
                <a:lnTo>
                  <a:pt x="148800" y="110007"/>
                </a:lnTo>
                <a:lnTo>
                  <a:pt x="87998" y="110007"/>
                </a:lnTo>
                <a:lnTo>
                  <a:pt x="81209" y="109877"/>
                </a:lnTo>
                <a:lnTo>
                  <a:pt x="74596" y="109461"/>
                </a:lnTo>
                <a:lnTo>
                  <a:pt x="68017" y="108721"/>
                </a:lnTo>
                <a:lnTo>
                  <a:pt x="61328" y="107619"/>
                </a:lnTo>
                <a:lnTo>
                  <a:pt x="87998" y="39141"/>
                </a:lnTo>
                <a:lnTo>
                  <a:pt x="118165" y="39141"/>
                </a:lnTo>
                <a:lnTo>
                  <a:pt x="101244" y="0"/>
                </a:lnTo>
                <a:close/>
              </a:path>
              <a:path w="176529" h="173354">
                <a:moveTo>
                  <a:pt x="158353" y="132105"/>
                </a:moveTo>
                <a:lnTo>
                  <a:pt x="124193" y="132105"/>
                </a:lnTo>
                <a:lnTo>
                  <a:pt x="140195" y="173151"/>
                </a:lnTo>
                <a:lnTo>
                  <a:pt x="176098" y="173151"/>
                </a:lnTo>
                <a:lnTo>
                  <a:pt x="158353" y="132105"/>
                </a:lnTo>
                <a:close/>
              </a:path>
              <a:path w="176529" h="173354">
                <a:moveTo>
                  <a:pt x="124193" y="132105"/>
                </a:moveTo>
                <a:lnTo>
                  <a:pt x="51803" y="132105"/>
                </a:lnTo>
                <a:lnTo>
                  <a:pt x="60314" y="134047"/>
                </a:lnTo>
                <a:lnTo>
                  <a:pt x="69295" y="135355"/>
                </a:lnTo>
                <a:lnTo>
                  <a:pt x="78579" y="136107"/>
                </a:lnTo>
                <a:lnTo>
                  <a:pt x="87998" y="136385"/>
                </a:lnTo>
                <a:lnTo>
                  <a:pt x="97456" y="136107"/>
                </a:lnTo>
                <a:lnTo>
                  <a:pt x="106738" y="135355"/>
                </a:lnTo>
                <a:lnTo>
                  <a:pt x="115699" y="134047"/>
                </a:lnTo>
                <a:lnTo>
                  <a:pt x="124193" y="132105"/>
                </a:lnTo>
                <a:close/>
              </a:path>
              <a:path w="176529" h="173354">
                <a:moveTo>
                  <a:pt x="118165" y="39141"/>
                </a:moveTo>
                <a:lnTo>
                  <a:pt x="87998" y="39141"/>
                </a:lnTo>
                <a:lnTo>
                  <a:pt x="114668" y="107619"/>
                </a:lnTo>
                <a:lnTo>
                  <a:pt x="108024" y="108721"/>
                </a:lnTo>
                <a:lnTo>
                  <a:pt x="101442" y="109461"/>
                </a:lnTo>
                <a:lnTo>
                  <a:pt x="94806" y="109877"/>
                </a:lnTo>
                <a:lnTo>
                  <a:pt x="87998" y="110007"/>
                </a:lnTo>
                <a:lnTo>
                  <a:pt x="148800" y="110007"/>
                </a:lnTo>
                <a:lnTo>
                  <a:pt x="118165" y="39141"/>
                </a:lnTo>
                <a:close/>
              </a:path>
            </a:pathLst>
          </a:custGeom>
          <a:solidFill>
            <a:srgbClr val="006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04594" y="459003"/>
            <a:ext cx="163830" cy="173355"/>
          </a:xfrm>
          <a:custGeom>
            <a:avLst/>
            <a:gdLst/>
            <a:ahLst/>
            <a:cxnLst/>
            <a:rect l="l" t="t" r="r" b="b"/>
            <a:pathLst>
              <a:path w="163829" h="173354">
                <a:moveTo>
                  <a:pt x="163461" y="0"/>
                </a:moveTo>
                <a:lnTo>
                  <a:pt x="127088" y="0"/>
                </a:lnTo>
                <a:lnTo>
                  <a:pt x="117743" y="23873"/>
                </a:lnTo>
                <a:lnTo>
                  <a:pt x="107246" y="45081"/>
                </a:lnTo>
                <a:lnTo>
                  <a:pt x="95333" y="65133"/>
                </a:lnTo>
                <a:lnTo>
                  <a:pt x="81737" y="85534"/>
                </a:lnTo>
                <a:lnTo>
                  <a:pt x="68141" y="65133"/>
                </a:lnTo>
                <a:lnTo>
                  <a:pt x="56227" y="45081"/>
                </a:lnTo>
                <a:lnTo>
                  <a:pt x="45730" y="23873"/>
                </a:lnTo>
                <a:lnTo>
                  <a:pt x="36385" y="0"/>
                </a:lnTo>
                <a:lnTo>
                  <a:pt x="0" y="0"/>
                </a:lnTo>
                <a:lnTo>
                  <a:pt x="13416" y="30894"/>
                </a:lnTo>
                <a:lnTo>
                  <a:pt x="28467" y="59612"/>
                </a:lnTo>
                <a:lnTo>
                  <a:pt x="45641" y="87527"/>
                </a:lnTo>
                <a:lnTo>
                  <a:pt x="65430" y="116014"/>
                </a:lnTo>
                <a:lnTo>
                  <a:pt x="65430" y="173215"/>
                </a:lnTo>
                <a:lnTo>
                  <a:pt x="98031" y="173215"/>
                </a:lnTo>
                <a:lnTo>
                  <a:pt x="98031" y="116014"/>
                </a:lnTo>
                <a:lnTo>
                  <a:pt x="117827" y="87527"/>
                </a:lnTo>
                <a:lnTo>
                  <a:pt x="135004" y="59612"/>
                </a:lnTo>
                <a:lnTo>
                  <a:pt x="150052" y="30894"/>
                </a:lnTo>
                <a:lnTo>
                  <a:pt x="163461" y="0"/>
                </a:lnTo>
                <a:close/>
              </a:path>
            </a:pathLst>
          </a:custGeom>
          <a:solidFill>
            <a:srgbClr val="006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87898" y="457617"/>
            <a:ext cx="285130" cy="176517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9417458" y="458993"/>
            <a:ext cx="107950" cy="173355"/>
          </a:xfrm>
          <a:custGeom>
            <a:avLst/>
            <a:gdLst/>
            <a:ahLst/>
            <a:cxnLst/>
            <a:rect l="l" t="t" r="r" b="b"/>
            <a:pathLst>
              <a:path w="107950" h="173354">
                <a:moveTo>
                  <a:pt x="31775" y="0"/>
                </a:moveTo>
                <a:lnTo>
                  <a:pt x="0" y="0"/>
                </a:lnTo>
                <a:lnTo>
                  <a:pt x="0" y="173227"/>
                </a:lnTo>
                <a:lnTo>
                  <a:pt x="97294" y="173227"/>
                </a:lnTo>
                <a:lnTo>
                  <a:pt x="107886" y="142417"/>
                </a:lnTo>
                <a:lnTo>
                  <a:pt x="31775" y="142417"/>
                </a:lnTo>
                <a:lnTo>
                  <a:pt x="31775" y="0"/>
                </a:lnTo>
                <a:close/>
              </a:path>
            </a:pathLst>
          </a:custGeom>
          <a:solidFill>
            <a:srgbClr val="006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83775" y="458993"/>
            <a:ext cx="107899" cy="17322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530829" y="457201"/>
            <a:ext cx="175260" cy="177165"/>
          </a:xfrm>
          <a:custGeom>
            <a:avLst/>
            <a:gdLst/>
            <a:ahLst/>
            <a:cxnLst/>
            <a:rect l="l" t="t" r="r" b="b"/>
            <a:pathLst>
              <a:path w="175259" h="177165">
                <a:moveTo>
                  <a:pt x="88011" y="0"/>
                </a:moveTo>
                <a:lnTo>
                  <a:pt x="51954" y="6932"/>
                </a:lnTo>
                <a:lnTo>
                  <a:pt x="24179" y="25884"/>
                </a:lnTo>
                <a:lnTo>
                  <a:pt x="6316" y="54087"/>
                </a:lnTo>
                <a:lnTo>
                  <a:pt x="0" y="88772"/>
                </a:lnTo>
                <a:lnTo>
                  <a:pt x="6172" y="123069"/>
                </a:lnTo>
                <a:lnTo>
                  <a:pt x="23737" y="151072"/>
                </a:lnTo>
                <a:lnTo>
                  <a:pt x="51268" y="169951"/>
                </a:lnTo>
                <a:lnTo>
                  <a:pt x="87337" y="176872"/>
                </a:lnTo>
                <a:lnTo>
                  <a:pt x="123401" y="169940"/>
                </a:lnTo>
                <a:lnTo>
                  <a:pt x="151107" y="150988"/>
                </a:lnTo>
                <a:lnTo>
                  <a:pt x="153524" y="147154"/>
                </a:lnTo>
                <a:lnTo>
                  <a:pt x="87528" y="147154"/>
                </a:lnTo>
                <a:lnTo>
                  <a:pt x="64108" y="142604"/>
                </a:lnTo>
                <a:lnTo>
                  <a:pt x="46761" y="130114"/>
                </a:lnTo>
                <a:lnTo>
                  <a:pt x="35986" y="111429"/>
                </a:lnTo>
                <a:lnTo>
                  <a:pt x="32360" y="88772"/>
                </a:lnTo>
                <a:lnTo>
                  <a:pt x="32314" y="88099"/>
                </a:lnTo>
                <a:lnTo>
                  <a:pt x="35983" y="65315"/>
                </a:lnTo>
                <a:lnTo>
                  <a:pt x="46737" y="46716"/>
                </a:lnTo>
                <a:lnTo>
                  <a:pt x="64028" y="34262"/>
                </a:lnTo>
                <a:lnTo>
                  <a:pt x="87337" y="29717"/>
                </a:lnTo>
                <a:lnTo>
                  <a:pt x="153899" y="29717"/>
                </a:lnTo>
                <a:lnTo>
                  <a:pt x="151368" y="25690"/>
                </a:lnTo>
                <a:lnTo>
                  <a:pt x="123884" y="6880"/>
                </a:lnTo>
                <a:lnTo>
                  <a:pt x="88011" y="0"/>
                </a:lnTo>
                <a:close/>
              </a:path>
              <a:path w="175259" h="177165">
                <a:moveTo>
                  <a:pt x="153899" y="29717"/>
                </a:moveTo>
                <a:lnTo>
                  <a:pt x="87337" y="29717"/>
                </a:lnTo>
                <a:lnTo>
                  <a:pt x="110924" y="34376"/>
                </a:lnTo>
                <a:lnTo>
                  <a:pt x="128354" y="47063"/>
                </a:lnTo>
                <a:lnTo>
                  <a:pt x="139156" y="65840"/>
                </a:lnTo>
                <a:lnTo>
                  <a:pt x="142862" y="88772"/>
                </a:lnTo>
                <a:lnTo>
                  <a:pt x="139159" y="111632"/>
                </a:lnTo>
                <a:lnTo>
                  <a:pt x="128377" y="130174"/>
                </a:lnTo>
                <a:lnTo>
                  <a:pt x="111004" y="142611"/>
                </a:lnTo>
                <a:lnTo>
                  <a:pt x="87528" y="147154"/>
                </a:lnTo>
                <a:lnTo>
                  <a:pt x="153524" y="147154"/>
                </a:lnTo>
                <a:lnTo>
                  <a:pt x="168883" y="122785"/>
                </a:lnTo>
                <a:lnTo>
                  <a:pt x="175158" y="88099"/>
                </a:lnTo>
                <a:lnTo>
                  <a:pt x="168960" y="53679"/>
                </a:lnTo>
                <a:lnTo>
                  <a:pt x="153899" y="29717"/>
                </a:lnTo>
                <a:close/>
              </a:path>
            </a:pathLst>
          </a:custGeom>
          <a:solidFill>
            <a:srgbClr val="006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283776" y="707592"/>
            <a:ext cx="118745" cy="184150"/>
          </a:xfrm>
          <a:custGeom>
            <a:avLst/>
            <a:gdLst/>
            <a:ahLst/>
            <a:cxnLst/>
            <a:rect l="l" t="t" r="r" b="b"/>
            <a:pathLst>
              <a:path w="118745" h="184150">
                <a:moveTo>
                  <a:pt x="118719" y="0"/>
                </a:moveTo>
                <a:lnTo>
                  <a:pt x="0" y="0"/>
                </a:lnTo>
                <a:lnTo>
                  <a:pt x="0" y="29210"/>
                </a:lnTo>
                <a:lnTo>
                  <a:pt x="0" y="80010"/>
                </a:lnTo>
                <a:lnTo>
                  <a:pt x="0" y="106680"/>
                </a:lnTo>
                <a:lnTo>
                  <a:pt x="0" y="184150"/>
                </a:lnTo>
                <a:lnTo>
                  <a:pt x="32791" y="184150"/>
                </a:lnTo>
                <a:lnTo>
                  <a:pt x="32791" y="106680"/>
                </a:lnTo>
                <a:lnTo>
                  <a:pt x="109359" y="106680"/>
                </a:lnTo>
                <a:lnTo>
                  <a:pt x="109359" y="80010"/>
                </a:lnTo>
                <a:lnTo>
                  <a:pt x="32791" y="80010"/>
                </a:lnTo>
                <a:lnTo>
                  <a:pt x="32791" y="29210"/>
                </a:lnTo>
                <a:lnTo>
                  <a:pt x="118719" y="29210"/>
                </a:lnTo>
                <a:lnTo>
                  <a:pt x="118719" y="0"/>
                </a:lnTo>
                <a:close/>
              </a:path>
            </a:pathLst>
          </a:custGeom>
          <a:solidFill>
            <a:srgbClr val="006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33263" y="708559"/>
            <a:ext cx="150799" cy="185521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0326662" y="708164"/>
            <a:ext cx="206375" cy="184150"/>
          </a:xfrm>
          <a:custGeom>
            <a:avLst/>
            <a:gdLst/>
            <a:ahLst/>
            <a:cxnLst/>
            <a:rect l="l" t="t" r="r" b="b"/>
            <a:pathLst>
              <a:path w="206375" h="184150">
                <a:moveTo>
                  <a:pt x="145542" y="0"/>
                </a:moveTo>
                <a:lnTo>
                  <a:pt x="0" y="0"/>
                </a:lnTo>
                <a:lnTo>
                  <a:pt x="0" y="29210"/>
                </a:lnTo>
                <a:lnTo>
                  <a:pt x="56375" y="29210"/>
                </a:lnTo>
                <a:lnTo>
                  <a:pt x="56375" y="184150"/>
                </a:lnTo>
                <a:lnTo>
                  <a:pt x="89166" y="184150"/>
                </a:lnTo>
                <a:lnTo>
                  <a:pt x="89166" y="29210"/>
                </a:lnTo>
                <a:lnTo>
                  <a:pt x="145542" y="29210"/>
                </a:lnTo>
                <a:lnTo>
                  <a:pt x="145542" y="0"/>
                </a:lnTo>
                <a:close/>
              </a:path>
              <a:path w="206375" h="184150">
                <a:moveTo>
                  <a:pt x="206375" y="0"/>
                </a:moveTo>
                <a:lnTo>
                  <a:pt x="173583" y="0"/>
                </a:lnTo>
                <a:lnTo>
                  <a:pt x="173583" y="183997"/>
                </a:lnTo>
                <a:lnTo>
                  <a:pt x="206375" y="183997"/>
                </a:lnTo>
                <a:lnTo>
                  <a:pt x="206375" y="0"/>
                </a:lnTo>
                <a:close/>
              </a:path>
            </a:pathLst>
          </a:custGeom>
          <a:solidFill>
            <a:srgbClr val="006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009269" y="708157"/>
            <a:ext cx="153035" cy="184150"/>
          </a:xfrm>
          <a:custGeom>
            <a:avLst/>
            <a:gdLst/>
            <a:ahLst/>
            <a:cxnLst/>
            <a:rect l="l" t="t" r="r" b="b"/>
            <a:pathLst>
              <a:path w="153034" h="184150">
                <a:moveTo>
                  <a:pt x="55054" y="0"/>
                </a:moveTo>
                <a:lnTo>
                  <a:pt x="0" y="0"/>
                </a:lnTo>
                <a:lnTo>
                  <a:pt x="0" y="183997"/>
                </a:lnTo>
                <a:lnTo>
                  <a:pt x="58597" y="183997"/>
                </a:lnTo>
                <a:lnTo>
                  <a:pt x="96218" y="177203"/>
                </a:lnTo>
                <a:lnTo>
                  <a:pt x="126099" y="158026"/>
                </a:lnTo>
                <a:lnTo>
                  <a:pt x="130246" y="151815"/>
                </a:lnTo>
                <a:lnTo>
                  <a:pt x="33197" y="151815"/>
                </a:lnTo>
                <a:lnTo>
                  <a:pt x="33197" y="32283"/>
                </a:lnTo>
                <a:lnTo>
                  <a:pt x="131294" y="32283"/>
                </a:lnTo>
                <a:lnTo>
                  <a:pt x="126342" y="25074"/>
                </a:lnTo>
                <a:lnTo>
                  <a:pt x="95495" y="6569"/>
                </a:lnTo>
                <a:lnTo>
                  <a:pt x="55054" y="0"/>
                </a:lnTo>
                <a:close/>
              </a:path>
              <a:path w="153034" h="184150">
                <a:moveTo>
                  <a:pt x="131294" y="32283"/>
                </a:moveTo>
                <a:lnTo>
                  <a:pt x="55257" y="32283"/>
                </a:lnTo>
                <a:lnTo>
                  <a:pt x="81274" y="36160"/>
                </a:lnTo>
                <a:lnTo>
                  <a:pt x="101117" y="47504"/>
                </a:lnTo>
                <a:lnTo>
                  <a:pt x="113768" y="65887"/>
                </a:lnTo>
                <a:lnTo>
                  <a:pt x="118211" y="90881"/>
                </a:lnTo>
                <a:lnTo>
                  <a:pt x="114135" y="115516"/>
                </a:lnTo>
                <a:lnTo>
                  <a:pt x="102373" y="134783"/>
                </a:lnTo>
                <a:lnTo>
                  <a:pt x="83626" y="147332"/>
                </a:lnTo>
                <a:lnTo>
                  <a:pt x="58597" y="151815"/>
                </a:lnTo>
                <a:lnTo>
                  <a:pt x="130246" y="151815"/>
                </a:lnTo>
                <a:lnTo>
                  <a:pt x="145810" y="128504"/>
                </a:lnTo>
                <a:lnTo>
                  <a:pt x="152920" y="90678"/>
                </a:lnTo>
                <a:lnTo>
                  <a:pt x="146012" y="53712"/>
                </a:lnTo>
                <a:lnTo>
                  <a:pt x="131294" y="32283"/>
                </a:lnTo>
                <a:close/>
              </a:path>
            </a:pathLst>
          </a:custGeom>
          <a:solidFill>
            <a:srgbClr val="006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18685" y="708165"/>
            <a:ext cx="152666" cy="184035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776088" y="708165"/>
            <a:ext cx="152666" cy="184035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9418488" y="706227"/>
            <a:ext cx="186055" cy="187960"/>
          </a:xfrm>
          <a:custGeom>
            <a:avLst/>
            <a:gdLst/>
            <a:ahLst/>
            <a:cxnLst/>
            <a:rect l="l" t="t" r="r" b="b"/>
            <a:pathLst>
              <a:path w="186054" h="187959">
                <a:moveTo>
                  <a:pt x="93522" y="0"/>
                </a:moveTo>
                <a:lnTo>
                  <a:pt x="55169" y="7367"/>
                </a:lnTo>
                <a:lnTo>
                  <a:pt x="25658" y="27508"/>
                </a:lnTo>
                <a:lnTo>
                  <a:pt x="6699" y="57478"/>
                </a:lnTo>
                <a:lnTo>
                  <a:pt x="0" y="94335"/>
                </a:lnTo>
                <a:lnTo>
                  <a:pt x="6543" y="130779"/>
                </a:lnTo>
                <a:lnTo>
                  <a:pt x="25176" y="160534"/>
                </a:lnTo>
                <a:lnTo>
                  <a:pt x="54397" y="180592"/>
                </a:lnTo>
                <a:lnTo>
                  <a:pt x="92709" y="187947"/>
                </a:lnTo>
                <a:lnTo>
                  <a:pt x="131031" y="180581"/>
                </a:lnTo>
                <a:lnTo>
                  <a:pt x="160472" y="160445"/>
                </a:lnTo>
                <a:lnTo>
                  <a:pt x="163038" y="156375"/>
                </a:lnTo>
                <a:lnTo>
                  <a:pt x="93014" y="156375"/>
                </a:lnTo>
                <a:lnTo>
                  <a:pt x="68069" y="151540"/>
                </a:lnTo>
                <a:lnTo>
                  <a:pt x="49607" y="138269"/>
                </a:lnTo>
                <a:lnTo>
                  <a:pt x="38149" y="118414"/>
                </a:lnTo>
                <a:lnTo>
                  <a:pt x="34295" y="94335"/>
                </a:lnTo>
                <a:lnTo>
                  <a:pt x="34246" y="93624"/>
                </a:lnTo>
                <a:lnTo>
                  <a:pt x="38144" y="69411"/>
                </a:lnTo>
                <a:lnTo>
                  <a:pt x="49569" y="49647"/>
                </a:lnTo>
                <a:lnTo>
                  <a:pt x="67941" y="36413"/>
                </a:lnTo>
                <a:lnTo>
                  <a:pt x="92709" y="31584"/>
                </a:lnTo>
                <a:lnTo>
                  <a:pt x="163428" y="31584"/>
                </a:lnTo>
                <a:lnTo>
                  <a:pt x="160764" y="27343"/>
                </a:lnTo>
                <a:lnTo>
                  <a:pt x="131588" y="7327"/>
                </a:lnTo>
                <a:lnTo>
                  <a:pt x="93522" y="0"/>
                </a:lnTo>
                <a:close/>
              </a:path>
              <a:path w="186054" h="187959">
                <a:moveTo>
                  <a:pt x="163428" y="31584"/>
                </a:moveTo>
                <a:lnTo>
                  <a:pt x="92709" y="31584"/>
                </a:lnTo>
                <a:lnTo>
                  <a:pt x="117815" y="36535"/>
                </a:lnTo>
                <a:lnTo>
                  <a:pt x="136332" y="50015"/>
                </a:lnTo>
                <a:lnTo>
                  <a:pt x="147790" y="69968"/>
                </a:lnTo>
                <a:lnTo>
                  <a:pt x="151714" y="94335"/>
                </a:lnTo>
                <a:lnTo>
                  <a:pt x="147794" y="118629"/>
                </a:lnTo>
                <a:lnTo>
                  <a:pt x="136371" y="138333"/>
                </a:lnTo>
                <a:lnTo>
                  <a:pt x="117943" y="151548"/>
                </a:lnTo>
                <a:lnTo>
                  <a:pt x="93014" y="156375"/>
                </a:lnTo>
                <a:lnTo>
                  <a:pt x="163038" y="156375"/>
                </a:lnTo>
                <a:lnTo>
                  <a:pt x="179361" y="130479"/>
                </a:lnTo>
                <a:lnTo>
                  <a:pt x="186029" y="93624"/>
                </a:lnTo>
                <a:lnTo>
                  <a:pt x="179446" y="57092"/>
                </a:lnTo>
                <a:lnTo>
                  <a:pt x="163428" y="31584"/>
                </a:lnTo>
                <a:close/>
              </a:path>
            </a:pathLst>
          </a:custGeom>
          <a:solidFill>
            <a:srgbClr val="006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61476" y="706227"/>
            <a:ext cx="186131" cy="187947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0161178" y="708149"/>
            <a:ext cx="187325" cy="184150"/>
          </a:xfrm>
          <a:custGeom>
            <a:avLst/>
            <a:gdLst/>
            <a:ahLst/>
            <a:cxnLst/>
            <a:rect l="l" t="t" r="r" b="b"/>
            <a:pathLst>
              <a:path w="187325" h="184150">
                <a:moveTo>
                  <a:pt x="107696" y="0"/>
                </a:moveTo>
                <a:lnTo>
                  <a:pt x="79451" y="0"/>
                </a:lnTo>
                <a:lnTo>
                  <a:pt x="0" y="184010"/>
                </a:lnTo>
                <a:lnTo>
                  <a:pt x="38061" y="184010"/>
                </a:lnTo>
                <a:lnTo>
                  <a:pt x="55168" y="140385"/>
                </a:lnTo>
                <a:lnTo>
                  <a:pt x="168233" y="140385"/>
                </a:lnTo>
                <a:lnTo>
                  <a:pt x="158107" y="116903"/>
                </a:lnTo>
                <a:lnTo>
                  <a:pt x="93522" y="116903"/>
                </a:lnTo>
                <a:lnTo>
                  <a:pt x="86306" y="116778"/>
                </a:lnTo>
                <a:lnTo>
                  <a:pt x="79279" y="116358"/>
                </a:lnTo>
                <a:lnTo>
                  <a:pt x="72291" y="115580"/>
                </a:lnTo>
                <a:lnTo>
                  <a:pt x="65189" y="114376"/>
                </a:lnTo>
                <a:lnTo>
                  <a:pt x="93522" y="41706"/>
                </a:lnTo>
                <a:lnTo>
                  <a:pt x="125680" y="41706"/>
                </a:lnTo>
                <a:lnTo>
                  <a:pt x="107696" y="0"/>
                </a:lnTo>
                <a:close/>
              </a:path>
              <a:path w="187325" h="184150">
                <a:moveTo>
                  <a:pt x="168233" y="140385"/>
                </a:moveTo>
                <a:lnTo>
                  <a:pt x="131978" y="140385"/>
                </a:lnTo>
                <a:lnTo>
                  <a:pt x="148983" y="184010"/>
                </a:lnTo>
                <a:lnTo>
                  <a:pt x="187045" y="184010"/>
                </a:lnTo>
                <a:lnTo>
                  <a:pt x="168233" y="140385"/>
                </a:lnTo>
                <a:close/>
              </a:path>
              <a:path w="187325" h="184150">
                <a:moveTo>
                  <a:pt x="131978" y="140385"/>
                </a:moveTo>
                <a:lnTo>
                  <a:pt x="55168" y="140385"/>
                </a:lnTo>
                <a:lnTo>
                  <a:pt x="64190" y="142448"/>
                </a:lnTo>
                <a:lnTo>
                  <a:pt x="73698" y="143837"/>
                </a:lnTo>
                <a:lnTo>
                  <a:pt x="83529" y="144639"/>
                </a:lnTo>
                <a:lnTo>
                  <a:pt x="93522" y="144945"/>
                </a:lnTo>
                <a:lnTo>
                  <a:pt x="103574" y="144639"/>
                </a:lnTo>
                <a:lnTo>
                  <a:pt x="113436" y="143837"/>
                </a:lnTo>
                <a:lnTo>
                  <a:pt x="122955" y="142448"/>
                </a:lnTo>
                <a:lnTo>
                  <a:pt x="131978" y="140385"/>
                </a:lnTo>
                <a:close/>
              </a:path>
              <a:path w="187325" h="184150">
                <a:moveTo>
                  <a:pt x="125680" y="41706"/>
                </a:moveTo>
                <a:lnTo>
                  <a:pt x="93522" y="41706"/>
                </a:lnTo>
                <a:lnTo>
                  <a:pt x="121869" y="114376"/>
                </a:lnTo>
                <a:lnTo>
                  <a:pt x="114816" y="115580"/>
                </a:lnTo>
                <a:lnTo>
                  <a:pt x="107843" y="116358"/>
                </a:lnTo>
                <a:lnTo>
                  <a:pt x="100796" y="116778"/>
                </a:lnTo>
                <a:lnTo>
                  <a:pt x="93522" y="116903"/>
                </a:lnTo>
                <a:lnTo>
                  <a:pt x="158107" y="116903"/>
                </a:lnTo>
                <a:lnTo>
                  <a:pt x="125680" y="41706"/>
                </a:lnTo>
                <a:close/>
              </a:path>
            </a:pathLst>
          </a:custGeom>
          <a:solidFill>
            <a:srgbClr val="006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021085" y="961999"/>
            <a:ext cx="912040" cy="12517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055946" y="460260"/>
            <a:ext cx="678548" cy="59817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308307" y="1032624"/>
            <a:ext cx="16459" cy="1821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158930" y="1033144"/>
            <a:ext cx="17792" cy="17691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470437" y="514236"/>
            <a:ext cx="71427" cy="22865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381003" y="502462"/>
            <a:ext cx="67779" cy="100215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713933" y="789888"/>
            <a:ext cx="13373" cy="2299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655716" y="873239"/>
            <a:ext cx="16090" cy="28765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190566" y="686358"/>
            <a:ext cx="238201" cy="1172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2300" y="1249642"/>
            <a:ext cx="6146165" cy="30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0092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7290" y="2416793"/>
            <a:ext cx="8602980" cy="2376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hyperlink" Target="http://lloydsbankfoundation.org.uk/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33.png"/><Relationship Id="rId2" Type="http://schemas.openxmlformats.org/officeDocument/2006/relationships/image" Target="../media/image30.png"/><Relationship Id="rId16" Type="http://schemas.openxmlformats.org/officeDocument/2006/relationships/image" Target="../media/image14.png"/><Relationship Id="rId20" Type="http://schemas.openxmlformats.org/officeDocument/2006/relationships/hyperlink" Target="https://www.facebook.com/lloydsbankfounda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hyperlink" Target="https://twitter.com/intent/follow?source=followbutton&amp;variant=1.0&amp;screen_name=LBFEW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32.png"/><Relationship Id="rId10" Type="http://schemas.openxmlformats.org/officeDocument/2006/relationships/image" Target="../media/image8.png"/><Relationship Id="rId19" Type="http://schemas.openxmlformats.org/officeDocument/2006/relationships/hyperlink" Target="mailto:enquiries@lloydsbankfoundation.org.uk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hyperlink" Target="https://www.linkedin.com/company/lloyds-bank-foundatio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2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4967" y="4154623"/>
            <a:ext cx="4704080" cy="68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300" spc="229" dirty="0">
                <a:solidFill>
                  <a:srgbClr val="FFFFFF"/>
                </a:solidFill>
              </a:rPr>
              <a:t>Yorkshire</a:t>
            </a:r>
            <a:r>
              <a:rPr sz="4300" spc="155" dirty="0">
                <a:solidFill>
                  <a:srgbClr val="FFFFFF"/>
                </a:solidFill>
              </a:rPr>
              <a:t> </a:t>
            </a:r>
            <a:r>
              <a:rPr sz="4300" spc="305" dirty="0">
                <a:solidFill>
                  <a:srgbClr val="FFFFFF"/>
                </a:solidFill>
              </a:rPr>
              <a:t>Funders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9888809" y="4952470"/>
            <a:ext cx="151130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b="1" spc="235" dirty="0">
                <a:solidFill>
                  <a:srgbClr val="FFFFFF"/>
                </a:solidFill>
                <a:latin typeface="Calibri"/>
                <a:cs typeface="Calibri"/>
              </a:rPr>
              <a:t>June</a:t>
            </a:r>
            <a:r>
              <a:rPr sz="235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b="1" spc="18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0395" y="5735149"/>
            <a:ext cx="2637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14" dirty="0">
                <a:solidFill>
                  <a:srgbClr val="FFFFFF"/>
                </a:solidFill>
                <a:latin typeface="Calibri"/>
                <a:cs typeface="Calibri"/>
              </a:rPr>
              <a:t>@LBFEW</a:t>
            </a: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Calibri"/>
                <a:cs typeface="Calibri"/>
              </a:rPr>
              <a:t>@PaulStreets_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72000" y="5733002"/>
            <a:ext cx="419100" cy="316865"/>
          </a:xfrm>
          <a:custGeom>
            <a:avLst/>
            <a:gdLst/>
            <a:ahLst/>
            <a:cxnLst/>
            <a:rect l="l" t="t" r="r" b="b"/>
            <a:pathLst>
              <a:path w="419100" h="316864">
                <a:moveTo>
                  <a:pt x="51523" y="0"/>
                </a:moveTo>
                <a:lnTo>
                  <a:pt x="35444" y="41454"/>
                </a:lnTo>
                <a:lnTo>
                  <a:pt x="35471" y="51231"/>
                </a:lnTo>
                <a:lnTo>
                  <a:pt x="55529" y="98450"/>
                </a:lnTo>
                <a:lnTo>
                  <a:pt x="64693" y="108445"/>
                </a:lnTo>
                <a:lnTo>
                  <a:pt x="62331" y="109943"/>
                </a:lnTo>
                <a:lnTo>
                  <a:pt x="60896" y="109854"/>
                </a:lnTo>
                <a:lnTo>
                  <a:pt x="52784" y="108347"/>
                </a:lnTo>
                <a:lnTo>
                  <a:pt x="45226" y="105346"/>
                </a:lnTo>
                <a:lnTo>
                  <a:pt x="30480" y="97599"/>
                </a:lnTo>
                <a:lnTo>
                  <a:pt x="33570" y="126023"/>
                </a:lnTo>
                <a:lnTo>
                  <a:pt x="43554" y="149880"/>
                </a:lnTo>
                <a:lnTo>
                  <a:pt x="61015" y="168863"/>
                </a:lnTo>
                <a:lnTo>
                  <a:pt x="86537" y="182664"/>
                </a:lnTo>
                <a:lnTo>
                  <a:pt x="81826" y="184950"/>
                </a:lnTo>
                <a:lnTo>
                  <a:pt x="77787" y="185381"/>
                </a:lnTo>
                <a:lnTo>
                  <a:pt x="67348" y="184746"/>
                </a:lnTo>
                <a:lnTo>
                  <a:pt x="61048" y="183781"/>
                </a:lnTo>
                <a:lnTo>
                  <a:pt x="52819" y="181381"/>
                </a:lnTo>
                <a:lnTo>
                  <a:pt x="52273" y="181521"/>
                </a:lnTo>
                <a:lnTo>
                  <a:pt x="71468" y="218596"/>
                </a:lnTo>
                <a:lnTo>
                  <a:pt x="114693" y="243014"/>
                </a:lnTo>
                <a:lnTo>
                  <a:pt x="121221" y="244436"/>
                </a:lnTo>
                <a:lnTo>
                  <a:pt x="93093" y="260628"/>
                </a:lnTo>
                <a:lnTo>
                  <a:pt x="63401" y="268928"/>
                </a:lnTo>
                <a:lnTo>
                  <a:pt x="32313" y="270704"/>
                </a:lnTo>
                <a:lnTo>
                  <a:pt x="0" y="267322"/>
                </a:lnTo>
                <a:lnTo>
                  <a:pt x="21056" y="282073"/>
                </a:lnTo>
                <a:lnTo>
                  <a:pt x="60452" y="301485"/>
                </a:lnTo>
                <a:lnTo>
                  <a:pt x="98971" y="312572"/>
                </a:lnTo>
                <a:lnTo>
                  <a:pt x="132511" y="316336"/>
                </a:lnTo>
                <a:lnTo>
                  <a:pt x="149320" y="316138"/>
                </a:lnTo>
                <a:lnTo>
                  <a:pt x="166166" y="314490"/>
                </a:lnTo>
                <a:lnTo>
                  <a:pt x="173647" y="313423"/>
                </a:lnTo>
                <a:lnTo>
                  <a:pt x="180975" y="311086"/>
                </a:lnTo>
                <a:lnTo>
                  <a:pt x="188468" y="310464"/>
                </a:lnTo>
                <a:lnTo>
                  <a:pt x="233487" y="299430"/>
                </a:lnTo>
                <a:lnTo>
                  <a:pt x="256120" y="288124"/>
                </a:lnTo>
                <a:lnTo>
                  <a:pt x="267169" y="282397"/>
                </a:lnTo>
                <a:lnTo>
                  <a:pt x="297227" y="258427"/>
                </a:lnTo>
                <a:lnTo>
                  <a:pt x="323539" y="230344"/>
                </a:lnTo>
                <a:lnTo>
                  <a:pt x="349123" y="193357"/>
                </a:lnTo>
                <a:lnTo>
                  <a:pt x="367309" y="148551"/>
                </a:lnTo>
                <a:lnTo>
                  <a:pt x="374356" y="111074"/>
                </a:lnTo>
                <a:lnTo>
                  <a:pt x="375335" y="98374"/>
                </a:lnTo>
                <a:lnTo>
                  <a:pt x="375335" y="95034"/>
                </a:lnTo>
                <a:lnTo>
                  <a:pt x="394886" y="81589"/>
                </a:lnTo>
                <a:lnTo>
                  <a:pt x="400354" y="77038"/>
                </a:lnTo>
                <a:lnTo>
                  <a:pt x="409857" y="67937"/>
                </a:lnTo>
                <a:lnTo>
                  <a:pt x="414342" y="63091"/>
                </a:lnTo>
                <a:lnTo>
                  <a:pt x="418579" y="57950"/>
                </a:lnTo>
                <a:lnTo>
                  <a:pt x="417195" y="57607"/>
                </a:lnTo>
                <a:lnTo>
                  <a:pt x="409054" y="60210"/>
                </a:lnTo>
                <a:lnTo>
                  <a:pt x="401180" y="61975"/>
                </a:lnTo>
                <a:lnTo>
                  <a:pt x="382485" y="65366"/>
                </a:lnTo>
                <a:lnTo>
                  <a:pt x="375107" y="64376"/>
                </a:lnTo>
                <a:lnTo>
                  <a:pt x="374523" y="62522"/>
                </a:lnTo>
                <a:lnTo>
                  <a:pt x="375373" y="62356"/>
                </a:lnTo>
                <a:lnTo>
                  <a:pt x="381583" y="58654"/>
                </a:lnTo>
                <a:lnTo>
                  <a:pt x="410108" y="24409"/>
                </a:lnTo>
                <a:lnTo>
                  <a:pt x="396608" y="29794"/>
                </a:lnTo>
                <a:lnTo>
                  <a:pt x="382142" y="34222"/>
                </a:lnTo>
                <a:lnTo>
                  <a:pt x="374365" y="36010"/>
                </a:lnTo>
                <a:lnTo>
                  <a:pt x="366477" y="37160"/>
                </a:lnTo>
                <a:lnTo>
                  <a:pt x="356755" y="37503"/>
                </a:lnTo>
                <a:lnTo>
                  <a:pt x="355473" y="36918"/>
                </a:lnTo>
                <a:lnTo>
                  <a:pt x="347256" y="27671"/>
                </a:lnTo>
                <a:lnTo>
                  <a:pt x="339263" y="21074"/>
                </a:lnTo>
                <a:lnTo>
                  <a:pt x="296732" y="6889"/>
                </a:lnTo>
                <a:lnTo>
                  <a:pt x="288417" y="7365"/>
                </a:lnTo>
                <a:lnTo>
                  <a:pt x="241541" y="25399"/>
                </a:lnTo>
                <a:lnTo>
                  <a:pt x="217470" y="60000"/>
                </a:lnTo>
                <a:lnTo>
                  <a:pt x="212280" y="88684"/>
                </a:lnTo>
                <a:lnTo>
                  <a:pt x="213106" y="96812"/>
                </a:lnTo>
                <a:lnTo>
                  <a:pt x="214388" y="99072"/>
                </a:lnTo>
                <a:lnTo>
                  <a:pt x="197208" y="96218"/>
                </a:lnTo>
                <a:lnTo>
                  <a:pt x="156539" y="83868"/>
                </a:lnTo>
                <a:lnTo>
                  <a:pt x="117033" y="64307"/>
                </a:lnTo>
                <a:lnTo>
                  <a:pt x="84818" y="39638"/>
                </a:lnTo>
                <a:lnTo>
                  <a:pt x="54660" y="7429"/>
                </a:lnTo>
                <a:lnTo>
                  <a:pt x="515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Issues</a:t>
            </a:r>
            <a:r>
              <a:rPr spc="75" dirty="0"/>
              <a:t> </a:t>
            </a:r>
            <a:r>
              <a:rPr spc="155" dirty="0"/>
              <a:t>with</a:t>
            </a:r>
            <a:r>
              <a:rPr spc="80" dirty="0"/>
              <a:t> </a:t>
            </a:r>
            <a:r>
              <a:rPr spc="135" dirty="0"/>
              <a:t>Staff</a:t>
            </a:r>
            <a:r>
              <a:rPr spc="80" dirty="0"/>
              <a:t> </a:t>
            </a:r>
            <a:r>
              <a:rPr spc="114" dirty="0"/>
              <a:t>Morale,</a:t>
            </a:r>
            <a:r>
              <a:rPr spc="75" dirty="0"/>
              <a:t> </a:t>
            </a:r>
            <a:r>
              <a:rPr spc="150" dirty="0"/>
              <a:t>Recruitment</a:t>
            </a:r>
            <a:r>
              <a:rPr spc="80" dirty="0"/>
              <a:t> </a:t>
            </a:r>
            <a:r>
              <a:rPr spc="170" dirty="0"/>
              <a:t>and</a:t>
            </a:r>
            <a:r>
              <a:rPr spc="85" dirty="0"/>
              <a:t> </a:t>
            </a:r>
            <a:r>
              <a:rPr spc="120" dirty="0"/>
              <a:t>Retention.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162990"/>
            <a:ext cx="10509250" cy="1266190"/>
          </a:xfrm>
          <a:custGeom>
            <a:avLst/>
            <a:gdLst/>
            <a:ahLst/>
            <a:cxnLst/>
            <a:rect l="l" t="t" r="r" b="b"/>
            <a:pathLst>
              <a:path w="10509250" h="1266189">
                <a:moveTo>
                  <a:pt x="10509148" y="0"/>
                </a:moveTo>
                <a:lnTo>
                  <a:pt x="0" y="0"/>
                </a:lnTo>
                <a:lnTo>
                  <a:pt x="0" y="1266012"/>
                </a:lnTo>
                <a:lnTo>
                  <a:pt x="10141407" y="1266012"/>
                </a:lnTo>
                <a:lnTo>
                  <a:pt x="10509148" y="0"/>
                </a:lnTo>
                <a:close/>
              </a:path>
            </a:pathLst>
          </a:custGeom>
          <a:solidFill>
            <a:srgbClr val="009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934526"/>
            <a:ext cx="8877300" cy="1266190"/>
          </a:xfrm>
          <a:custGeom>
            <a:avLst/>
            <a:gdLst/>
            <a:ahLst/>
            <a:cxnLst/>
            <a:rect l="l" t="t" r="r" b="b"/>
            <a:pathLst>
              <a:path w="8877300" h="1266189">
                <a:moveTo>
                  <a:pt x="8876842" y="0"/>
                </a:moveTo>
                <a:lnTo>
                  <a:pt x="0" y="0"/>
                </a:lnTo>
                <a:lnTo>
                  <a:pt x="0" y="1266012"/>
                </a:lnTo>
                <a:lnTo>
                  <a:pt x="8563622" y="1266012"/>
                </a:lnTo>
                <a:lnTo>
                  <a:pt x="8876842" y="0"/>
                </a:lnTo>
                <a:close/>
              </a:path>
            </a:pathLst>
          </a:custGeom>
          <a:solidFill>
            <a:srgbClr val="009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7290" y="1414165"/>
            <a:ext cx="755015" cy="1607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350" b="1" spc="-3479" dirty="0">
                <a:solidFill>
                  <a:srgbClr val="FDBD3B"/>
                </a:solidFill>
                <a:latin typeface="Calibri"/>
                <a:cs typeface="Calibri"/>
              </a:rPr>
              <a:t>“</a:t>
            </a:r>
            <a:endParaRPr sz="103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90"/>
              </a:lnSpc>
              <a:spcBef>
                <a:spcPts val="250"/>
              </a:spcBef>
            </a:pPr>
            <a:r>
              <a:rPr spc="105" dirty="0"/>
              <a:t>Deterioration</a:t>
            </a:r>
            <a:r>
              <a:rPr spc="175" dirty="0"/>
              <a:t> </a:t>
            </a:r>
            <a:r>
              <a:rPr spc="85" dirty="0"/>
              <a:t>in</a:t>
            </a:r>
            <a:r>
              <a:rPr spc="180" dirty="0"/>
              <a:t> </a:t>
            </a:r>
            <a:r>
              <a:rPr spc="155" dirty="0"/>
              <a:t>staff</a:t>
            </a:r>
            <a:r>
              <a:rPr spc="180" dirty="0"/>
              <a:t> </a:t>
            </a:r>
            <a:r>
              <a:rPr spc="135" dirty="0"/>
              <a:t>and</a:t>
            </a:r>
            <a:r>
              <a:rPr spc="180" dirty="0"/>
              <a:t> </a:t>
            </a:r>
            <a:r>
              <a:rPr spc="114" dirty="0"/>
              <a:t>learner</a:t>
            </a:r>
            <a:r>
              <a:rPr spc="180" dirty="0"/>
              <a:t> </a:t>
            </a:r>
            <a:r>
              <a:rPr spc="140" dirty="0"/>
              <a:t>mental</a:t>
            </a:r>
            <a:r>
              <a:rPr spc="175" dirty="0"/>
              <a:t> </a:t>
            </a:r>
            <a:r>
              <a:rPr spc="120" dirty="0"/>
              <a:t>health</a:t>
            </a:r>
            <a:r>
              <a:rPr spc="180" dirty="0"/>
              <a:t> </a:t>
            </a:r>
            <a:r>
              <a:rPr spc="135" dirty="0"/>
              <a:t>and</a:t>
            </a:r>
            <a:r>
              <a:rPr spc="180" dirty="0"/>
              <a:t> </a:t>
            </a:r>
            <a:r>
              <a:rPr spc="135" dirty="0"/>
              <a:t>morale</a:t>
            </a:r>
            <a:r>
              <a:rPr spc="180" dirty="0"/>
              <a:t> </a:t>
            </a:r>
            <a:r>
              <a:rPr spc="135" dirty="0"/>
              <a:t>Due</a:t>
            </a:r>
            <a:r>
              <a:rPr spc="180" dirty="0"/>
              <a:t> </a:t>
            </a:r>
            <a:r>
              <a:rPr spc="120" dirty="0"/>
              <a:t>to</a:t>
            </a:r>
            <a:r>
              <a:rPr spc="175" dirty="0"/>
              <a:t> </a:t>
            </a:r>
            <a:r>
              <a:rPr spc="125" dirty="0"/>
              <a:t>the</a:t>
            </a:r>
            <a:r>
              <a:rPr spc="180" dirty="0"/>
              <a:t> </a:t>
            </a:r>
            <a:r>
              <a:rPr spc="125" dirty="0"/>
              <a:t>recruitment</a:t>
            </a:r>
            <a:r>
              <a:rPr spc="180" dirty="0"/>
              <a:t> </a:t>
            </a:r>
            <a:r>
              <a:rPr spc="135" dirty="0"/>
              <a:t>and</a:t>
            </a:r>
            <a:r>
              <a:rPr spc="180" dirty="0"/>
              <a:t> </a:t>
            </a:r>
            <a:r>
              <a:rPr spc="125" dirty="0"/>
              <a:t>staffing </a:t>
            </a:r>
            <a:r>
              <a:rPr spc="130" dirty="0"/>
              <a:t>pressures:</a:t>
            </a:r>
            <a:r>
              <a:rPr spc="175" dirty="0"/>
              <a:t> </a:t>
            </a:r>
            <a:r>
              <a:rPr spc="155" dirty="0"/>
              <a:t>we</a:t>
            </a:r>
            <a:r>
              <a:rPr spc="175" dirty="0"/>
              <a:t> </a:t>
            </a:r>
            <a:r>
              <a:rPr spc="110" dirty="0"/>
              <a:t>are</a:t>
            </a:r>
            <a:r>
              <a:rPr spc="175" dirty="0"/>
              <a:t> </a:t>
            </a:r>
            <a:r>
              <a:rPr spc="114" dirty="0"/>
              <a:t>seeing</a:t>
            </a:r>
            <a:r>
              <a:rPr spc="175" dirty="0"/>
              <a:t> </a:t>
            </a:r>
            <a:r>
              <a:rPr spc="130" dirty="0"/>
              <a:t>a</a:t>
            </a:r>
            <a:r>
              <a:rPr spc="180" dirty="0"/>
              <a:t> </a:t>
            </a:r>
            <a:r>
              <a:rPr spc="130" dirty="0"/>
              <a:t>clear</a:t>
            </a:r>
            <a:r>
              <a:rPr spc="175" dirty="0"/>
              <a:t> </a:t>
            </a:r>
            <a:r>
              <a:rPr spc="105" dirty="0"/>
              <a:t>dip</a:t>
            </a:r>
            <a:r>
              <a:rPr spc="175" dirty="0"/>
              <a:t> </a:t>
            </a:r>
            <a:r>
              <a:rPr spc="85" dirty="0"/>
              <a:t>in</a:t>
            </a:r>
            <a:r>
              <a:rPr spc="175" dirty="0"/>
              <a:t> </a:t>
            </a:r>
            <a:r>
              <a:rPr spc="135" dirty="0"/>
              <a:t>morale</a:t>
            </a:r>
            <a:r>
              <a:rPr spc="180" dirty="0"/>
              <a:t> </a:t>
            </a:r>
            <a:r>
              <a:rPr spc="135" dirty="0"/>
              <a:t>and</a:t>
            </a:r>
            <a:r>
              <a:rPr spc="175" dirty="0"/>
              <a:t> </a:t>
            </a:r>
            <a:r>
              <a:rPr spc="140" dirty="0"/>
              <a:t>mental</a:t>
            </a:r>
            <a:r>
              <a:rPr spc="175" dirty="0"/>
              <a:t> </a:t>
            </a:r>
            <a:r>
              <a:rPr spc="90" dirty="0"/>
              <a:t>health’</a:t>
            </a: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spc="110" dirty="0"/>
              <a:t>Community</a:t>
            </a:r>
            <a:r>
              <a:rPr sz="1100" spc="150" dirty="0"/>
              <a:t> </a:t>
            </a:r>
            <a:r>
              <a:rPr sz="1100" spc="85" dirty="0"/>
              <a:t>Charity</a:t>
            </a:r>
            <a:endParaRPr sz="1100"/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350" b="1" spc="-3745" dirty="0">
                <a:solidFill>
                  <a:srgbClr val="FDBD3B"/>
                </a:solidFill>
                <a:latin typeface="Calibri"/>
                <a:cs typeface="Calibri"/>
              </a:rPr>
              <a:t>“</a:t>
            </a:r>
            <a:endParaRPr sz="10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7290" y="4188331"/>
            <a:ext cx="726313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5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retention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key.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Against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background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rising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prices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7290" y="4390180"/>
            <a:ext cx="422719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reduced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significant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challenge.”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7290" y="4704838"/>
            <a:ext cx="7550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Charity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070" y="2110320"/>
            <a:ext cx="4947553" cy="26373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5072" y="2110320"/>
            <a:ext cx="4947551" cy="26373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2300" y="1249642"/>
            <a:ext cx="476123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spc="150" dirty="0">
                <a:solidFill>
                  <a:srgbClr val="00927C"/>
                </a:solidFill>
                <a:latin typeface="Calibri"/>
                <a:cs typeface="Calibri"/>
              </a:rPr>
              <a:t>Foundation</a:t>
            </a:r>
            <a:r>
              <a:rPr sz="1850" b="1" spc="65" dirty="0">
                <a:solidFill>
                  <a:srgbClr val="00927C"/>
                </a:solidFill>
                <a:latin typeface="Calibri"/>
                <a:cs typeface="Calibri"/>
              </a:rPr>
              <a:t> </a:t>
            </a:r>
            <a:r>
              <a:rPr sz="1850" b="1" spc="165" dirty="0">
                <a:solidFill>
                  <a:srgbClr val="00927C"/>
                </a:solidFill>
                <a:latin typeface="Calibri"/>
                <a:cs typeface="Calibri"/>
              </a:rPr>
              <a:t>Practice</a:t>
            </a:r>
            <a:r>
              <a:rPr sz="1850" b="1" spc="70" dirty="0">
                <a:solidFill>
                  <a:srgbClr val="00927C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00927C"/>
                </a:solidFill>
                <a:latin typeface="Calibri"/>
                <a:cs typeface="Calibri"/>
              </a:rPr>
              <a:t>–</a:t>
            </a:r>
            <a:r>
              <a:rPr sz="1850" b="1" spc="70" dirty="0">
                <a:solidFill>
                  <a:srgbClr val="00927C"/>
                </a:solidFill>
                <a:latin typeface="Calibri"/>
                <a:cs typeface="Calibri"/>
              </a:rPr>
              <a:t> </a:t>
            </a:r>
            <a:r>
              <a:rPr sz="1850" b="1" spc="160" dirty="0">
                <a:solidFill>
                  <a:srgbClr val="00927C"/>
                </a:solidFill>
                <a:latin typeface="Calibri"/>
                <a:cs typeface="Calibri"/>
              </a:rPr>
              <a:t>Carrots</a:t>
            </a:r>
            <a:r>
              <a:rPr sz="1850" b="1" spc="70" dirty="0">
                <a:solidFill>
                  <a:srgbClr val="00927C"/>
                </a:solidFill>
                <a:latin typeface="Calibri"/>
                <a:cs typeface="Calibri"/>
              </a:rPr>
              <a:t> </a:t>
            </a:r>
            <a:r>
              <a:rPr sz="1850" b="1" spc="170" dirty="0">
                <a:solidFill>
                  <a:srgbClr val="00927C"/>
                </a:solidFill>
                <a:latin typeface="Calibri"/>
                <a:cs typeface="Calibri"/>
              </a:rPr>
              <a:t>and</a:t>
            </a:r>
            <a:r>
              <a:rPr sz="1850" b="1" spc="75" dirty="0">
                <a:solidFill>
                  <a:srgbClr val="00927C"/>
                </a:solidFill>
                <a:latin typeface="Calibri"/>
                <a:cs typeface="Calibri"/>
              </a:rPr>
              <a:t> </a:t>
            </a:r>
            <a:r>
              <a:rPr sz="1850" b="1" spc="185" dirty="0">
                <a:solidFill>
                  <a:srgbClr val="00927C"/>
                </a:solidFill>
                <a:latin typeface="Calibri"/>
                <a:cs typeface="Calibri"/>
              </a:rPr>
              <a:t>Sticks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300" y="1869891"/>
            <a:ext cx="8623935" cy="17989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ts val="1590"/>
              </a:lnSpc>
              <a:spcBef>
                <a:spcPts val="250"/>
              </a:spcBef>
            </a:pPr>
            <a:r>
              <a:rPr sz="1400" spc="155" dirty="0">
                <a:latin typeface="Calibri"/>
                <a:cs typeface="Calibri"/>
              </a:rPr>
              <a:t>Lloyds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45" dirty="0">
                <a:latin typeface="Calibri"/>
                <a:cs typeface="Calibri"/>
              </a:rPr>
              <a:t>Bank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Foundation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10" dirty="0">
                <a:latin typeface="Calibri"/>
                <a:cs typeface="Calibri"/>
              </a:rPr>
              <a:t>for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45" dirty="0">
                <a:latin typeface="Calibri"/>
                <a:cs typeface="Calibri"/>
              </a:rPr>
              <a:t>England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and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30" dirty="0">
                <a:latin typeface="Calibri"/>
                <a:cs typeface="Calibri"/>
              </a:rPr>
              <a:t>Wales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partners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30" dirty="0">
                <a:latin typeface="Calibri"/>
                <a:cs typeface="Calibri"/>
              </a:rPr>
              <a:t>with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55" dirty="0">
                <a:latin typeface="Calibri"/>
                <a:cs typeface="Calibri"/>
              </a:rPr>
              <a:t>small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and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40" dirty="0">
                <a:latin typeface="Calibri"/>
                <a:cs typeface="Calibri"/>
              </a:rPr>
              <a:t>local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charities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50" dirty="0">
                <a:latin typeface="Calibri"/>
                <a:cs typeface="Calibri"/>
              </a:rPr>
              <a:t>who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10" dirty="0">
                <a:latin typeface="Calibri"/>
                <a:cs typeface="Calibri"/>
              </a:rPr>
              <a:t>help </a:t>
            </a:r>
            <a:r>
              <a:rPr sz="1400" spc="130" dirty="0">
                <a:latin typeface="Calibri"/>
                <a:cs typeface="Calibri"/>
              </a:rPr>
              <a:t>people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30" dirty="0">
                <a:latin typeface="Calibri"/>
                <a:cs typeface="Calibri"/>
              </a:rPr>
              <a:t>overcome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50" dirty="0">
                <a:latin typeface="Calibri"/>
                <a:cs typeface="Calibri"/>
              </a:rPr>
              <a:t>complex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30" dirty="0">
                <a:latin typeface="Calibri"/>
                <a:cs typeface="Calibri"/>
              </a:rPr>
              <a:t>social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30" dirty="0">
                <a:latin typeface="Calibri"/>
                <a:cs typeface="Calibri"/>
              </a:rPr>
              <a:t>issues.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25" dirty="0">
                <a:latin typeface="Calibri"/>
                <a:cs typeface="Calibri"/>
              </a:rPr>
              <a:t>Through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14" dirty="0">
                <a:latin typeface="Calibri"/>
                <a:cs typeface="Calibri"/>
              </a:rPr>
              <a:t>funding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05" dirty="0">
                <a:latin typeface="Calibri"/>
                <a:cs typeface="Calibri"/>
              </a:rPr>
              <a:t>for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25" dirty="0">
                <a:latin typeface="Calibri"/>
                <a:cs typeface="Calibri"/>
              </a:rPr>
              <a:t>core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50" dirty="0">
                <a:latin typeface="Calibri"/>
                <a:cs typeface="Calibri"/>
              </a:rPr>
              <a:t>costs,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30" dirty="0">
                <a:latin typeface="Calibri"/>
                <a:cs typeface="Calibri"/>
              </a:rPr>
              <a:t>developmental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130" dirty="0">
                <a:latin typeface="Calibri"/>
                <a:cs typeface="Calibri"/>
              </a:rPr>
              <a:t>support </a:t>
            </a:r>
            <a:r>
              <a:rPr sz="1400" spc="135" dirty="0">
                <a:latin typeface="Calibri"/>
                <a:cs typeface="Calibri"/>
              </a:rPr>
              <a:t>and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110" dirty="0">
                <a:latin typeface="Calibri"/>
                <a:cs typeface="Calibri"/>
              </a:rPr>
              <a:t>influencing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125" dirty="0">
                <a:latin typeface="Calibri"/>
                <a:cs typeface="Calibri"/>
              </a:rPr>
              <a:t>policy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and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practice,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125" dirty="0">
                <a:latin typeface="Calibri"/>
                <a:cs typeface="Calibri"/>
              </a:rPr>
              <a:t>the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Foundation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140" dirty="0">
                <a:latin typeface="Calibri"/>
                <a:cs typeface="Calibri"/>
              </a:rPr>
              <a:t>helps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charities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150" dirty="0">
                <a:latin typeface="Calibri"/>
                <a:cs typeface="Calibri"/>
              </a:rPr>
              <a:t>make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145" dirty="0">
                <a:latin typeface="Calibri"/>
                <a:cs typeface="Calibri"/>
              </a:rPr>
              <a:t>life-</a:t>
            </a:r>
            <a:r>
              <a:rPr sz="1400" spc="120" dirty="0">
                <a:latin typeface="Calibri"/>
                <a:cs typeface="Calibri"/>
              </a:rPr>
              <a:t>changing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impact.</a:t>
            </a:r>
            <a:endParaRPr sz="1400">
              <a:latin typeface="Calibri"/>
              <a:cs typeface="Calibri"/>
            </a:endParaRPr>
          </a:p>
          <a:p>
            <a:pPr marL="12700" marR="313055">
              <a:lnSpc>
                <a:spcPts val="1590"/>
              </a:lnSpc>
              <a:spcBef>
                <a:spcPts val="565"/>
              </a:spcBef>
            </a:pPr>
            <a:r>
              <a:rPr sz="1400" spc="110" dirty="0">
                <a:latin typeface="Calibri"/>
                <a:cs typeface="Calibri"/>
              </a:rPr>
              <a:t>During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2021,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25" dirty="0">
                <a:latin typeface="Calibri"/>
                <a:cs typeface="Calibri"/>
              </a:rPr>
              <a:t>the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Foundation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30" dirty="0">
                <a:latin typeface="Calibri"/>
                <a:cs typeface="Calibri"/>
              </a:rPr>
              <a:t>awarded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£16.3m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to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55" dirty="0">
                <a:latin typeface="Calibri"/>
                <a:cs typeface="Calibri"/>
              </a:rPr>
              <a:t>small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and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40" dirty="0">
                <a:latin typeface="Calibri"/>
                <a:cs typeface="Calibri"/>
              </a:rPr>
              <a:t>local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charities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10" dirty="0">
                <a:latin typeface="Calibri"/>
                <a:cs typeface="Calibri"/>
              </a:rPr>
              <a:t>helping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people facing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disadvantage.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110" dirty="0">
                <a:latin typeface="Calibri"/>
                <a:cs typeface="Calibri"/>
              </a:rPr>
              <a:t>With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125" dirty="0">
                <a:latin typeface="Calibri"/>
                <a:cs typeface="Calibri"/>
              </a:rPr>
              <a:t>the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130" dirty="0">
                <a:latin typeface="Calibri"/>
                <a:cs typeface="Calibri"/>
              </a:rPr>
              <a:t>unprecedented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150" dirty="0">
                <a:latin typeface="Calibri"/>
                <a:cs typeface="Calibri"/>
              </a:rPr>
              <a:t>circumstances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of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145" dirty="0">
                <a:latin typeface="Calibri"/>
                <a:cs typeface="Calibri"/>
              </a:rPr>
              <a:t>COVID-</a:t>
            </a:r>
            <a:r>
              <a:rPr sz="1400" dirty="0">
                <a:latin typeface="Calibri"/>
                <a:cs typeface="Calibri"/>
              </a:rPr>
              <a:t>19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160" dirty="0">
                <a:latin typeface="Calibri"/>
                <a:cs typeface="Calibri"/>
              </a:rPr>
              <a:t>such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charities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have </a:t>
            </a:r>
            <a:r>
              <a:rPr sz="1400" spc="130" dirty="0">
                <a:latin typeface="Calibri"/>
                <a:cs typeface="Calibri"/>
              </a:rPr>
              <a:t>been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05" dirty="0">
                <a:latin typeface="Calibri"/>
                <a:cs typeface="Calibri"/>
              </a:rPr>
              <a:t>never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more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10" dirty="0">
                <a:latin typeface="Calibri"/>
                <a:cs typeface="Calibri"/>
              </a:rPr>
              <a:t>needed.</a:t>
            </a:r>
            <a:endParaRPr sz="1400">
              <a:latin typeface="Calibri"/>
              <a:cs typeface="Calibri"/>
            </a:endParaRPr>
          </a:p>
          <a:p>
            <a:pPr marL="12700" marR="4429760">
              <a:lnSpc>
                <a:spcPts val="1590"/>
              </a:lnSpc>
              <a:spcBef>
                <a:spcPts val="560"/>
              </a:spcBef>
            </a:pPr>
            <a:r>
              <a:rPr sz="1400" spc="145" dirty="0">
                <a:latin typeface="Calibri"/>
                <a:cs typeface="Calibri"/>
              </a:rPr>
              <a:t>The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Foundation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is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an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independent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14" dirty="0">
                <a:latin typeface="Calibri"/>
                <a:cs typeface="Calibri"/>
              </a:rPr>
              <a:t>charity </a:t>
            </a:r>
            <a:r>
              <a:rPr sz="1400" spc="135" dirty="0">
                <a:latin typeface="Calibri"/>
                <a:cs typeface="Calibri"/>
              </a:rPr>
              <a:t>funded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125" dirty="0">
                <a:latin typeface="Calibri"/>
                <a:cs typeface="Calibri"/>
              </a:rPr>
              <a:t>by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25" dirty="0">
                <a:latin typeface="Calibri"/>
                <a:cs typeface="Calibri"/>
              </a:rPr>
              <a:t>the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profits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of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55" dirty="0">
                <a:latin typeface="Calibri"/>
                <a:cs typeface="Calibri"/>
              </a:rPr>
              <a:t>Lloyds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120" dirty="0">
                <a:latin typeface="Calibri"/>
                <a:cs typeface="Calibri"/>
              </a:rPr>
              <a:t>Banking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Group.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847" y="3583533"/>
            <a:ext cx="5645315" cy="284543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280690" y="459258"/>
            <a:ext cx="656590" cy="173355"/>
            <a:chOff x="10280690" y="459258"/>
            <a:chExt cx="656590" cy="173355"/>
          </a:xfrm>
        </p:grpSpPr>
        <p:sp>
          <p:nvSpPr>
            <p:cNvPr id="5" name="object 5"/>
            <p:cNvSpPr/>
            <p:nvPr/>
          </p:nvSpPr>
          <p:spPr>
            <a:xfrm>
              <a:off x="10280688" y="459269"/>
              <a:ext cx="469265" cy="173355"/>
            </a:xfrm>
            <a:custGeom>
              <a:avLst/>
              <a:gdLst/>
              <a:ahLst/>
              <a:cxnLst/>
              <a:rect l="l" t="t" r="r" b="b"/>
              <a:pathLst>
                <a:path w="469265" h="173354">
                  <a:moveTo>
                    <a:pt x="128016" y="124053"/>
                  </a:moveTo>
                  <a:lnTo>
                    <a:pt x="105829" y="86423"/>
                  </a:lnTo>
                  <a:lnTo>
                    <a:pt x="97243" y="83934"/>
                  </a:lnTo>
                  <a:lnTo>
                    <a:pt x="97243" y="120904"/>
                  </a:lnTo>
                  <a:lnTo>
                    <a:pt x="93497" y="134772"/>
                  </a:lnTo>
                  <a:lnTo>
                    <a:pt x="84035" y="142722"/>
                  </a:lnTo>
                  <a:lnTo>
                    <a:pt x="71488" y="146329"/>
                  </a:lnTo>
                  <a:lnTo>
                    <a:pt x="58483" y="147193"/>
                  </a:lnTo>
                  <a:lnTo>
                    <a:pt x="30772" y="147193"/>
                  </a:lnTo>
                  <a:lnTo>
                    <a:pt x="30772" y="96812"/>
                  </a:lnTo>
                  <a:lnTo>
                    <a:pt x="59728" y="96812"/>
                  </a:lnTo>
                  <a:lnTo>
                    <a:pt x="75946" y="98094"/>
                  </a:lnTo>
                  <a:lnTo>
                    <a:pt x="87693" y="102247"/>
                  </a:lnTo>
                  <a:lnTo>
                    <a:pt x="94830" y="109702"/>
                  </a:lnTo>
                  <a:lnTo>
                    <a:pt x="97243" y="120904"/>
                  </a:lnTo>
                  <a:lnTo>
                    <a:pt x="97243" y="83934"/>
                  </a:lnTo>
                  <a:lnTo>
                    <a:pt x="90487" y="81953"/>
                  </a:lnTo>
                  <a:lnTo>
                    <a:pt x="90487" y="81470"/>
                  </a:lnTo>
                  <a:lnTo>
                    <a:pt x="102933" y="75984"/>
                  </a:lnTo>
                  <a:lnTo>
                    <a:pt x="109207" y="70523"/>
                  </a:lnTo>
                  <a:lnTo>
                    <a:pt x="112420" y="67703"/>
                  </a:lnTo>
                  <a:lnTo>
                    <a:pt x="118465" y="56629"/>
                  </a:lnTo>
                  <a:lnTo>
                    <a:pt x="120586" y="42799"/>
                  </a:lnTo>
                  <a:lnTo>
                    <a:pt x="116624" y="26035"/>
                  </a:lnTo>
                  <a:lnTo>
                    <a:pt x="115963" y="23215"/>
                  </a:lnTo>
                  <a:lnTo>
                    <a:pt x="103860" y="9944"/>
                  </a:lnTo>
                  <a:lnTo>
                    <a:pt x="89814" y="3721"/>
                  </a:lnTo>
                  <a:lnTo>
                    <a:pt x="89814" y="46901"/>
                  </a:lnTo>
                  <a:lnTo>
                    <a:pt x="87769" y="56934"/>
                  </a:lnTo>
                  <a:lnTo>
                    <a:pt x="81724" y="64350"/>
                  </a:lnTo>
                  <a:lnTo>
                    <a:pt x="71856" y="68948"/>
                  </a:lnTo>
                  <a:lnTo>
                    <a:pt x="58293" y="70523"/>
                  </a:lnTo>
                  <a:lnTo>
                    <a:pt x="30772" y="70523"/>
                  </a:lnTo>
                  <a:lnTo>
                    <a:pt x="30772" y="26035"/>
                  </a:lnTo>
                  <a:lnTo>
                    <a:pt x="55626" y="26035"/>
                  </a:lnTo>
                  <a:lnTo>
                    <a:pt x="70726" y="27127"/>
                  </a:lnTo>
                  <a:lnTo>
                    <a:pt x="81394" y="30708"/>
                  </a:lnTo>
                  <a:lnTo>
                    <a:pt x="87718" y="37160"/>
                  </a:lnTo>
                  <a:lnTo>
                    <a:pt x="89814" y="46901"/>
                  </a:lnTo>
                  <a:lnTo>
                    <a:pt x="89814" y="3721"/>
                  </a:lnTo>
                  <a:lnTo>
                    <a:pt x="86868" y="2413"/>
                  </a:lnTo>
                  <a:lnTo>
                    <a:pt x="67627" y="38"/>
                  </a:lnTo>
                  <a:lnTo>
                    <a:pt x="0" y="38"/>
                  </a:lnTo>
                  <a:lnTo>
                    <a:pt x="0" y="173189"/>
                  </a:lnTo>
                  <a:lnTo>
                    <a:pt x="62585" y="173189"/>
                  </a:lnTo>
                  <a:lnTo>
                    <a:pt x="86499" y="170586"/>
                  </a:lnTo>
                  <a:lnTo>
                    <a:pt x="107480" y="162077"/>
                  </a:lnTo>
                  <a:lnTo>
                    <a:pt x="122021" y="147193"/>
                  </a:lnTo>
                  <a:lnTo>
                    <a:pt x="122351" y="146850"/>
                  </a:lnTo>
                  <a:lnTo>
                    <a:pt x="128016" y="124053"/>
                  </a:lnTo>
                  <a:close/>
                </a:path>
                <a:path w="469265" h="173354">
                  <a:moveTo>
                    <a:pt x="468693" y="0"/>
                  </a:moveTo>
                  <a:lnTo>
                    <a:pt x="438175" y="0"/>
                  </a:lnTo>
                  <a:lnTo>
                    <a:pt x="438200" y="124980"/>
                  </a:lnTo>
                  <a:lnTo>
                    <a:pt x="437730" y="124980"/>
                  </a:lnTo>
                  <a:lnTo>
                    <a:pt x="364617" y="0"/>
                  </a:lnTo>
                  <a:lnTo>
                    <a:pt x="324967" y="0"/>
                  </a:lnTo>
                  <a:lnTo>
                    <a:pt x="324967" y="173228"/>
                  </a:lnTo>
                  <a:lnTo>
                    <a:pt x="354609" y="173228"/>
                  </a:lnTo>
                  <a:lnTo>
                    <a:pt x="354609" y="44234"/>
                  </a:lnTo>
                  <a:lnTo>
                    <a:pt x="355079" y="44234"/>
                  </a:lnTo>
                  <a:lnTo>
                    <a:pt x="429844" y="173228"/>
                  </a:lnTo>
                  <a:lnTo>
                    <a:pt x="468680" y="173228"/>
                  </a:lnTo>
                  <a:lnTo>
                    <a:pt x="468693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5874" y="459258"/>
              <a:ext cx="150914" cy="1732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13378" y="459298"/>
              <a:ext cx="176530" cy="173355"/>
            </a:xfrm>
            <a:custGeom>
              <a:avLst/>
              <a:gdLst/>
              <a:ahLst/>
              <a:cxnLst/>
              <a:rect l="l" t="t" r="r" b="b"/>
              <a:pathLst>
                <a:path w="176529" h="173354">
                  <a:moveTo>
                    <a:pt x="101244" y="0"/>
                  </a:moveTo>
                  <a:lnTo>
                    <a:pt x="74764" y="0"/>
                  </a:lnTo>
                  <a:lnTo>
                    <a:pt x="0" y="173151"/>
                  </a:lnTo>
                  <a:lnTo>
                    <a:pt x="35801" y="173151"/>
                  </a:lnTo>
                  <a:lnTo>
                    <a:pt x="51803" y="132105"/>
                  </a:lnTo>
                  <a:lnTo>
                    <a:pt x="158353" y="132105"/>
                  </a:lnTo>
                  <a:lnTo>
                    <a:pt x="148800" y="110007"/>
                  </a:lnTo>
                  <a:lnTo>
                    <a:pt x="87998" y="110007"/>
                  </a:lnTo>
                  <a:lnTo>
                    <a:pt x="81209" y="109877"/>
                  </a:lnTo>
                  <a:lnTo>
                    <a:pt x="74596" y="109461"/>
                  </a:lnTo>
                  <a:lnTo>
                    <a:pt x="68017" y="108721"/>
                  </a:lnTo>
                  <a:lnTo>
                    <a:pt x="61328" y="107619"/>
                  </a:lnTo>
                  <a:lnTo>
                    <a:pt x="87998" y="39141"/>
                  </a:lnTo>
                  <a:lnTo>
                    <a:pt x="118165" y="39141"/>
                  </a:lnTo>
                  <a:lnTo>
                    <a:pt x="101244" y="0"/>
                  </a:lnTo>
                  <a:close/>
                </a:path>
                <a:path w="176529" h="173354">
                  <a:moveTo>
                    <a:pt x="158353" y="132105"/>
                  </a:moveTo>
                  <a:lnTo>
                    <a:pt x="124193" y="132105"/>
                  </a:lnTo>
                  <a:lnTo>
                    <a:pt x="140195" y="173151"/>
                  </a:lnTo>
                  <a:lnTo>
                    <a:pt x="176098" y="173151"/>
                  </a:lnTo>
                  <a:lnTo>
                    <a:pt x="158353" y="132105"/>
                  </a:lnTo>
                  <a:close/>
                </a:path>
                <a:path w="176529" h="173354">
                  <a:moveTo>
                    <a:pt x="124193" y="132105"/>
                  </a:moveTo>
                  <a:lnTo>
                    <a:pt x="51803" y="132105"/>
                  </a:lnTo>
                  <a:lnTo>
                    <a:pt x="60314" y="134047"/>
                  </a:lnTo>
                  <a:lnTo>
                    <a:pt x="69295" y="135355"/>
                  </a:lnTo>
                  <a:lnTo>
                    <a:pt x="78579" y="136107"/>
                  </a:lnTo>
                  <a:lnTo>
                    <a:pt x="87998" y="136385"/>
                  </a:lnTo>
                  <a:lnTo>
                    <a:pt x="97456" y="136107"/>
                  </a:lnTo>
                  <a:lnTo>
                    <a:pt x="106738" y="135355"/>
                  </a:lnTo>
                  <a:lnTo>
                    <a:pt x="115699" y="134047"/>
                  </a:lnTo>
                  <a:lnTo>
                    <a:pt x="124193" y="132105"/>
                  </a:lnTo>
                  <a:close/>
                </a:path>
                <a:path w="176529" h="173354">
                  <a:moveTo>
                    <a:pt x="118165" y="39141"/>
                  </a:moveTo>
                  <a:lnTo>
                    <a:pt x="87998" y="39141"/>
                  </a:lnTo>
                  <a:lnTo>
                    <a:pt x="114668" y="107619"/>
                  </a:lnTo>
                  <a:lnTo>
                    <a:pt x="108024" y="108721"/>
                  </a:lnTo>
                  <a:lnTo>
                    <a:pt x="101442" y="109461"/>
                  </a:lnTo>
                  <a:lnTo>
                    <a:pt x="94806" y="109877"/>
                  </a:lnTo>
                  <a:lnTo>
                    <a:pt x="87998" y="110007"/>
                  </a:lnTo>
                  <a:lnTo>
                    <a:pt x="148800" y="110007"/>
                  </a:lnTo>
                  <a:lnTo>
                    <a:pt x="118165" y="39141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283775" y="457201"/>
            <a:ext cx="889635" cy="177165"/>
            <a:chOff x="9283775" y="457201"/>
            <a:chExt cx="889635" cy="177165"/>
          </a:xfrm>
        </p:grpSpPr>
        <p:sp>
          <p:nvSpPr>
            <p:cNvPr id="9" name="object 9"/>
            <p:cNvSpPr/>
            <p:nvPr/>
          </p:nvSpPr>
          <p:spPr>
            <a:xfrm>
              <a:off x="9704594" y="459003"/>
              <a:ext cx="163830" cy="173355"/>
            </a:xfrm>
            <a:custGeom>
              <a:avLst/>
              <a:gdLst/>
              <a:ahLst/>
              <a:cxnLst/>
              <a:rect l="l" t="t" r="r" b="b"/>
              <a:pathLst>
                <a:path w="163829" h="173354">
                  <a:moveTo>
                    <a:pt x="163461" y="0"/>
                  </a:moveTo>
                  <a:lnTo>
                    <a:pt x="127088" y="0"/>
                  </a:lnTo>
                  <a:lnTo>
                    <a:pt x="117743" y="23873"/>
                  </a:lnTo>
                  <a:lnTo>
                    <a:pt x="107246" y="45081"/>
                  </a:lnTo>
                  <a:lnTo>
                    <a:pt x="95333" y="65133"/>
                  </a:lnTo>
                  <a:lnTo>
                    <a:pt x="81737" y="85534"/>
                  </a:lnTo>
                  <a:lnTo>
                    <a:pt x="68141" y="65133"/>
                  </a:lnTo>
                  <a:lnTo>
                    <a:pt x="56227" y="45081"/>
                  </a:lnTo>
                  <a:lnTo>
                    <a:pt x="45730" y="23873"/>
                  </a:lnTo>
                  <a:lnTo>
                    <a:pt x="36385" y="0"/>
                  </a:lnTo>
                  <a:lnTo>
                    <a:pt x="0" y="0"/>
                  </a:lnTo>
                  <a:lnTo>
                    <a:pt x="13416" y="30894"/>
                  </a:lnTo>
                  <a:lnTo>
                    <a:pt x="28467" y="59612"/>
                  </a:lnTo>
                  <a:lnTo>
                    <a:pt x="45641" y="87527"/>
                  </a:lnTo>
                  <a:lnTo>
                    <a:pt x="65430" y="116014"/>
                  </a:lnTo>
                  <a:lnTo>
                    <a:pt x="65430" y="173215"/>
                  </a:lnTo>
                  <a:lnTo>
                    <a:pt x="98031" y="173215"/>
                  </a:lnTo>
                  <a:lnTo>
                    <a:pt x="98031" y="116014"/>
                  </a:lnTo>
                  <a:lnTo>
                    <a:pt x="117827" y="87527"/>
                  </a:lnTo>
                  <a:lnTo>
                    <a:pt x="135004" y="59612"/>
                  </a:lnTo>
                  <a:lnTo>
                    <a:pt x="150052" y="30894"/>
                  </a:lnTo>
                  <a:lnTo>
                    <a:pt x="163461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87898" y="457617"/>
              <a:ext cx="285130" cy="17651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417458" y="458993"/>
              <a:ext cx="107950" cy="173355"/>
            </a:xfrm>
            <a:custGeom>
              <a:avLst/>
              <a:gdLst/>
              <a:ahLst/>
              <a:cxnLst/>
              <a:rect l="l" t="t" r="r" b="b"/>
              <a:pathLst>
                <a:path w="107950" h="173354">
                  <a:moveTo>
                    <a:pt x="31775" y="0"/>
                  </a:moveTo>
                  <a:lnTo>
                    <a:pt x="0" y="0"/>
                  </a:lnTo>
                  <a:lnTo>
                    <a:pt x="0" y="173227"/>
                  </a:lnTo>
                  <a:lnTo>
                    <a:pt x="97294" y="173227"/>
                  </a:lnTo>
                  <a:lnTo>
                    <a:pt x="107886" y="142417"/>
                  </a:lnTo>
                  <a:lnTo>
                    <a:pt x="31775" y="142417"/>
                  </a:lnTo>
                  <a:lnTo>
                    <a:pt x="31775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3775" y="458993"/>
              <a:ext cx="107899" cy="1732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530829" y="457201"/>
              <a:ext cx="175260" cy="177165"/>
            </a:xfrm>
            <a:custGeom>
              <a:avLst/>
              <a:gdLst/>
              <a:ahLst/>
              <a:cxnLst/>
              <a:rect l="l" t="t" r="r" b="b"/>
              <a:pathLst>
                <a:path w="175259" h="177165">
                  <a:moveTo>
                    <a:pt x="88011" y="0"/>
                  </a:moveTo>
                  <a:lnTo>
                    <a:pt x="51954" y="6932"/>
                  </a:lnTo>
                  <a:lnTo>
                    <a:pt x="24179" y="25884"/>
                  </a:lnTo>
                  <a:lnTo>
                    <a:pt x="6316" y="54087"/>
                  </a:lnTo>
                  <a:lnTo>
                    <a:pt x="0" y="88772"/>
                  </a:lnTo>
                  <a:lnTo>
                    <a:pt x="6172" y="123069"/>
                  </a:lnTo>
                  <a:lnTo>
                    <a:pt x="23737" y="151072"/>
                  </a:lnTo>
                  <a:lnTo>
                    <a:pt x="51268" y="169951"/>
                  </a:lnTo>
                  <a:lnTo>
                    <a:pt x="87337" y="176872"/>
                  </a:lnTo>
                  <a:lnTo>
                    <a:pt x="123401" y="169940"/>
                  </a:lnTo>
                  <a:lnTo>
                    <a:pt x="151107" y="150988"/>
                  </a:lnTo>
                  <a:lnTo>
                    <a:pt x="153524" y="147154"/>
                  </a:lnTo>
                  <a:lnTo>
                    <a:pt x="87528" y="147154"/>
                  </a:lnTo>
                  <a:lnTo>
                    <a:pt x="64108" y="142604"/>
                  </a:lnTo>
                  <a:lnTo>
                    <a:pt x="46761" y="130114"/>
                  </a:lnTo>
                  <a:lnTo>
                    <a:pt x="35986" y="111429"/>
                  </a:lnTo>
                  <a:lnTo>
                    <a:pt x="32360" y="88772"/>
                  </a:lnTo>
                  <a:lnTo>
                    <a:pt x="32314" y="88099"/>
                  </a:lnTo>
                  <a:lnTo>
                    <a:pt x="35983" y="65315"/>
                  </a:lnTo>
                  <a:lnTo>
                    <a:pt x="46737" y="46716"/>
                  </a:lnTo>
                  <a:lnTo>
                    <a:pt x="64028" y="34262"/>
                  </a:lnTo>
                  <a:lnTo>
                    <a:pt x="87337" y="29717"/>
                  </a:lnTo>
                  <a:lnTo>
                    <a:pt x="153899" y="29717"/>
                  </a:lnTo>
                  <a:lnTo>
                    <a:pt x="151368" y="25690"/>
                  </a:lnTo>
                  <a:lnTo>
                    <a:pt x="123884" y="6880"/>
                  </a:lnTo>
                  <a:lnTo>
                    <a:pt x="88011" y="0"/>
                  </a:lnTo>
                  <a:close/>
                </a:path>
                <a:path w="175259" h="177165">
                  <a:moveTo>
                    <a:pt x="153899" y="29717"/>
                  </a:moveTo>
                  <a:lnTo>
                    <a:pt x="87337" y="29717"/>
                  </a:lnTo>
                  <a:lnTo>
                    <a:pt x="110924" y="34376"/>
                  </a:lnTo>
                  <a:lnTo>
                    <a:pt x="128354" y="47063"/>
                  </a:lnTo>
                  <a:lnTo>
                    <a:pt x="139156" y="65840"/>
                  </a:lnTo>
                  <a:lnTo>
                    <a:pt x="142862" y="88772"/>
                  </a:lnTo>
                  <a:lnTo>
                    <a:pt x="139159" y="111632"/>
                  </a:lnTo>
                  <a:lnTo>
                    <a:pt x="128377" y="130174"/>
                  </a:lnTo>
                  <a:lnTo>
                    <a:pt x="111004" y="142611"/>
                  </a:lnTo>
                  <a:lnTo>
                    <a:pt x="87528" y="147154"/>
                  </a:lnTo>
                  <a:lnTo>
                    <a:pt x="153524" y="147154"/>
                  </a:lnTo>
                  <a:lnTo>
                    <a:pt x="168883" y="122785"/>
                  </a:lnTo>
                  <a:lnTo>
                    <a:pt x="175158" y="88099"/>
                  </a:lnTo>
                  <a:lnTo>
                    <a:pt x="168960" y="53679"/>
                  </a:lnTo>
                  <a:lnTo>
                    <a:pt x="153899" y="29717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283777" y="706227"/>
            <a:ext cx="1645285" cy="187960"/>
            <a:chOff x="9283777" y="706227"/>
            <a:chExt cx="1645285" cy="187960"/>
          </a:xfrm>
        </p:grpSpPr>
        <p:sp>
          <p:nvSpPr>
            <p:cNvPr id="15" name="object 15"/>
            <p:cNvSpPr/>
            <p:nvPr/>
          </p:nvSpPr>
          <p:spPr>
            <a:xfrm>
              <a:off x="9283776" y="707592"/>
              <a:ext cx="118745" cy="184150"/>
            </a:xfrm>
            <a:custGeom>
              <a:avLst/>
              <a:gdLst/>
              <a:ahLst/>
              <a:cxnLst/>
              <a:rect l="l" t="t" r="r" b="b"/>
              <a:pathLst>
                <a:path w="118745" h="184150">
                  <a:moveTo>
                    <a:pt x="118719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80010"/>
                  </a:lnTo>
                  <a:lnTo>
                    <a:pt x="0" y="106680"/>
                  </a:lnTo>
                  <a:lnTo>
                    <a:pt x="0" y="184150"/>
                  </a:lnTo>
                  <a:lnTo>
                    <a:pt x="32791" y="184150"/>
                  </a:lnTo>
                  <a:lnTo>
                    <a:pt x="32791" y="106680"/>
                  </a:lnTo>
                  <a:lnTo>
                    <a:pt x="109359" y="106680"/>
                  </a:lnTo>
                  <a:lnTo>
                    <a:pt x="109359" y="80010"/>
                  </a:lnTo>
                  <a:lnTo>
                    <a:pt x="32791" y="80010"/>
                  </a:lnTo>
                  <a:lnTo>
                    <a:pt x="32791" y="29210"/>
                  </a:lnTo>
                  <a:lnTo>
                    <a:pt x="118719" y="29210"/>
                  </a:lnTo>
                  <a:lnTo>
                    <a:pt x="118719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3263" y="708559"/>
              <a:ext cx="150799" cy="18552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009270" y="708157"/>
              <a:ext cx="153035" cy="184150"/>
            </a:xfrm>
            <a:custGeom>
              <a:avLst/>
              <a:gdLst/>
              <a:ahLst/>
              <a:cxnLst/>
              <a:rect l="l" t="t" r="r" b="b"/>
              <a:pathLst>
                <a:path w="153034" h="184150">
                  <a:moveTo>
                    <a:pt x="55054" y="0"/>
                  </a:moveTo>
                  <a:lnTo>
                    <a:pt x="0" y="0"/>
                  </a:lnTo>
                  <a:lnTo>
                    <a:pt x="0" y="183997"/>
                  </a:lnTo>
                  <a:lnTo>
                    <a:pt x="58597" y="183997"/>
                  </a:lnTo>
                  <a:lnTo>
                    <a:pt x="96218" y="177203"/>
                  </a:lnTo>
                  <a:lnTo>
                    <a:pt x="126099" y="158026"/>
                  </a:lnTo>
                  <a:lnTo>
                    <a:pt x="130246" y="151815"/>
                  </a:lnTo>
                  <a:lnTo>
                    <a:pt x="33197" y="151815"/>
                  </a:lnTo>
                  <a:lnTo>
                    <a:pt x="33197" y="32283"/>
                  </a:lnTo>
                  <a:lnTo>
                    <a:pt x="131294" y="32283"/>
                  </a:lnTo>
                  <a:lnTo>
                    <a:pt x="126342" y="25074"/>
                  </a:lnTo>
                  <a:lnTo>
                    <a:pt x="95495" y="6569"/>
                  </a:lnTo>
                  <a:lnTo>
                    <a:pt x="55054" y="0"/>
                  </a:lnTo>
                  <a:close/>
                </a:path>
                <a:path w="153034" h="184150">
                  <a:moveTo>
                    <a:pt x="131294" y="32283"/>
                  </a:moveTo>
                  <a:lnTo>
                    <a:pt x="55257" y="32283"/>
                  </a:lnTo>
                  <a:lnTo>
                    <a:pt x="81274" y="36160"/>
                  </a:lnTo>
                  <a:lnTo>
                    <a:pt x="101117" y="47504"/>
                  </a:lnTo>
                  <a:lnTo>
                    <a:pt x="113768" y="65887"/>
                  </a:lnTo>
                  <a:lnTo>
                    <a:pt x="118211" y="90881"/>
                  </a:lnTo>
                  <a:lnTo>
                    <a:pt x="114135" y="115516"/>
                  </a:lnTo>
                  <a:lnTo>
                    <a:pt x="102373" y="134783"/>
                  </a:lnTo>
                  <a:lnTo>
                    <a:pt x="83626" y="147332"/>
                  </a:lnTo>
                  <a:lnTo>
                    <a:pt x="58597" y="151815"/>
                  </a:lnTo>
                  <a:lnTo>
                    <a:pt x="130246" y="151815"/>
                  </a:lnTo>
                  <a:lnTo>
                    <a:pt x="145810" y="128504"/>
                  </a:lnTo>
                  <a:lnTo>
                    <a:pt x="152920" y="90678"/>
                  </a:lnTo>
                  <a:lnTo>
                    <a:pt x="146012" y="53712"/>
                  </a:lnTo>
                  <a:lnTo>
                    <a:pt x="131294" y="32283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18686" y="708165"/>
              <a:ext cx="152666" cy="1840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418485" y="706234"/>
              <a:ext cx="1115060" cy="187960"/>
            </a:xfrm>
            <a:custGeom>
              <a:avLst/>
              <a:gdLst/>
              <a:ahLst/>
              <a:cxnLst/>
              <a:rect l="l" t="t" r="r" b="b"/>
              <a:pathLst>
                <a:path w="1115059" h="187959">
                  <a:moveTo>
                    <a:pt x="186029" y="93624"/>
                  </a:moveTo>
                  <a:lnTo>
                    <a:pt x="179438" y="57086"/>
                  </a:lnTo>
                  <a:lnTo>
                    <a:pt x="163423" y="31584"/>
                  </a:lnTo>
                  <a:lnTo>
                    <a:pt x="160756" y="27343"/>
                  </a:lnTo>
                  <a:lnTo>
                    <a:pt x="151714" y="21145"/>
                  </a:lnTo>
                  <a:lnTo>
                    <a:pt x="151714" y="94335"/>
                  </a:lnTo>
                  <a:lnTo>
                    <a:pt x="147789" y="118630"/>
                  </a:lnTo>
                  <a:lnTo>
                    <a:pt x="136372" y="138328"/>
                  </a:lnTo>
                  <a:lnTo>
                    <a:pt x="117944" y="151549"/>
                  </a:lnTo>
                  <a:lnTo>
                    <a:pt x="93014" y="156375"/>
                  </a:lnTo>
                  <a:lnTo>
                    <a:pt x="68072" y="151536"/>
                  </a:lnTo>
                  <a:lnTo>
                    <a:pt x="49606" y="138264"/>
                  </a:lnTo>
                  <a:lnTo>
                    <a:pt x="38150" y="118414"/>
                  </a:lnTo>
                  <a:lnTo>
                    <a:pt x="34290" y="94335"/>
                  </a:lnTo>
                  <a:lnTo>
                    <a:pt x="34239" y="93624"/>
                  </a:lnTo>
                  <a:lnTo>
                    <a:pt x="38138" y="69405"/>
                  </a:lnTo>
                  <a:lnTo>
                    <a:pt x="49568" y="49644"/>
                  </a:lnTo>
                  <a:lnTo>
                    <a:pt x="67945" y="36410"/>
                  </a:lnTo>
                  <a:lnTo>
                    <a:pt x="92710" y="31584"/>
                  </a:lnTo>
                  <a:lnTo>
                    <a:pt x="117817" y="36537"/>
                  </a:lnTo>
                  <a:lnTo>
                    <a:pt x="136334" y="50012"/>
                  </a:lnTo>
                  <a:lnTo>
                    <a:pt x="147789" y="69964"/>
                  </a:lnTo>
                  <a:lnTo>
                    <a:pt x="151714" y="94335"/>
                  </a:lnTo>
                  <a:lnTo>
                    <a:pt x="151714" y="21145"/>
                  </a:lnTo>
                  <a:lnTo>
                    <a:pt x="131584" y="7327"/>
                  </a:lnTo>
                  <a:lnTo>
                    <a:pt x="93522" y="0"/>
                  </a:lnTo>
                  <a:lnTo>
                    <a:pt x="55168" y="7366"/>
                  </a:lnTo>
                  <a:lnTo>
                    <a:pt x="25654" y="27508"/>
                  </a:lnTo>
                  <a:lnTo>
                    <a:pt x="6692" y="57480"/>
                  </a:lnTo>
                  <a:lnTo>
                    <a:pt x="0" y="94335"/>
                  </a:lnTo>
                  <a:lnTo>
                    <a:pt x="6540" y="130784"/>
                  </a:lnTo>
                  <a:lnTo>
                    <a:pt x="25171" y="160528"/>
                  </a:lnTo>
                  <a:lnTo>
                    <a:pt x="54394" y="180594"/>
                  </a:lnTo>
                  <a:lnTo>
                    <a:pt x="92710" y="187947"/>
                  </a:lnTo>
                  <a:lnTo>
                    <a:pt x="131025" y="180581"/>
                  </a:lnTo>
                  <a:lnTo>
                    <a:pt x="160464" y="160439"/>
                  </a:lnTo>
                  <a:lnTo>
                    <a:pt x="163029" y="156375"/>
                  </a:lnTo>
                  <a:lnTo>
                    <a:pt x="179362" y="130479"/>
                  </a:lnTo>
                  <a:lnTo>
                    <a:pt x="186029" y="93624"/>
                  </a:lnTo>
                  <a:close/>
                </a:path>
                <a:path w="1115059" h="187959">
                  <a:moveTo>
                    <a:pt x="1053719" y="1930"/>
                  </a:moveTo>
                  <a:lnTo>
                    <a:pt x="908177" y="1930"/>
                  </a:lnTo>
                  <a:lnTo>
                    <a:pt x="908177" y="31140"/>
                  </a:lnTo>
                  <a:lnTo>
                    <a:pt x="964552" y="31140"/>
                  </a:lnTo>
                  <a:lnTo>
                    <a:pt x="964552" y="186080"/>
                  </a:lnTo>
                  <a:lnTo>
                    <a:pt x="997343" y="186080"/>
                  </a:lnTo>
                  <a:lnTo>
                    <a:pt x="997343" y="31140"/>
                  </a:lnTo>
                  <a:lnTo>
                    <a:pt x="1053719" y="31140"/>
                  </a:lnTo>
                  <a:lnTo>
                    <a:pt x="1053719" y="1930"/>
                  </a:lnTo>
                  <a:close/>
                </a:path>
                <a:path w="1115059" h="187959">
                  <a:moveTo>
                    <a:pt x="1114552" y="1930"/>
                  </a:moveTo>
                  <a:lnTo>
                    <a:pt x="1081760" y="1930"/>
                  </a:lnTo>
                  <a:lnTo>
                    <a:pt x="1081760" y="185928"/>
                  </a:lnTo>
                  <a:lnTo>
                    <a:pt x="1114552" y="185928"/>
                  </a:lnTo>
                  <a:lnTo>
                    <a:pt x="1114552" y="193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76088" y="708165"/>
              <a:ext cx="152666" cy="1840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61476" y="706227"/>
              <a:ext cx="186131" cy="18794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161178" y="708149"/>
              <a:ext cx="187325" cy="184150"/>
            </a:xfrm>
            <a:custGeom>
              <a:avLst/>
              <a:gdLst/>
              <a:ahLst/>
              <a:cxnLst/>
              <a:rect l="l" t="t" r="r" b="b"/>
              <a:pathLst>
                <a:path w="187325" h="184150">
                  <a:moveTo>
                    <a:pt x="107696" y="0"/>
                  </a:moveTo>
                  <a:lnTo>
                    <a:pt x="79451" y="0"/>
                  </a:lnTo>
                  <a:lnTo>
                    <a:pt x="0" y="184010"/>
                  </a:lnTo>
                  <a:lnTo>
                    <a:pt x="38061" y="184010"/>
                  </a:lnTo>
                  <a:lnTo>
                    <a:pt x="55168" y="140385"/>
                  </a:lnTo>
                  <a:lnTo>
                    <a:pt x="168233" y="140385"/>
                  </a:lnTo>
                  <a:lnTo>
                    <a:pt x="158107" y="116903"/>
                  </a:lnTo>
                  <a:lnTo>
                    <a:pt x="93522" y="116903"/>
                  </a:lnTo>
                  <a:lnTo>
                    <a:pt x="86306" y="116778"/>
                  </a:lnTo>
                  <a:lnTo>
                    <a:pt x="79279" y="116358"/>
                  </a:lnTo>
                  <a:lnTo>
                    <a:pt x="72291" y="115580"/>
                  </a:lnTo>
                  <a:lnTo>
                    <a:pt x="65189" y="114376"/>
                  </a:lnTo>
                  <a:lnTo>
                    <a:pt x="93522" y="41706"/>
                  </a:lnTo>
                  <a:lnTo>
                    <a:pt x="125680" y="41706"/>
                  </a:lnTo>
                  <a:lnTo>
                    <a:pt x="107696" y="0"/>
                  </a:lnTo>
                  <a:close/>
                </a:path>
                <a:path w="187325" h="184150">
                  <a:moveTo>
                    <a:pt x="168233" y="140385"/>
                  </a:moveTo>
                  <a:lnTo>
                    <a:pt x="131978" y="140385"/>
                  </a:lnTo>
                  <a:lnTo>
                    <a:pt x="148983" y="184010"/>
                  </a:lnTo>
                  <a:lnTo>
                    <a:pt x="187045" y="184010"/>
                  </a:lnTo>
                  <a:lnTo>
                    <a:pt x="168233" y="140385"/>
                  </a:lnTo>
                  <a:close/>
                </a:path>
                <a:path w="187325" h="184150">
                  <a:moveTo>
                    <a:pt x="131978" y="140385"/>
                  </a:moveTo>
                  <a:lnTo>
                    <a:pt x="55168" y="140385"/>
                  </a:lnTo>
                  <a:lnTo>
                    <a:pt x="64190" y="142448"/>
                  </a:lnTo>
                  <a:lnTo>
                    <a:pt x="73698" y="143837"/>
                  </a:lnTo>
                  <a:lnTo>
                    <a:pt x="83529" y="144639"/>
                  </a:lnTo>
                  <a:lnTo>
                    <a:pt x="93522" y="144945"/>
                  </a:lnTo>
                  <a:lnTo>
                    <a:pt x="103574" y="144639"/>
                  </a:lnTo>
                  <a:lnTo>
                    <a:pt x="113436" y="143837"/>
                  </a:lnTo>
                  <a:lnTo>
                    <a:pt x="122955" y="142448"/>
                  </a:lnTo>
                  <a:lnTo>
                    <a:pt x="131978" y="140385"/>
                  </a:lnTo>
                  <a:close/>
                </a:path>
                <a:path w="187325" h="184150">
                  <a:moveTo>
                    <a:pt x="125680" y="41706"/>
                  </a:moveTo>
                  <a:lnTo>
                    <a:pt x="93522" y="41706"/>
                  </a:lnTo>
                  <a:lnTo>
                    <a:pt x="121869" y="114376"/>
                  </a:lnTo>
                  <a:lnTo>
                    <a:pt x="114816" y="115580"/>
                  </a:lnTo>
                  <a:lnTo>
                    <a:pt x="107843" y="116358"/>
                  </a:lnTo>
                  <a:lnTo>
                    <a:pt x="100796" y="116778"/>
                  </a:lnTo>
                  <a:lnTo>
                    <a:pt x="93522" y="116903"/>
                  </a:lnTo>
                  <a:lnTo>
                    <a:pt x="158107" y="116903"/>
                  </a:lnTo>
                  <a:lnTo>
                    <a:pt x="125680" y="41706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21085" y="961999"/>
            <a:ext cx="912040" cy="125177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1055946" y="460260"/>
            <a:ext cx="678815" cy="598170"/>
            <a:chOff x="11055946" y="460260"/>
            <a:chExt cx="678815" cy="59817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55946" y="460260"/>
              <a:ext cx="678548" cy="5981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08307" y="1032624"/>
              <a:ext cx="16459" cy="1821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58930" y="1033144"/>
              <a:ext cx="17792" cy="176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70437" y="514236"/>
              <a:ext cx="71427" cy="2286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81003" y="502462"/>
              <a:ext cx="67779" cy="10021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13933" y="789888"/>
              <a:ext cx="13373" cy="2299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55716" y="873239"/>
              <a:ext cx="16090" cy="2876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90566" y="686358"/>
              <a:ext cx="238201" cy="117233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022300" y="4805490"/>
            <a:ext cx="27641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sz="1100" u="sng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8"/>
              </a:rPr>
              <a:t>lloydsbankfoundation.org.uk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u="sng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9"/>
              </a:rPr>
              <a:t>enquiries@lloydsbankfoundation.org.uk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4" name="object 34">
            <a:hlinkClick r:id="rId20"/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34994" y="4520252"/>
            <a:ext cx="252006" cy="251993"/>
          </a:xfrm>
          <a:prstGeom prst="rect">
            <a:avLst/>
          </a:prstGeom>
        </p:spPr>
      </p:pic>
      <p:pic>
        <p:nvPicPr>
          <p:cNvPr id="35" name="object 35">
            <a:hlinkClick r:id="rId22"/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54992" y="4520252"/>
            <a:ext cx="252006" cy="251993"/>
          </a:xfrm>
          <a:prstGeom prst="rect">
            <a:avLst/>
          </a:prstGeom>
        </p:spPr>
      </p:pic>
      <p:pic>
        <p:nvPicPr>
          <p:cNvPr id="36" name="object 36">
            <a:hlinkClick r:id="rId24"/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94993" y="4520252"/>
            <a:ext cx="252006" cy="2519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4967" y="4154623"/>
            <a:ext cx="4704080" cy="68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300" spc="229" dirty="0">
                <a:solidFill>
                  <a:srgbClr val="FFFFFF"/>
                </a:solidFill>
              </a:rPr>
              <a:t>Yorkshire</a:t>
            </a:r>
            <a:r>
              <a:rPr sz="4300" spc="155" dirty="0">
                <a:solidFill>
                  <a:srgbClr val="FFFFFF"/>
                </a:solidFill>
              </a:rPr>
              <a:t> </a:t>
            </a:r>
            <a:r>
              <a:rPr sz="4300" spc="305" dirty="0">
                <a:solidFill>
                  <a:srgbClr val="FFFFFF"/>
                </a:solidFill>
              </a:rPr>
              <a:t>Funders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9888809" y="4952470"/>
            <a:ext cx="151130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b="1" spc="235" dirty="0">
                <a:solidFill>
                  <a:srgbClr val="FFFFFF"/>
                </a:solidFill>
                <a:latin typeface="Calibri"/>
                <a:cs typeface="Calibri"/>
              </a:rPr>
              <a:t>June</a:t>
            </a:r>
            <a:r>
              <a:rPr sz="235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b="1" spc="18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0395" y="5735149"/>
            <a:ext cx="2637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14" dirty="0">
                <a:solidFill>
                  <a:srgbClr val="FFFFFF"/>
                </a:solidFill>
                <a:latin typeface="Calibri"/>
                <a:cs typeface="Calibri"/>
              </a:rPr>
              <a:t>@LBFEW</a:t>
            </a: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Calibri"/>
                <a:cs typeface="Calibri"/>
              </a:rPr>
              <a:t>@PaulStreets_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72000" y="5733002"/>
            <a:ext cx="419100" cy="316865"/>
          </a:xfrm>
          <a:custGeom>
            <a:avLst/>
            <a:gdLst/>
            <a:ahLst/>
            <a:cxnLst/>
            <a:rect l="l" t="t" r="r" b="b"/>
            <a:pathLst>
              <a:path w="419100" h="316864">
                <a:moveTo>
                  <a:pt x="51523" y="0"/>
                </a:moveTo>
                <a:lnTo>
                  <a:pt x="35444" y="41454"/>
                </a:lnTo>
                <a:lnTo>
                  <a:pt x="35471" y="51231"/>
                </a:lnTo>
                <a:lnTo>
                  <a:pt x="55529" y="98450"/>
                </a:lnTo>
                <a:lnTo>
                  <a:pt x="64693" y="108445"/>
                </a:lnTo>
                <a:lnTo>
                  <a:pt x="62331" y="109943"/>
                </a:lnTo>
                <a:lnTo>
                  <a:pt x="60896" y="109854"/>
                </a:lnTo>
                <a:lnTo>
                  <a:pt x="52784" y="108347"/>
                </a:lnTo>
                <a:lnTo>
                  <a:pt x="45226" y="105346"/>
                </a:lnTo>
                <a:lnTo>
                  <a:pt x="30480" y="97599"/>
                </a:lnTo>
                <a:lnTo>
                  <a:pt x="33570" y="126023"/>
                </a:lnTo>
                <a:lnTo>
                  <a:pt x="43554" y="149880"/>
                </a:lnTo>
                <a:lnTo>
                  <a:pt x="61015" y="168863"/>
                </a:lnTo>
                <a:lnTo>
                  <a:pt x="86537" y="182664"/>
                </a:lnTo>
                <a:lnTo>
                  <a:pt x="81826" y="184950"/>
                </a:lnTo>
                <a:lnTo>
                  <a:pt x="77787" y="185381"/>
                </a:lnTo>
                <a:lnTo>
                  <a:pt x="67348" y="184746"/>
                </a:lnTo>
                <a:lnTo>
                  <a:pt x="61048" y="183781"/>
                </a:lnTo>
                <a:lnTo>
                  <a:pt x="52819" y="181381"/>
                </a:lnTo>
                <a:lnTo>
                  <a:pt x="52273" y="181521"/>
                </a:lnTo>
                <a:lnTo>
                  <a:pt x="71468" y="218596"/>
                </a:lnTo>
                <a:lnTo>
                  <a:pt x="114693" y="243014"/>
                </a:lnTo>
                <a:lnTo>
                  <a:pt x="121221" y="244436"/>
                </a:lnTo>
                <a:lnTo>
                  <a:pt x="93093" y="260628"/>
                </a:lnTo>
                <a:lnTo>
                  <a:pt x="63401" y="268928"/>
                </a:lnTo>
                <a:lnTo>
                  <a:pt x="32313" y="270704"/>
                </a:lnTo>
                <a:lnTo>
                  <a:pt x="0" y="267322"/>
                </a:lnTo>
                <a:lnTo>
                  <a:pt x="21056" y="282073"/>
                </a:lnTo>
                <a:lnTo>
                  <a:pt x="60452" y="301485"/>
                </a:lnTo>
                <a:lnTo>
                  <a:pt x="98971" y="312572"/>
                </a:lnTo>
                <a:lnTo>
                  <a:pt x="132511" y="316336"/>
                </a:lnTo>
                <a:lnTo>
                  <a:pt x="149320" y="316138"/>
                </a:lnTo>
                <a:lnTo>
                  <a:pt x="166166" y="314490"/>
                </a:lnTo>
                <a:lnTo>
                  <a:pt x="173647" y="313423"/>
                </a:lnTo>
                <a:lnTo>
                  <a:pt x="180975" y="311086"/>
                </a:lnTo>
                <a:lnTo>
                  <a:pt x="188468" y="310464"/>
                </a:lnTo>
                <a:lnTo>
                  <a:pt x="233487" y="299430"/>
                </a:lnTo>
                <a:lnTo>
                  <a:pt x="256120" y="288124"/>
                </a:lnTo>
                <a:lnTo>
                  <a:pt x="267169" y="282397"/>
                </a:lnTo>
                <a:lnTo>
                  <a:pt x="297227" y="258427"/>
                </a:lnTo>
                <a:lnTo>
                  <a:pt x="323539" y="230344"/>
                </a:lnTo>
                <a:lnTo>
                  <a:pt x="349123" y="193357"/>
                </a:lnTo>
                <a:lnTo>
                  <a:pt x="367309" y="148551"/>
                </a:lnTo>
                <a:lnTo>
                  <a:pt x="374356" y="111074"/>
                </a:lnTo>
                <a:lnTo>
                  <a:pt x="375335" y="98374"/>
                </a:lnTo>
                <a:lnTo>
                  <a:pt x="375335" y="95034"/>
                </a:lnTo>
                <a:lnTo>
                  <a:pt x="394886" y="81589"/>
                </a:lnTo>
                <a:lnTo>
                  <a:pt x="400354" y="77038"/>
                </a:lnTo>
                <a:lnTo>
                  <a:pt x="409857" y="67937"/>
                </a:lnTo>
                <a:lnTo>
                  <a:pt x="414342" y="63091"/>
                </a:lnTo>
                <a:lnTo>
                  <a:pt x="418579" y="57950"/>
                </a:lnTo>
                <a:lnTo>
                  <a:pt x="417195" y="57607"/>
                </a:lnTo>
                <a:lnTo>
                  <a:pt x="409054" y="60210"/>
                </a:lnTo>
                <a:lnTo>
                  <a:pt x="401180" y="61975"/>
                </a:lnTo>
                <a:lnTo>
                  <a:pt x="382485" y="65366"/>
                </a:lnTo>
                <a:lnTo>
                  <a:pt x="375107" y="64376"/>
                </a:lnTo>
                <a:lnTo>
                  <a:pt x="374523" y="62522"/>
                </a:lnTo>
                <a:lnTo>
                  <a:pt x="375373" y="62356"/>
                </a:lnTo>
                <a:lnTo>
                  <a:pt x="381583" y="58654"/>
                </a:lnTo>
                <a:lnTo>
                  <a:pt x="410108" y="24409"/>
                </a:lnTo>
                <a:lnTo>
                  <a:pt x="396608" y="29794"/>
                </a:lnTo>
                <a:lnTo>
                  <a:pt x="382142" y="34222"/>
                </a:lnTo>
                <a:lnTo>
                  <a:pt x="374365" y="36010"/>
                </a:lnTo>
                <a:lnTo>
                  <a:pt x="366477" y="37160"/>
                </a:lnTo>
                <a:lnTo>
                  <a:pt x="356755" y="37503"/>
                </a:lnTo>
                <a:lnTo>
                  <a:pt x="355473" y="36918"/>
                </a:lnTo>
                <a:lnTo>
                  <a:pt x="347256" y="27671"/>
                </a:lnTo>
                <a:lnTo>
                  <a:pt x="339263" y="21074"/>
                </a:lnTo>
                <a:lnTo>
                  <a:pt x="296732" y="6889"/>
                </a:lnTo>
                <a:lnTo>
                  <a:pt x="288417" y="7365"/>
                </a:lnTo>
                <a:lnTo>
                  <a:pt x="241541" y="25399"/>
                </a:lnTo>
                <a:lnTo>
                  <a:pt x="217470" y="60000"/>
                </a:lnTo>
                <a:lnTo>
                  <a:pt x="212280" y="88684"/>
                </a:lnTo>
                <a:lnTo>
                  <a:pt x="213106" y="96812"/>
                </a:lnTo>
                <a:lnTo>
                  <a:pt x="214388" y="99072"/>
                </a:lnTo>
                <a:lnTo>
                  <a:pt x="197208" y="96218"/>
                </a:lnTo>
                <a:lnTo>
                  <a:pt x="156539" y="83868"/>
                </a:lnTo>
                <a:lnTo>
                  <a:pt x="117033" y="64307"/>
                </a:lnTo>
                <a:lnTo>
                  <a:pt x="84818" y="39638"/>
                </a:lnTo>
                <a:lnTo>
                  <a:pt x="54660" y="7429"/>
                </a:lnTo>
                <a:lnTo>
                  <a:pt x="515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300" y="1738030"/>
            <a:ext cx="975550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800" spc="180" dirty="0">
                <a:latin typeface="Calibri"/>
                <a:cs typeface="Calibri"/>
              </a:rPr>
              <a:t>Lloyds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70" dirty="0">
                <a:latin typeface="Calibri"/>
                <a:cs typeface="Calibri"/>
              </a:rPr>
              <a:t>Bank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35" dirty="0">
                <a:latin typeface="Calibri"/>
                <a:cs typeface="Calibri"/>
              </a:rPr>
              <a:t>Foundation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25" dirty="0">
                <a:latin typeface="Calibri"/>
                <a:cs typeface="Calibri"/>
              </a:rPr>
              <a:t>for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70" dirty="0">
                <a:latin typeface="Calibri"/>
                <a:cs typeface="Calibri"/>
              </a:rPr>
              <a:t>England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60" dirty="0">
                <a:latin typeface="Calibri"/>
                <a:cs typeface="Calibri"/>
              </a:rPr>
              <a:t>and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50" dirty="0">
                <a:latin typeface="Calibri"/>
                <a:cs typeface="Calibri"/>
              </a:rPr>
              <a:t>Wales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55" dirty="0">
                <a:latin typeface="Calibri"/>
                <a:cs typeface="Calibri"/>
              </a:rPr>
              <a:t>partners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50" dirty="0">
                <a:latin typeface="Calibri"/>
                <a:cs typeface="Calibri"/>
              </a:rPr>
              <a:t>with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85" dirty="0">
                <a:latin typeface="Calibri"/>
                <a:cs typeface="Calibri"/>
              </a:rPr>
              <a:t>small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60" dirty="0">
                <a:latin typeface="Calibri"/>
                <a:cs typeface="Calibri"/>
              </a:rPr>
              <a:t>and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65" dirty="0">
                <a:latin typeface="Calibri"/>
                <a:cs typeface="Calibri"/>
              </a:rPr>
              <a:t>local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30" dirty="0">
                <a:latin typeface="Calibri"/>
                <a:cs typeface="Calibri"/>
              </a:rPr>
              <a:t>charities </a:t>
            </a:r>
            <a:r>
              <a:rPr sz="1800" spc="170" dirty="0">
                <a:latin typeface="Calibri"/>
                <a:cs typeface="Calibri"/>
              </a:rPr>
              <a:t>who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50" dirty="0">
                <a:latin typeface="Calibri"/>
                <a:cs typeface="Calibri"/>
              </a:rPr>
              <a:t>help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45" dirty="0">
                <a:latin typeface="Calibri"/>
                <a:cs typeface="Calibri"/>
              </a:rPr>
              <a:t>people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50" dirty="0">
                <a:latin typeface="Calibri"/>
                <a:cs typeface="Calibri"/>
              </a:rPr>
              <a:t>overcome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75" dirty="0">
                <a:latin typeface="Calibri"/>
                <a:cs typeface="Calibri"/>
              </a:rPr>
              <a:t>complex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55" dirty="0">
                <a:latin typeface="Calibri"/>
                <a:cs typeface="Calibri"/>
              </a:rPr>
              <a:t>social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50" dirty="0">
                <a:latin typeface="Calibri"/>
                <a:cs typeface="Calibri"/>
              </a:rPr>
              <a:t>issues.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40" dirty="0">
                <a:latin typeface="Calibri"/>
                <a:cs typeface="Calibri"/>
              </a:rPr>
              <a:t>Through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30" dirty="0">
                <a:latin typeface="Calibri"/>
                <a:cs typeface="Calibri"/>
              </a:rPr>
              <a:t>funding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25" dirty="0">
                <a:latin typeface="Calibri"/>
                <a:cs typeface="Calibri"/>
              </a:rPr>
              <a:t>for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50" dirty="0">
                <a:latin typeface="Calibri"/>
                <a:cs typeface="Calibri"/>
              </a:rPr>
              <a:t>core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65" dirty="0">
                <a:latin typeface="Calibri"/>
                <a:cs typeface="Calibri"/>
              </a:rPr>
              <a:t>costs, </a:t>
            </a:r>
            <a:r>
              <a:rPr sz="1800" spc="150" dirty="0">
                <a:latin typeface="Calibri"/>
                <a:cs typeface="Calibri"/>
              </a:rPr>
              <a:t>developmental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60" dirty="0">
                <a:latin typeface="Calibri"/>
                <a:cs typeface="Calibri"/>
              </a:rPr>
              <a:t>support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160" dirty="0">
                <a:latin typeface="Calibri"/>
                <a:cs typeface="Calibri"/>
              </a:rPr>
              <a:t>and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130" dirty="0">
                <a:latin typeface="Calibri"/>
                <a:cs typeface="Calibri"/>
              </a:rPr>
              <a:t>influencing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45" dirty="0">
                <a:latin typeface="Calibri"/>
                <a:cs typeface="Calibri"/>
              </a:rPr>
              <a:t>policy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160" dirty="0">
                <a:latin typeface="Calibri"/>
                <a:cs typeface="Calibri"/>
              </a:rPr>
              <a:t>and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140" dirty="0">
                <a:latin typeface="Calibri"/>
                <a:cs typeface="Calibri"/>
              </a:rPr>
              <a:t>practice,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45" dirty="0">
                <a:latin typeface="Calibri"/>
                <a:cs typeface="Calibri"/>
              </a:rPr>
              <a:t>the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135" dirty="0">
                <a:latin typeface="Calibri"/>
                <a:cs typeface="Calibri"/>
              </a:rPr>
              <a:t>Foundation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150" dirty="0">
                <a:latin typeface="Calibri"/>
                <a:cs typeface="Calibri"/>
              </a:rPr>
              <a:t>helps </a:t>
            </a:r>
            <a:r>
              <a:rPr sz="1800" spc="140" dirty="0">
                <a:latin typeface="Calibri"/>
                <a:cs typeface="Calibri"/>
              </a:rPr>
              <a:t>charities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75" dirty="0">
                <a:latin typeface="Calibri"/>
                <a:cs typeface="Calibri"/>
              </a:rPr>
              <a:t>make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70" dirty="0">
                <a:latin typeface="Calibri"/>
                <a:cs typeface="Calibri"/>
              </a:rPr>
              <a:t>life-</a:t>
            </a:r>
            <a:r>
              <a:rPr sz="1800" spc="140" dirty="0">
                <a:latin typeface="Calibri"/>
                <a:cs typeface="Calibri"/>
              </a:rPr>
              <a:t>changing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150" dirty="0">
                <a:latin typeface="Calibri"/>
                <a:cs typeface="Calibri"/>
              </a:rPr>
              <a:t>impact.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60" dirty="0">
                <a:latin typeface="Calibri"/>
                <a:cs typeface="Calibri"/>
              </a:rPr>
              <a:t>The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135" dirty="0">
                <a:latin typeface="Calibri"/>
                <a:cs typeface="Calibri"/>
              </a:rPr>
              <a:t>Foundation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40" dirty="0">
                <a:latin typeface="Calibri"/>
                <a:cs typeface="Calibri"/>
              </a:rPr>
              <a:t>is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55" dirty="0">
                <a:latin typeface="Calibri"/>
                <a:cs typeface="Calibri"/>
              </a:rPr>
              <a:t>an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140" dirty="0">
                <a:latin typeface="Calibri"/>
                <a:cs typeface="Calibri"/>
              </a:rPr>
              <a:t>independent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45" dirty="0">
                <a:latin typeface="Calibri"/>
                <a:cs typeface="Calibri"/>
              </a:rPr>
              <a:t>charity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145" dirty="0">
                <a:latin typeface="Calibri"/>
                <a:cs typeface="Calibri"/>
              </a:rPr>
              <a:t>funded </a:t>
            </a:r>
            <a:r>
              <a:rPr sz="1800" spc="140" dirty="0">
                <a:latin typeface="Calibri"/>
                <a:cs typeface="Calibri"/>
              </a:rPr>
              <a:t>by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145" dirty="0">
                <a:latin typeface="Calibri"/>
                <a:cs typeface="Calibri"/>
              </a:rPr>
              <a:t>the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45" dirty="0">
                <a:latin typeface="Calibri"/>
                <a:cs typeface="Calibri"/>
              </a:rPr>
              <a:t>profits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35" dirty="0">
                <a:latin typeface="Calibri"/>
                <a:cs typeface="Calibri"/>
              </a:rPr>
              <a:t>of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80" dirty="0">
                <a:latin typeface="Calibri"/>
                <a:cs typeface="Calibri"/>
              </a:rPr>
              <a:t>Lloyds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40" dirty="0">
                <a:latin typeface="Calibri"/>
                <a:cs typeface="Calibri"/>
              </a:rPr>
              <a:t>Banking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Group.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6446" y="3179470"/>
            <a:ext cx="6641541" cy="334755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280690" y="459258"/>
            <a:ext cx="656590" cy="173355"/>
            <a:chOff x="10280690" y="459258"/>
            <a:chExt cx="656590" cy="173355"/>
          </a:xfrm>
        </p:grpSpPr>
        <p:sp>
          <p:nvSpPr>
            <p:cNvPr id="5" name="object 5"/>
            <p:cNvSpPr/>
            <p:nvPr/>
          </p:nvSpPr>
          <p:spPr>
            <a:xfrm>
              <a:off x="10280688" y="459269"/>
              <a:ext cx="469265" cy="173355"/>
            </a:xfrm>
            <a:custGeom>
              <a:avLst/>
              <a:gdLst/>
              <a:ahLst/>
              <a:cxnLst/>
              <a:rect l="l" t="t" r="r" b="b"/>
              <a:pathLst>
                <a:path w="469265" h="173354">
                  <a:moveTo>
                    <a:pt x="128016" y="124053"/>
                  </a:moveTo>
                  <a:lnTo>
                    <a:pt x="105829" y="86423"/>
                  </a:lnTo>
                  <a:lnTo>
                    <a:pt x="97243" y="83934"/>
                  </a:lnTo>
                  <a:lnTo>
                    <a:pt x="97243" y="120904"/>
                  </a:lnTo>
                  <a:lnTo>
                    <a:pt x="93497" y="134772"/>
                  </a:lnTo>
                  <a:lnTo>
                    <a:pt x="84035" y="142722"/>
                  </a:lnTo>
                  <a:lnTo>
                    <a:pt x="71488" y="146329"/>
                  </a:lnTo>
                  <a:lnTo>
                    <a:pt x="58483" y="147193"/>
                  </a:lnTo>
                  <a:lnTo>
                    <a:pt x="30772" y="147193"/>
                  </a:lnTo>
                  <a:lnTo>
                    <a:pt x="30772" y="96812"/>
                  </a:lnTo>
                  <a:lnTo>
                    <a:pt x="59728" y="96812"/>
                  </a:lnTo>
                  <a:lnTo>
                    <a:pt x="75946" y="98094"/>
                  </a:lnTo>
                  <a:lnTo>
                    <a:pt x="87693" y="102247"/>
                  </a:lnTo>
                  <a:lnTo>
                    <a:pt x="94830" y="109702"/>
                  </a:lnTo>
                  <a:lnTo>
                    <a:pt x="97243" y="120904"/>
                  </a:lnTo>
                  <a:lnTo>
                    <a:pt x="97243" y="83934"/>
                  </a:lnTo>
                  <a:lnTo>
                    <a:pt x="90487" y="81953"/>
                  </a:lnTo>
                  <a:lnTo>
                    <a:pt x="90487" y="81470"/>
                  </a:lnTo>
                  <a:lnTo>
                    <a:pt x="102933" y="75984"/>
                  </a:lnTo>
                  <a:lnTo>
                    <a:pt x="109207" y="70523"/>
                  </a:lnTo>
                  <a:lnTo>
                    <a:pt x="112420" y="67703"/>
                  </a:lnTo>
                  <a:lnTo>
                    <a:pt x="118465" y="56629"/>
                  </a:lnTo>
                  <a:lnTo>
                    <a:pt x="120586" y="42799"/>
                  </a:lnTo>
                  <a:lnTo>
                    <a:pt x="116624" y="26035"/>
                  </a:lnTo>
                  <a:lnTo>
                    <a:pt x="115963" y="23215"/>
                  </a:lnTo>
                  <a:lnTo>
                    <a:pt x="103860" y="9944"/>
                  </a:lnTo>
                  <a:lnTo>
                    <a:pt x="89814" y="3721"/>
                  </a:lnTo>
                  <a:lnTo>
                    <a:pt x="89814" y="46901"/>
                  </a:lnTo>
                  <a:lnTo>
                    <a:pt x="87769" y="56934"/>
                  </a:lnTo>
                  <a:lnTo>
                    <a:pt x="81724" y="64350"/>
                  </a:lnTo>
                  <a:lnTo>
                    <a:pt x="71856" y="68948"/>
                  </a:lnTo>
                  <a:lnTo>
                    <a:pt x="58293" y="70523"/>
                  </a:lnTo>
                  <a:lnTo>
                    <a:pt x="30772" y="70523"/>
                  </a:lnTo>
                  <a:lnTo>
                    <a:pt x="30772" y="26035"/>
                  </a:lnTo>
                  <a:lnTo>
                    <a:pt x="55626" y="26035"/>
                  </a:lnTo>
                  <a:lnTo>
                    <a:pt x="70726" y="27127"/>
                  </a:lnTo>
                  <a:lnTo>
                    <a:pt x="81394" y="30708"/>
                  </a:lnTo>
                  <a:lnTo>
                    <a:pt x="87718" y="37160"/>
                  </a:lnTo>
                  <a:lnTo>
                    <a:pt x="89814" y="46901"/>
                  </a:lnTo>
                  <a:lnTo>
                    <a:pt x="89814" y="3721"/>
                  </a:lnTo>
                  <a:lnTo>
                    <a:pt x="86868" y="2413"/>
                  </a:lnTo>
                  <a:lnTo>
                    <a:pt x="67627" y="38"/>
                  </a:lnTo>
                  <a:lnTo>
                    <a:pt x="0" y="38"/>
                  </a:lnTo>
                  <a:lnTo>
                    <a:pt x="0" y="173189"/>
                  </a:lnTo>
                  <a:lnTo>
                    <a:pt x="62585" y="173189"/>
                  </a:lnTo>
                  <a:lnTo>
                    <a:pt x="86499" y="170586"/>
                  </a:lnTo>
                  <a:lnTo>
                    <a:pt x="107480" y="162077"/>
                  </a:lnTo>
                  <a:lnTo>
                    <a:pt x="122021" y="147193"/>
                  </a:lnTo>
                  <a:lnTo>
                    <a:pt x="122351" y="146850"/>
                  </a:lnTo>
                  <a:lnTo>
                    <a:pt x="128016" y="124053"/>
                  </a:lnTo>
                  <a:close/>
                </a:path>
                <a:path w="469265" h="173354">
                  <a:moveTo>
                    <a:pt x="468693" y="0"/>
                  </a:moveTo>
                  <a:lnTo>
                    <a:pt x="438175" y="0"/>
                  </a:lnTo>
                  <a:lnTo>
                    <a:pt x="438200" y="124980"/>
                  </a:lnTo>
                  <a:lnTo>
                    <a:pt x="437730" y="124980"/>
                  </a:lnTo>
                  <a:lnTo>
                    <a:pt x="364617" y="0"/>
                  </a:lnTo>
                  <a:lnTo>
                    <a:pt x="324967" y="0"/>
                  </a:lnTo>
                  <a:lnTo>
                    <a:pt x="324967" y="173228"/>
                  </a:lnTo>
                  <a:lnTo>
                    <a:pt x="354609" y="173228"/>
                  </a:lnTo>
                  <a:lnTo>
                    <a:pt x="354609" y="44234"/>
                  </a:lnTo>
                  <a:lnTo>
                    <a:pt x="355079" y="44234"/>
                  </a:lnTo>
                  <a:lnTo>
                    <a:pt x="429844" y="173228"/>
                  </a:lnTo>
                  <a:lnTo>
                    <a:pt x="468680" y="173228"/>
                  </a:lnTo>
                  <a:lnTo>
                    <a:pt x="468693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5874" y="459258"/>
              <a:ext cx="150914" cy="1732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13378" y="459298"/>
              <a:ext cx="176530" cy="173355"/>
            </a:xfrm>
            <a:custGeom>
              <a:avLst/>
              <a:gdLst/>
              <a:ahLst/>
              <a:cxnLst/>
              <a:rect l="l" t="t" r="r" b="b"/>
              <a:pathLst>
                <a:path w="176529" h="173354">
                  <a:moveTo>
                    <a:pt x="101244" y="0"/>
                  </a:moveTo>
                  <a:lnTo>
                    <a:pt x="74764" y="0"/>
                  </a:lnTo>
                  <a:lnTo>
                    <a:pt x="0" y="173151"/>
                  </a:lnTo>
                  <a:lnTo>
                    <a:pt x="35801" y="173151"/>
                  </a:lnTo>
                  <a:lnTo>
                    <a:pt x="51803" y="132105"/>
                  </a:lnTo>
                  <a:lnTo>
                    <a:pt x="158353" y="132105"/>
                  </a:lnTo>
                  <a:lnTo>
                    <a:pt x="148800" y="110007"/>
                  </a:lnTo>
                  <a:lnTo>
                    <a:pt x="87998" y="110007"/>
                  </a:lnTo>
                  <a:lnTo>
                    <a:pt x="81209" y="109877"/>
                  </a:lnTo>
                  <a:lnTo>
                    <a:pt x="74596" y="109461"/>
                  </a:lnTo>
                  <a:lnTo>
                    <a:pt x="68017" y="108721"/>
                  </a:lnTo>
                  <a:lnTo>
                    <a:pt x="61328" y="107619"/>
                  </a:lnTo>
                  <a:lnTo>
                    <a:pt x="87998" y="39141"/>
                  </a:lnTo>
                  <a:lnTo>
                    <a:pt x="118165" y="39141"/>
                  </a:lnTo>
                  <a:lnTo>
                    <a:pt x="101244" y="0"/>
                  </a:lnTo>
                  <a:close/>
                </a:path>
                <a:path w="176529" h="173354">
                  <a:moveTo>
                    <a:pt x="158353" y="132105"/>
                  </a:moveTo>
                  <a:lnTo>
                    <a:pt x="124193" y="132105"/>
                  </a:lnTo>
                  <a:lnTo>
                    <a:pt x="140195" y="173151"/>
                  </a:lnTo>
                  <a:lnTo>
                    <a:pt x="176098" y="173151"/>
                  </a:lnTo>
                  <a:lnTo>
                    <a:pt x="158353" y="132105"/>
                  </a:lnTo>
                  <a:close/>
                </a:path>
                <a:path w="176529" h="173354">
                  <a:moveTo>
                    <a:pt x="124193" y="132105"/>
                  </a:moveTo>
                  <a:lnTo>
                    <a:pt x="51803" y="132105"/>
                  </a:lnTo>
                  <a:lnTo>
                    <a:pt x="60314" y="134047"/>
                  </a:lnTo>
                  <a:lnTo>
                    <a:pt x="69295" y="135355"/>
                  </a:lnTo>
                  <a:lnTo>
                    <a:pt x="78579" y="136107"/>
                  </a:lnTo>
                  <a:lnTo>
                    <a:pt x="87998" y="136385"/>
                  </a:lnTo>
                  <a:lnTo>
                    <a:pt x="97456" y="136107"/>
                  </a:lnTo>
                  <a:lnTo>
                    <a:pt x="106738" y="135355"/>
                  </a:lnTo>
                  <a:lnTo>
                    <a:pt x="115699" y="134047"/>
                  </a:lnTo>
                  <a:lnTo>
                    <a:pt x="124193" y="132105"/>
                  </a:lnTo>
                  <a:close/>
                </a:path>
                <a:path w="176529" h="173354">
                  <a:moveTo>
                    <a:pt x="118165" y="39141"/>
                  </a:moveTo>
                  <a:lnTo>
                    <a:pt x="87998" y="39141"/>
                  </a:lnTo>
                  <a:lnTo>
                    <a:pt x="114668" y="107619"/>
                  </a:lnTo>
                  <a:lnTo>
                    <a:pt x="108024" y="108721"/>
                  </a:lnTo>
                  <a:lnTo>
                    <a:pt x="101442" y="109461"/>
                  </a:lnTo>
                  <a:lnTo>
                    <a:pt x="94806" y="109877"/>
                  </a:lnTo>
                  <a:lnTo>
                    <a:pt x="87998" y="110007"/>
                  </a:lnTo>
                  <a:lnTo>
                    <a:pt x="148800" y="110007"/>
                  </a:lnTo>
                  <a:lnTo>
                    <a:pt x="118165" y="39141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283775" y="457201"/>
            <a:ext cx="889635" cy="177165"/>
            <a:chOff x="9283775" y="457201"/>
            <a:chExt cx="889635" cy="177165"/>
          </a:xfrm>
        </p:grpSpPr>
        <p:sp>
          <p:nvSpPr>
            <p:cNvPr id="9" name="object 9"/>
            <p:cNvSpPr/>
            <p:nvPr/>
          </p:nvSpPr>
          <p:spPr>
            <a:xfrm>
              <a:off x="9704594" y="459003"/>
              <a:ext cx="163830" cy="173355"/>
            </a:xfrm>
            <a:custGeom>
              <a:avLst/>
              <a:gdLst/>
              <a:ahLst/>
              <a:cxnLst/>
              <a:rect l="l" t="t" r="r" b="b"/>
              <a:pathLst>
                <a:path w="163829" h="173354">
                  <a:moveTo>
                    <a:pt x="163461" y="0"/>
                  </a:moveTo>
                  <a:lnTo>
                    <a:pt x="127088" y="0"/>
                  </a:lnTo>
                  <a:lnTo>
                    <a:pt x="117743" y="23873"/>
                  </a:lnTo>
                  <a:lnTo>
                    <a:pt x="107246" y="45081"/>
                  </a:lnTo>
                  <a:lnTo>
                    <a:pt x="95333" y="65133"/>
                  </a:lnTo>
                  <a:lnTo>
                    <a:pt x="81737" y="85534"/>
                  </a:lnTo>
                  <a:lnTo>
                    <a:pt x="68141" y="65133"/>
                  </a:lnTo>
                  <a:lnTo>
                    <a:pt x="56227" y="45081"/>
                  </a:lnTo>
                  <a:lnTo>
                    <a:pt x="45730" y="23873"/>
                  </a:lnTo>
                  <a:lnTo>
                    <a:pt x="36385" y="0"/>
                  </a:lnTo>
                  <a:lnTo>
                    <a:pt x="0" y="0"/>
                  </a:lnTo>
                  <a:lnTo>
                    <a:pt x="13416" y="30894"/>
                  </a:lnTo>
                  <a:lnTo>
                    <a:pt x="28467" y="59612"/>
                  </a:lnTo>
                  <a:lnTo>
                    <a:pt x="45641" y="87527"/>
                  </a:lnTo>
                  <a:lnTo>
                    <a:pt x="65430" y="116014"/>
                  </a:lnTo>
                  <a:lnTo>
                    <a:pt x="65430" y="173215"/>
                  </a:lnTo>
                  <a:lnTo>
                    <a:pt x="98031" y="173215"/>
                  </a:lnTo>
                  <a:lnTo>
                    <a:pt x="98031" y="116014"/>
                  </a:lnTo>
                  <a:lnTo>
                    <a:pt x="117827" y="87527"/>
                  </a:lnTo>
                  <a:lnTo>
                    <a:pt x="135004" y="59612"/>
                  </a:lnTo>
                  <a:lnTo>
                    <a:pt x="150052" y="30894"/>
                  </a:lnTo>
                  <a:lnTo>
                    <a:pt x="163461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87898" y="457617"/>
              <a:ext cx="285130" cy="17651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417458" y="458993"/>
              <a:ext cx="107950" cy="173355"/>
            </a:xfrm>
            <a:custGeom>
              <a:avLst/>
              <a:gdLst/>
              <a:ahLst/>
              <a:cxnLst/>
              <a:rect l="l" t="t" r="r" b="b"/>
              <a:pathLst>
                <a:path w="107950" h="173354">
                  <a:moveTo>
                    <a:pt x="31775" y="0"/>
                  </a:moveTo>
                  <a:lnTo>
                    <a:pt x="0" y="0"/>
                  </a:lnTo>
                  <a:lnTo>
                    <a:pt x="0" y="173227"/>
                  </a:lnTo>
                  <a:lnTo>
                    <a:pt x="97294" y="173227"/>
                  </a:lnTo>
                  <a:lnTo>
                    <a:pt x="107886" y="142417"/>
                  </a:lnTo>
                  <a:lnTo>
                    <a:pt x="31775" y="142417"/>
                  </a:lnTo>
                  <a:lnTo>
                    <a:pt x="31775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3775" y="458993"/>
              <a:ext cx="107899" cy="1732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530829" y="457201"/>
              <a:ext cx="175260" cy="177165"/>
            </a:xfrm>
            <a:custGeom>
              <a:avLst/>
              <a:gdLst/>
              <a:ahLst/>
              <a:cxnLst/>
              <a:rect l="l" t="t" r="r" b="b"/>
              <a:pathLst>
                <a:path w="175259" h="177165">
                  <a:moveTo>
                    <a:pt x="88011" y="0"/>
                  </a:moveTo>
                  <a:lnTo>
                    <a:pt x="51954" y="6932"/>
                  </a:lnTo>
                  <a:lnTo>
                    <a:pt x="24179" y="25884"/>
                  </a:lnTo>
                  <a:lnTo>
                    <a:pt x="6316" y="54087"/>
                  </a:lnTo>
                  <a:lnTo>
                    <a:pt x="0" y="88772"/>
                  </a:lnTo>
                  <a:lnTo>
                    <a:pt x="6172" y="123069"/>
                  </a:lnTo>
                  <a:lnTo>
                    <a:pt x="23737" y="151072"/>
                  </a:lnTo>
                  <a:lnTo>
                    <a:pt x="51268" y="169951"/>
                  </a:lnTo>
                  <a:lnTo>
                    <a:pt x="87337" y="176872"/>
                  </a:lnTo>
                  <a:lnTo>
                    <a:pt x="123401" y="169940"/>
                  </a:lnTo>
                  <a:lnTo>
                    <a:pt x="151107" y="150988"/>
                  </a:lnTo>
                  <a:lnTo>
                    <a:pt x="153524" y="147154"/>
                  </a:lnTo>
                  <a:lnTo>
                    <a:pt x="87528" y="147154"/>
                  </a:lnTo>
                  <a:lnTo>
                    <a:pt x="64108" y="142604"/>
                  </a:lnTo>
                  <a:lnTo>
                    <a:pt x="46761" y="130114"/>
                  </a:lnTo>
                  <a:lnTo>
                    <a:pt x="35986" y="111429"/>
                  </a:lnTo>
                  <a:lnTo>
                    <a:pt x="32360" y="88772"/>
                  </a:lnTo>
                  <a:lnTo>
                    <a:pt x="32314" y="88099"/>
                  </a:lnTo>
                  <a:lnTo>
                    <a:pt x="35983" y="65315"/>
                  </a:lnTo>
                  <a:lnTo>
                    <a:pt x="46737" y="46716"/>
                  </a:lnTo>
                  <a:lnTo>
                    <a:pt x="64028" y="34262"/>
                  </a:lnTo>
                  <a:lnTo>
                    <a:pt x="87337" y="29717"/>
                  </a:lnTo>
                  <a:lnTo>
                    <a:pt x="153899" y="29717"/>
                  </a:lnTo>
                  <a:lnTo>
                    <a:pt x="151368" y="25690"/>
                  </a:lnTo>
                  <a:lnTo>
                    <a:pt x="123884" y="6880"/>
                  </a:lnTo>
                  <a:lnTo>
                    <a:pt x="88011" y="0"/>
                  </a:lnTo>
                  <a:close/>
                </a:path>
                <a:path w="175259" h="177165">
                  <a:moveTo>
                    <a:pt x="153899" y="29717"/>
                  </a:moveTo>
                  <a:lnTo>
                    <a:pt x="87337" y="29717"/>
                  </a:lnTo>
                  <a:lnTo>
                    <a:pt x="110924" y="34376"/>
                  </a:lnTo>
                  <a:lnTo>
                    <a:pt x="128354" y="47063"/>
                  </a:lnTo>
                  <a:lnTo>
                    <a:pt x="139156" y="65840"/>
                  </a:lnTo>
                  <a:lnTo>
                    <a:pt x="142862" y="88772"/>
                  </a:lnTo>
                  <a:lnTo>
                    <a:pt x="139159" y="111632"/>
                  </a:lnTo>
                  <a:lnTo>
                    <a:pt x="128377" y="130174"/>
                  </a:lnTo>
                  <a:lnTo>
                    <a:pt x="111004" y="142611"/>
                  </a:lnTo>
                  <a:lnTo>
                    <a:pt x="87528" y="147154"/>
                  </a:lnTo>
                  <a:lnTo>
                    <a:pt x="153524" y="147154"/>
                  </a:lnTo>
                  <a:lnTo>
                    <a:pt x="168883" y="122785"/>
                  </a:lnTo>
                  <a:lnTo>
                    <a:pt x="175158" y="88099"/>
                  </a:lnTo>
                  <a:lnTo>
                    <a:pt x="168960" y="53679"/>
                  </a:lnTo>
                  <a:lnTo>
                    <a:pt x="153899" y="29717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283777" y="706227"/>
            <a:ext cx="1645285" cy="187960"/>
            <a:chOff x="9283777" y="706227"/>
            <a:chExt cx="1645285" cy="187960"/>
          </a:xfrm>
        </p:grpSpPr>
        <p:sp>
          <p:nvSpPr>
            <p:cNvPr id="15" name="object 15"/>
            <p:cNvSpPr/>
            <p:nvPr/>
          </p:nvSpPr>
          <p:spPr>
            <a:xfrm>
              <a:off x="9283776" y="707592"/>
              <a:ext cx="118745" cy="184150"/>
            </a:xfrm>
            <a:custGeom>
              <a:avLst/>
              <a:gdLst/>
              <a:ahLst/>
              <a:cxnLst/>
              <a:rect l="l" t="t" r="r" b="b"/>
              <a:pathLst>
                <a:path w="118745" h="184150">
                  <a:moveTo>
                    <a:pt x="118719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80010"/>
                  </a:lnTo>
                  <a:lnTo>
                    <a:pt x="0" y="106680"/>
                  </a:lnTo>
                  <a:lnTo>
                    <a:pt x="0" y="184150"/>
                  </a:lnTo>
                  <a:lnTo>
                    <a:pt x="32791" y="184150"/>
                  </a:lnTo>
                  <a:lnTo>
                    <a:pt x="32791" y="106680"/>
                  </a:lnTo>
                  <a:lnTo>
                    <a:pt x="109359" y="106680"/>
                  </a:lnTo>
                  <a:lnTo>
                    <a:pt x="109359" y="80010"/>
                  </a:lnTo>
                  <a:lnTo>
                    <a:pt x="32791" y="80010"/>
                  </a:lnTo>
                  <a:lnTo>
                    <a:pt x="32791" y="29210"/>
                  </a:lnTo>
                  <a:lnTo>
                    <a:pt x="118719" y="29210"/>
                  </a:lnTo>
                  <a:lnTo>
                    <a:pt x="118719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3263" y="708559"/>
              <a:ext cx="150799" cy="18552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009270" y="708157"/>
              <a:ext cx="153035" cy="184150"/>
            </a:xfrm>
            <a:custGeom>
              <a:avLst/>
              <a:gdLst/>
              <a:ahLst/>
              <a:cxnLst/>
              <a:rect l="l" t="t" r="r" b="b"/>
              <a:pathLst>
                <a:path w="153034" h="184150">
                  <a:moveTo>
                    <a:pt x="55054" y="0"/>
                  </a:moveTo>
                  <a:lnTo>
                    <a:pt x="0" y="0"/>
                  </a:lnTo>
                  <a:lnTo>
                    <a:pt x="0" y="183997"/>
                  </a:lnTo>
                  <a:lnTo>
                    <a:pt x="58597" y="183997"/>
                  </a:lnTo>
                  <a:lnTo>
                    <a:pt x="96218" y="177203"/>
                  </a:lnTo>
                  <a:lnTo>
                    <a:pt x="126099" y="158026"/>
                  </a:lnTo>
                  <a:lnTo>
                    <a:pt x="130246" y="151815"/>
                  </a:lnTo>
                  <a:lnTo>
                    <a:pt x="33197" y="151815"/>
                  </a:lnTo>
                  <a:lnTo>
                    <a:pt x="33197" y="32283"/>
                  </a:lnTo>
                  <a:lnTo>
                    <a:pt x="131294" y="32283"/>
                  </a:lnTo>
                  <a:lnTo>
                    <a:pt x="126342" y="25074"/>
                  </a:lnTo>
                  <a:lnTo>
                    <a:pt x="95495" y="6569"/>
                  </a:lnTo>
                  <a:lnTo>
                    <a:pt x="55054" y="0"/>
                  </a:lnTo>
                  <a:close/>
                </a:path>
                <a:path w="153034" h="184150">
                  <a:moveTo>
                    <a:pt x="131294" y="32283"/>
                  </a:moveTo>
                  <a:lnTo>
                    <a:pt x="55257" y="32283"/>
                  </a:lnTo>
                  <a:lnTo>
                    <a:pt x="81274" y="36160"/>
                  </a:lnTo>
                  <a:lnTo>
                    <a:pt x="101117" y="47504"/>
                  </a:lnTo>
                  <a:lnTo>
                    <a:pt x="113768" y="65887"/>
                  </a:lnTo>
                  <a:lnTo>
                    <a:pt x="118211" y="90881"/>
                  </a:lnTo>
                  <a:lnTo>
                    <a:pt x="114135" y="115516"/>
                  </a:lnTo>
                  <a:lnTo>
                    <a:pt x="102373" y="134783"/>
                  </a:lnTo>
                  <a:lnTo>
                    <a:pt x="83626" y="147332"/>
                  </a:lnTo>
                  <a:lnTo>
                    <a:pt x="58597" y="151815"/>
                  </a:lnTo>
                  <a:lnTo>
                    <a:pt x="130246" y="151815"/>
                  </a:lnTo>
                  <a:lnTo>
                    <a:pt x="145810" y="128504"/>
                  </a:lnTo>
                  <a:lnTo>
                    <a:pt x="152920" y="90678"/>
                  </a:lnTo>
                  <a:lnTo>
                    <a:pt x="146012" y="53712"/>
                  </a:lnTo>
                  <a:lnTo>
                    <a:pt x="131294" y="32283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18686" y="708165"/>
              <a:ext cx="152666" cy="1840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418485" y="706234"/>
              <a:ext cx="1115060" cy="187960"/>
            </a:xfrm>
            <a:custGeom>
              <a:avLst/>
              <a:gdLst/>
              <a:ahLst/>
              <a:cxnLst/>
              <a:rect l="l" t="t" r="r" b="b"/>
              <a:pathLst>
                <a:path w="1115059" h="187959">
                  <a:moveTo>
                    <a:pt x="186029" y="93624"/>
                  </a:moveTo>
                  <a:lnTo>
                    <a:pt x="179438" y="57086"/>
                  </a:lnTo>
                  <a:lnTo>
                    <a:pt x="163423" y="31584"/>
                  </a:lnTo>
                  <a:lnTo>
                    <a:pt x="160756" y="27343"/>
                  </a:lnTo>
                  <a:lnTo>
                    <a:pt x="151714" y="21145"/>
                  </a:lnTo>
                  <a:lnTo>
                    <a:pt x="151714" y="94335"/>
                  </a:lnTo>
                  <a:lnTo>
                    <a:pt x="147789" y="118630"/>
                  </a:lnTo>
                  <a:lnTo>
                    <a:pt x="136372" y="138328"/>
                  </a:lnTo>
                  <a:lnTo>
                    <a:pt x="117944" y="151549"/>
                  </a:lnTo>
                  <a:lnTo>
                    <a:pt x="93014" y="156375"/>
                  </a:lnTo>
                  <a:lnTo>
                    <a:pt x="68072" y="151536"/>
                  </a:lnTo>
                  <a:lnTo>
                    <a:pt x="49606" y="138264"/>
                  </a:lnTo>
                  <a:lnTo>
                    <a:pt x="38150" y="118414"/>
                  </a:lnTo>
                  <a:lnTo>
                    <a:pt x="34290" y="94335"/>
                  </a:lnTo>
                  <a:lnTo>
                    <a:pt x="34239" y="93624"/>
                  </a:lnTo>
                  <a:lnTo>
                    <a:pt x="38138" y="69405"/>
                  </a:lnTo>
                  <a:lnTo>
                    <a:pt x="49568" y="49644"/>
                  </a:lnTo>
                  <a:lnTo>
                    <a:pt x="67945" y="36410"/>
                  </a:lnTo>
                  <a:lnTo>
                    <a:pt x="92710" y="31584"/>
                  </a:lnTo>
                  <a:lnTo>
                    <a:pt x="117817" y="36537"/>
                  </a:lnTo>
                  <a:lnTo>
                    <a:pt x="136334" y="50012"/>
                  </a:lnTo>
                  <a:lnTo>
                    <a:pt x="147789" y="69964"/>
                  </a:lnTo>
                  <a:lnTo>
                    <a:pt x="151714" y="94335"/>
                  </a:lnTo>
                  <a:lnTo>
                    <a:pt x="151714" y="21145"/>
                  </a:lnTo>
                  <a:lnTo>
                    <a:pt x="131584" y="7327"/>
                  </a:lnTo>
                  <a:lnTo>
                    <a:pt x="93522" y="0"/>
                  </a:lnTo>
                  <a:lnTo>
                    <a:pt x="55168" y="7366"/>
                  </a:lnTo>
                  <a:lnTo>
                    <a:pt x="25654" y="27508"/>
                  </a:lnTo>
                  <a:lnTo>
                    <a:pt x="6692" y="57480"/>
                  </a:lnTo>
                  <a:lnTo>
                    <a:pt x="0" y="94335"/>
                  </a:lnTo>
                  <a:lnTo>
                    <a:pt x="6540" y="130784"/>
                  </a:lnTo>
                  <a:lnTo>
                    <a:pt x="25171" y="160528"/>
                  </a:lnTo>
                  <a:lnTo>
                    <a:pt x="54394" y="180594"/>
                  </a:lnTo>
                  <a:lnTo>
                    <a:pt x="92710" y="187947"/>
                  </a:lnTo>
                  <a:lnTo>
                    <a:pt x="131025" y="180581"/>
                  </a:lnTo>
                  <a:lnTo>
                    <a:pt x="160464" y="160439"/>
                  </a:lnTo>
                  <a:lnTo>
                    <a:pt x="163029" y="156375"/>
                  </a:lnTo>
                  <a:lnTo>
                    <a:pt x="179362" y="130479"/>
                  </a:lnTo>
                  <a:lnTo>
                    <a:pt x="186029" y="93624"/>
                  </a:lnTo>
                  <a:close/>
                </a:path>
                <a:path w="1115059" h="187959">
                  <a:moveTo>
                    <a:pt x="1053719" y="1930"/>
                  </a:moveTo>
                  <a:lnTo>
                    <a:pt x="908177" y="1930"/>
                  </a:lnTo>
                  <a:lnTo>
                    <a:pt x="908177" y="31140"/>
                  </a:lnTo>
                  <a:lnTo>
                    <a:pt x="964552" y="31140"/>
                  </a:lnTo>
                  <a:lnTo>
                    <a:pt x="964552" y="186080"/>
                  </a:lnTo>
                  <a:lnTo>
                    <a:pt x="997343" y="186080"/>
                  </a:lnTo>
                  <a:lnTo>
                    <a:pt x="997343" y="31140"/>
                  </a:lnTo>
                  <a:lnTo>
                    <a:pt x="1053719" y="31140"/>
                  </a:lnTo>
                  <a:lnTo>
                    <a:pt x="1053719" y="1930"/>
                  </a:lnTo>
                  <a:close/>
                </a:path>
                <a:path w="1115059" h="187959">
                  <a:moveTo>
                    <a:pt x="1114552" y="1930"/>
                  </a:moveTo>
                  <a:lnTo>
                    <a:pt x="1081760" y="1930"/>
                  </a:lnTo>
                  <a:lnTo>
                    <a:pt x="1081760" y="185928"/>
                  </a:lnTo>
                  <a:lnTo>
                    <a:pt x="1114552" y="185928"/>
                  </a:lnTo>
                  <a:lnTo>
                    <a:pt x="1114552" y="193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76088" y="708165"/>
              <a:ext cx="152666" cy="1840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61476" y="706227"/>
              <a:ext cx="186131" cy="18794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161178" y="708149"/>
              <a:ext cx="187325" cy="184150"/>
            </a:xfrm>
            <a:custGeom>
              <a:avLst/>
              <a:gdLst/>
              <a:ahLst/>
              <a:cxnLst/>
              <a:rect l="l" t="t" r="r" b="b"/>
              <a:pathLst>
                <a:path w="187325" h="184150">
                  <a:moveTo>
                    <a:pt x="107696" y="0"/>
                  </a:moveTo>
                  <a:lnTo>
                    <a:pt x="79451" y="0"/>
                  </a:lnTo>
                  <a:lnTo>
                    <a:pt x="0" y="184010"/>
                  </a:lnTo>
                  <a:lnTo>
                    <a:pt x="38061" y="184010"/>
                  </a:lnTo>
                  <a:lnTo>
                    <a:pt x="55168" y="140385"/>
                  </a:lnTo>
                  <a:lnTo>
                    <a:pt x="168233" y="140385"/>
                  </a:lnTo>
                  <a:lnTo>
                    <a:pt x="158107" y="116903"/>
                  </a:lnTo>
                  <a:lnTo>
                    <a:pt x="93522" y="116903"/>
                  </a:lnTo>
                  <a:lnTo>
                    <a:pt x="86306" y="116778"/>
                  </a:lnTo>
                  <a:lnTo>
                    <a:pt x="79279" y="116358"/>
                  </a:lnTo>
                  <a:lnTo>
                    <a:pt x="72291" y="115580"/>
                  </a:lnTo>
                  <a:lnTo>
                    <a:pt x="65189" y="114376"/>
                  </a:lnTo>
                  <a:lnTo>
                    <a:pt x="93522" y="41706"/>
                  </a:lnTo>
                  <a:lnTo>
                    <a:pt x="125680" y="41706"/>
                  </a:lnTo>
                  <a:lnTo>
                    <a:pt x="107696" y="0"/>
                  </a:lnTo>
                  <a:close/>
                </a:path>
                <a:path w="187325" h="184150">
                  <a:moveTo>
                    <a:pt x="168233" y="140385"/>
                  </a:moveTo>
                  <a:lnTo>
                    <a:pt x="131978" y="140385"/>
                  </a:lnTo>
                  <a:lnTo>
                    <a:pt x="148983" y="184010"/>
                  </a:lnTo>
                  <a:lnTo>
                    <a:pt x="187045" y="184010"/>
                  </a:lnTo>
                  <a:lnTo>
                    <a:pt x="168233" y="140385"/>
                  </a:lnTo>
                  <a:close/>
                </a:path>
                <a:path w="187325" h="184150">
                  <a:moveTo>
                    <a:pt x="131978" y="140385"/>
                  </a:moveTo>
                  <a:lnTo>
                    <a:pt x="55168" y="140385"/>
                  </a:lnTo>
                  <a:lnTo>
                    <a:pt x="64190" y="142448"/>
                  </a:lnTo>
                  <a:lnTo>
                    <a:pt x="73698" y="143837"/>
                  </a:lnTo>
                  <a:lnTo>
                    <a:pt x="83529" y="144639"/>
                  </a:lnTo>
                  <a:lnTo>
                    <a:pt x="93522" y="144945"/>
                  </a:lnTo>
                  <a:lnTo>
                    <a:pt x="103574" y="144639"/>
                  </a:lnTo>
                  <a:lnTo>
                    <a:pt x="113436" y="143837"/>
                  </a:lnTo>
                  <a:lnTo>
                    <a:pt x="122955" y="142448"/>
                  </a:lnTo>
                  <a:lnTo>
                    <a:pt x="131978" y="140385"/>
                  </a:lnTo>
                  <a:close/>
                </a:path>
                <a:path w="187325" h="184150">
                  <a:moveTo>
                    <a:pt x="125680" y="41706"/>
                  </a:moveTo>
                  <a:lnTo>
                    <a:pt x="93522" y="41706"/>
                  </a:lnTo>
                  <a:lnTo>
                    <a:pt x="121869" y="114376"/>
                  </a:lnTo>
                  <a:lnTo>
                    <a:pt x="114816" y="115580"/>
                  </a:lnTo>
                  <a:lnTo>
                    <a:pt x="107843" y="116358"/>
                  </a:lnTo>
                  <a:lnTo>
                    <a:pt x="100796" y="116778"/>
                  </a:lnTo>
                  <a:lnTo>
                    <a:pt x="93522" y="116903"/>
                  </a:lnTo>
                  <a:lnTo>
                    <a:pt x="158107" y="116903"/>
                  </a:lnTo>
                  <a:lnTo>
                    <a:pt x="125680" y="41706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21085" y="961999"/>
            <a:ext cx="912040" cy="125177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1055946" y="460260"/>
            <a:ext cx="678815" cy="598170"/>
            <a:chOff x="11055946" y="460260"/>
            <a:chExt cx="678815" cy="59817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55946" y="460260"/>
              <a:ext cx="678548" cy="5981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08307" y="1032624"/>
              <a:ext cx="16459" cy="1821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58930" y="1033144"/>
              <a:ext cx="17792" cy="176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70437" y="514236"/>
              <a:ext cx="71427" cy="2286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81003" y="502462"/>
              <a:ext cx="67779" cy="10021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13933" y="789888"/>
              <a:ext cx="13373" cy="2299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55716" y="873239"/>
              <a:ext cx="16090" cy="2876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90566" y="686358"/>
              <a:ext cx="238201" cy="117233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022300" y="1249642"/>
            <a:ext cx="140589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15" dirty="0"/>
              <a:t>Who</a:t>
            </a:r>
            <a:r>
              <a:rPr spc="65" dirty="0"/>
              <a:t> </a:t>
            </a:r>
            <a:r>
              <a:rPr spc="180" dirty="0"/>
              <a:t>we</a:t>
            </a:r>
            <a:r>
              <a:rPr spc="65" dirty="0"/>
              <a:t> </a:t>
            </a:r>
            <a:r>
              <a:rPr spc="85" dirty="0"/>
              <a:t>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300" y="1828031"/>
            <a:ext cx="74815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800" spc="90" dirty="0">
                <a:latin typeface="Calibri"/>
                <a:cs typeface="Calibri"/>
              </a:rPr>
              <a:t>To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145" dirty="0">
                <a:latin typeface="Calibri"/>
                <a:cs typeface="Calibri"/>
              </a:rPr>
              <a:t>partner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50" dirty="0">
                <a:latin typeface="Calibri"/>
                <a:cs typeface="Calibri"/>
              </a:rPr>
              <a:t>with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85" dirty="0">
                <a:latin typeface="Calibri"/>
                <a:cs typeface="Calibri"/>
              </a:rPr>
              <a:t>small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160" dirty="0">
                <a:latin typeface="Calibri"/>
                <a:cs typeface="Calibri"/>
              </a:rPr>
              <a:t>and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65" dirty="0">
                <a:latin typeface="Calibri"/>
                <a:cs typeface="Calibri"/>
              </a:rPr>
              <a:t>local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40" dirty="0">
                <a:latin typeface="Calibri"/>
                <a:cs typeface="Calibri"/>
              </a:rPr>
              <a:t>charities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35" dirty="0">
                <a:latin typeface="Calibri"/>
                <a:cs typeface="Calibri"/>
              </a:rPr>
              <a:t>to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150" dirty="0">
                <a:latin typeface="Calibri"/>
                <a:cs typeface="Calibri"/>
              </a:rPr>
              <a:t>help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45" dirty="0">
                <a:latin typeface="Calibri"/>
                <a:cs typeface="Calibri"/>
              </a:rPr>
              <a:t>people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40" dirty="0">
                <a:latin typeface="Calibri"/>
                <a:cs typeface="Calibri"/>
              </a:rPr>
              <a:t>overcome </a:t>
            </a:r>
            <a:r>
              <a:rPr sz="1800" spc="175" dirty="0">
                <a:latin typeface="Calibri"/>
                <a:cs typeface="Calibri"/>
              </a:rPr>
              <a:t>complex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55" dirty="0">
                <a:latin typeface="Calibri"/>
                <a:cs typeface="Calibri"/>
              </a:rPr>
              <a:t>social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70" dirty="0">
                <a:latin typeface="Calibri"/>
                <a:cs typeface="Calibri"/>
              </a:rPr>
              <a:t>issues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60" dirty="0">
                <a:latin typeface="Calibri"/>
                <a:cs typeface="Calibri"/>
              </a:rPr>
              <a:t>and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125" dirty="0">
                <a:latin typeface="Calibri"/>
                <a:cs typeface="Calibri"/>
              </a:rPr>
              <a:t>rebuild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10" dirty="0">
                <a:latin typeface="Calibri"/>
                <a:cs typeface="Calibri"/>
              </a:rPr>
              <a:t>their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20" dirty="0">
                <a:latin typeface="Calibri"/>
                <a:cs typeface="Calibri"/>
              </a:rPr>
              <a:t>lives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2300" y="1249642"/>
            <a:ext cx="141414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60" dirty="0"/>
              <a:t>Our</a:t>
            </a:r>
            <a:r>
              <a:rPr spc="75" dirty="0"/>
              <a:t> </a:t>
            </a:r>
            <a:r>
              <a:rPr spc="145" dirty="0"/>
              <a:t>mission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280690" y="459258"/>
            <a:ext cx="656590" cy="173355"/>
            <a:chOff x="10280690" y="459258"/>
            <a:chExt cx="656590" cy="173355"/>
          </a:xfrm>
        </p:grpSpPr>
        <p:sp>
          <p:nvSpPr>
            <p:cNvPr id="5" name="object 5"/>
            <p:cNvSpPr/>
            <p:nvPr/>
          </p:nvSpPr>
          <p:spPr>
            <a:xfrm>
              <a:off x="10280688" y="459269"/>
              <a:ext cx="469265" cy="173355"/>
            </a:xfrm>
            <a:custGeom>
              <a:avLst/>
              <a:gdLst/>
              <a:ahLst/>
              <a:cxnLst/>
              <a:rect l="l" t="t" r="r" b="b"/>
              <a:pathLst>
                <a:path w="469265" h="173354">
                  <a:moveTo>
                    <a:pt x="128016" y="124053"/>
                  </a:moveTo>
                  <a:lnTo>
                    <a:pt x="105829" y="86423"/>
                  </a:lnTo>
                  <a:lnTo>
                    <a:pt x="97243" y="83934"/>
                  </a:lnTo>
                  <a:lnTo>
                    <a:pt x="97243" y="120904"/>
                  </a:lnTo>
                  <a:lnTo>
                    <a:pt x="93497" y="134772"/>
                  </a:lnTo>
                  <a:lnTo>
                    <a:pt x="84035" y="142722"/>
                  </a:lnTo>
                  <a:lnTo>
                    <a:pt x="71488" y="146329"/>
                  </a:lnTo>
                  <a:lnTo>
                    <a:pt x="58483" y="147193"/>
                  </a:lnTo>
                  <a:lnTo>
                    <a:pt x="30772" y="147193"/>
                  </a:lnTo>
                  <a:lnTo>
                    <a:pt x="30772" y="96812"/>
                  </a:lnTo>
                  <a:lnTo>
                    <a:pt x="59728" y="96812"/>
                  </a:lnTo>
                  <a:lnTo>
                    <a:pt x="75946" y="98094"/>
                  </a:lnTo>
                  <a:lnTo>
                    <a:pt x="87693" y="102247"/>
                  </a:lnTo>
                  <a:lnTo>
                    <a:pt x="94830" y="109702"/>
                  </a:lnTo>
                  <a:lnTo>
                    <a:pt x="97243" y="120904"/>
                  </a:lnTo>
                  <a:lnTo>
                    <a:pt x="97243" y="83934"/>
                  </a:lnTo>
                  <a:lnTo>
                    <a:pt x="90487" y="81953"/>
                  </a:lnTo>
                  <a:lnTo>
                    <a:pt x="90487" y="81470"/>
                  </a:lnTo>
                  <a:lnTo>
                    <a:pt x="102933" y="75984"/>
                  </a:lnTo>
                  <a:lnTo>
                    <a:pt x="109207" y="70523"/>
                  </a:lnTo>
                  <a:lnTo>
                    <a:pt x="112420" y="67703"/>
                  </a:lnTo>
                  <a:lnTo>
                    <a:pt x="118465" y="56629"/>
                  </a:lnTo>
                  <a:lnTo>
                    <a:pt x="120586" y="42799"/>
                  </a:lnTo>
                  <a:lnTo>
                    <a:pt x="116624" y="26035"/>
                  </a:lnTo>
                  <a:lnTo>
                    <a:pt x="115963" y="23215"/>
                  </a:lnTo>
                  <a:lnTo>
                    <a:pt x="103860" y="9944"/>
                  </a:lnTo>
                  <a:lnTo>
                    <a:pt x="89814" y="3721"/>
                  </a:lnTo>
                  <a:lnTo>
                    <a:pt x="89814" y="46901"/>
                  </a:lnTo>
                  <a:lnTo>
                    <a:pt x="87769" y="56934"/>
                  </a:lnTo>
                  <a:lnTo>
                    <a:pt x="81724" y="64350"/>
                  </a:lnTo>
                  <a:lnTo>
                    <a:pt x="71856" y="68948"/>
                  </a:lnTo>
                  <a:lnTo>
                    <a:pt x="58293" y="70523"/>
                  </a:lnTo>
                  <a:lnTo>
                    <a:pt x="30772" y="70523"/>
                  </a:lnTo>
                  <a:lnTo>
                    <a:pt x="30772" y="26035"/>
                  </a:lnTo>
                  <a:lnTo>
                    <a:pt x="55626" y="26035"/>
                  </a:lnTo>
                  <a:lnTo>
                    <a:pt x="70726" y="27127"/>
                  </a:lnTo>
                  <a:lnTo>
                    <a:pt x="81394" y="30708"/>
                  </a:lnTo>
                  <a:lnTo>
                    <a:pt x="87718" y="37160"/>
                  </a:lnTo>
                  <a:lnTo>
                    <a:pt x="89814" y="46901"/>
                  </a:lnTo>
                  <a:lnTo>
                    <a:pt x="89814" y="3721"/>
                  </a:lnTo>
                  <a:lnTo>
                    <a:pt x="86868" y="2413"/>
                  </a:lnTo>
                  <a:lnTo>
                    <a:pt x="67627" y="38"/>
                  </a:lnTo>
                  <a:lnTo>
                    <a:pt x="0" y="38"/>
                  </a:lnTo>
                  <a:lnTo>
                    <a:pt x="0" y="173189"/>
                  </a:lnTo>
                  <a:lnTo>
                    <a:pt x="62585" y="173189"/>
                  </a:lnTo>
                  <a:lnTo>
                    <a:pt x="86499" y="170586"/>
                  </a:lnTo>
                  <a:lnTo>
                    <a:pt x="107480" y="162077"/>
                  </a:lnTo>
                  <a:lnTo>
                    <a:pt x="122021" y="147193"/>
                  </a:lnTo>
                  <a:lnTo>
                    <a:pt x="122351" y="146850"/>
                  </a:lnTo>
                  <a:lnTo>
                    <a:pt x="128016" y="124053"/>
                  </a:lnTo>
                  <a:close/>
                </a:path>
                <a:path w="469265" h="173354">
                  <a:moveTo>
                    <a:pt x="468693" y="0"/>
                  </a:moveTo>
                  <a:lnTo>
                    <a:pt x="438175" y="0"/>
                  </a:lnTo>
                  <a:lnTo>
                    <a:pt x="438200" y="124980"/>
                  </a:lnTo>
                  <a:lnTo>
                    <a:pt x="437730" y="124980"/>
                  </a:lnTo>
                  <a:lnTo>
                    <a:pt x="364617" y="0"/>
                  </a:lnTo>
                  <a:lnTo>
                    <a:pt x="324967" y="0"/>
                  </a:lnTo>
                  <a:lnTo>
                    <a:pt x="324967" y="173228"/>
                  </a:lnTo>
                  <a:lnTo>
                    <a:pt x="354609" y="173228"/>
                  </a:lnTo>
                  <a:lnTo>
                    <a:pt x="354609" y="44234"/>
                  </a:lnTo>
                  <a:lnTo>
                    <a:pt x="355079" y="44234"/>
                  </a:lnTo>
                  <a:lnTo>
                    <a:pt x="429844" y="173228"/>
                  </a:lnTo>
                  <a:lnTo>
                    <a:pt x="468680" y="173228"/>
                  </a:lnTo>
                  <a:lnTo>
                    <a:pt x="468693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5874" y="459258"/>
              <a:ext cx="150914" cy="1732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13378" y="459298"/>
              <a:ext cx="176530" cy="173355"/>
            </a:xfrm>
            <a:custGeom>
              <a:avLst/>
              <a:gdLst/>
              <a:ahLst/>
              <a:cxnLst/>
              <a:rect l="l" t="t" r="r" b="b"/>
              <a:pathLst>
                <a:path w="176529" h="173354">
                  <a:moveTo>
                    <a:pt x="101244" y="0"/>
                  </a:moveTo>
                  <a:lnTo>
                    <a:pt x="74764" y="0"/>
                  </a:lnTo>
                  <a:lnTo>
                    <a:pt x="0" y="173151"/>
                  </a:lnTo>
                  <a:lnTo>
                    <a:pt x="35801" y="173151"/>
                  </a:lnTo>
                  <a:lnTo>
                    <a:pt x="51803" y="132105"/>
                  </a:lnTo>
                  <a:lnTo>
                    <a:pt x="158353" y="132105"/>
                  </a:lnTo>
                  <a:lnTo>
                    <a:pt x="148800" y="110007"/>
                  </a:lnTo>
                  <a:lnTo>
                    <a:pt x="87998" y="110007"/>
                  </a:lnTo>
                  <a:lnTo>
                    <a:pt x="81209" y="109877"/>
                  </a:lnTo>
                  <a:lnTo>
                    <a:pt x="74596" y="109461"/>
                  </a:lnTo>
                  <a:lnTo>
                    <a:pt x="68017" y="108721"/>
                  </a:lnTo>
                  <a:lnTo>
                    <a:pt x="61328" y="107619"/>
                  </a:lnTo>
                  <a:lnTo>
                    <a:pt x="87998" y="39141"/>
                  </a:lnTo>
                  <a:lnTo>
                    <a:pt x="118165" y="39141"/>
                  </a:lnTo>
                  <a:lnTo>
                    <a:pt x="101244" y="0"/>
                  </a:lnTo>
                  <a:close/>
                </a:path>
                <a:path w="176529" h="173354">
                  <a:moveTo>
                    <a:pt x="158353" y="132105"/>
                  </a:moveTo>
                  <a:lnTo>
                    <a:pt x="124193" y="132105"/>
                  </a:lnTo>
                  <a:lnTo>
                    <a:pt x="140195" y="173151"/>
                  </a:lnTo>
                  <a:lnTo>
                    <a:pt x="176098" y="173151"/>
                  </a:lnTo>
                  <a:lnTo>
                    <a:pt x="158353" y="132105"/>
                  </a:lnTo>
                  <a:close/>
                </a:path>
                <a:path w="176529" h="173354">
                  <a:moveTo>
                    <a:pt x="124193" y="132105"/>
                  </a:moveTo>
                  <a:lnTo>
                    <a:pt x="51803" y="132105"/>
                  </a:lnTo>
                  <a:lnTo>
                    <a:pt x="60314" y="134047"/>
                  </a:lnTo>
                  <a:lnTo>
                    <a:pt x="69295" y="135355"/>
                  </a:lnTo>
                  <a:lnTo>
                    <a:pt x="78579" y="136107"/>
                  </a:lnTo>
                  <a:lnTo>
                    <a:pt x="87998" y="136385"/>
                  </a:lnTo>
                  <a:lnTo>
                    <a:pt x="97456" y="136107"/>
                  </a:lnTo>
                  <a:lnTo>
                    <a:pt x="106738" y="135355"/>
                  </a:lnTo>
                  <a:lnTo>
                    <a:pt x="115699" y="134047"/>
                  </a:lnTo>
                  <a:lnTo>
                    <a:pt x="124193" y="132105"/>
                  </a:lnTo>
                  <a:close/>
                </a:path>
                <a:path w="176529" h="173354">
                  <a:moveTo>
                    <a:pt x="118165" y="39141"/>
                  </a:moveTo>
                  <a:lnTo>
                    <a:pt x="87998" y="39141"/>
                  </a:lnTo>
                  <a:lnTo>
                    <a:pt x="114668" y="107619"/>
                  </a:lnTo>
                  <a:lnTo>
                    <a:pt x="108024" y="108721"/>
                  </a:lnTo>
                  <a:lnTo>
                    <a:pt x="101442" y="109461"/>
                  </a:lnTo>
                  <a:lnTo>
                    <a:pt x="94806" y="109877"/>
                  </a:lnTo>
                  <a:lnTo>
                    <a:pt x="87998" y="110007"/>
                  </a:lnTo>
                  <a:lnTo>
                    <a:pt x="148800" y="110007"/>
                  </a:lnTo>
                  <a:lnTo>
                    <a:pt x="118165" y="39141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283775" y="457201"/>
            <a:ext cx="889635" cy="177165"/>
            <a:chOff x="9283775" y="457201"/>
            <a:chExt cx="889635" cy="177165"/>
          </a:xfrm>
        </p:grpSpPr>
        <p:sp>
          <p:nvSpPr>
            <p:cNvPr id="9" name="object 9"/>
            <p:cNvSpPr/>
            <p:nvPr/>
          </p:nvSpPr>
          <p:spPr>
            <a:xfrm>
              <a:off x="9704594" y="459003"/>
              <a:ext cx="163830" cy="173355"/>
            </a:xfrm>
            <a:custGeom>
              <a:avLst/>
              <a:gdLst/>
              <a:ahLst/>
              <a:cxnLst/>
              <a:rect l="l" t="t" r="r" b="b"/>
              <a:pathLst>
                <a:path w="163829" h="173354">
                  <a:moveTo>
                    <a:pt x="163461" y="0"/>
                  </a:moveTo>
                  <a:lnTo>
                    <a:pt x="127088" y="0"/>
                  </a:lnTo>
                  <a:lnTo>
                    <a:pt x="117743" y="23873"/>
                  </a:lnTo>
                  <a:lnTo>
                    <a:pt x="107246" y="45081"/>
                  </a:lnTo>
                  <a:lnTo>
                    <a:pt x="95333" y="65133"/>
                  </a:lnTo>
                  <a:lnTo>
                    <a:pt x="81737" y="85534"/>
                  </a:lnTo>
                  <a:lnTo>
                    <a:pt x="68141" y="65133"/>
                  </a:lnTo>
                  <a:lnTo>
                    <a:pt x="56227" y="45081"/>
                  </a:lnTo>
                  <a:lnTo>
                    <a:pt x="45730" y="23873"/>
                  </a:lnTo>
                  <a:lnTo>
                    <a:pt x="36385" y="0"/>
                  </a:lnTo>
                  <a:lnTo>
                    <a:pt x="0" y="0"/>
                  </a:lnTo>
                  <a:lnTo>
                    <a:pt x="13416" y="30894"/>
                  </a:lnTo>
                  <a:lnTo>
                    <a:pt x="28467" y="59612"/>
                  </a:lnTo>
                  <a:lnTo>
                    <a:pt x="45641" y="87527"/>
                  </a:lnTo>
                  <a:lnTo>
                    <a:pt x="65430" y="116014"/>
                  </a:lnTo>
                  <a:lnTo>
                    <a:pt x="65430" y="173215"/>
                  </a:lnTo>
                  <a:lnTo>
                    <a:pt x="98031" y="173215"/>
                  </a:lnTo>
                  <a:lnTo>
                    <a:pt x="98031" y="116014"/>
                  </a:lnTo>
                  <a:lnTo>
                    <a:pt x="117827" y="87527"/>
                  </a:lnTo>
                  <a:lnTo>
                    <a:pt x="135004" y="59612"/>
                  </a:lnTo>
                  <a:lnTo>
                    <a:pt x="150052" y="30894"/>
                  </a:lnTo>
                  <a:lnTo>
                    <a:pt x="163461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87898" y="457617"/>
              <a:ext cx="285130" cy="17651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417458" y="458993"/>
              <a:ext cx="107950" cy="173355"/>
            </a:xfrm>
            <a:custGeom>
              <a:avLst/>
              <a:gdLst/>
              <a:ahLst/>
              <a:cxnLst/>
              <a:rect l="l" t="t" r="r" b="b"/>
              <a:pathLst>
                <a:path w="107950" h="173354">
                  <a:moveTo>
                    <a:pt x="31775" y="0"/>
                  </a:moveTo>
                  <a:lnTo>
                    <a:pt x="0" y="0"/>
                  </a:lnTo>
                  <a:lnTo>
                    <a:pt x="0" y="173227"/>
                  </a:lnTo>
                  <a:lnTo>
                    <a:pt x="97294" y="173227"/>
                  </a:lnTo>
                  <a:lnTo>
                    <a:pt x="107886" y="142417"/>
                  </a:lnTo>
                  <a:lnTo>
                    <a:pt x="31775" y="142417"/>
                  </a:lnTo>
                  <a:lnTo>
                    <a:pt x="31775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83775" y="458993"/>
              <a:ext cx="107899" cy="1732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530829" y="457201"/>
              <a:ext cx="175260" cy="177165"/>
            </a:xfrm>
            <a:custGeom>
              <a:avLst/>
              <a:gdLst/>
              <a:ahLst/>
              <a:cxnLst/>
              <a:rect l="l" t="t" r="r" b="b"/>
              <a:pathLst>
                <a:path w="175259" h="177165">
                  <a:moveTo>
                    <a:pt x="88011" y="0"/>
                  </a:moveTo>
                  <a:lnTo>
                    <a:pt x="51954" y="6932"/>
                  </a:lnTo>
                  <a:lnTo>
                    <a:pt x="24179" y="25884"/>
                  </a:lnTo>
                  <a:lnTo>
                    <a:pt x="6316" y="54087"/>
                  </a:lnTo>
                  <a:lnTo>
                    <a:pt x="0" y="88772"/>
                  </a:lnTo>
                  <a:lnTo>
                    <a:pt x="6172" y="123069"/>
                  </a:lnTo>
                  <a:lnTo>
                    <a:pt x="23737" y="151072"/>
                  </a:lnTo>
                  <a:lnTo>
                    <a:pt x="51268" y="169951"/>
                  </a:lnTo>
                  <a:lnTo>
                    <a:pt x="87337" y="176872"/>
                  </a:lnTo>
                  <a:lnTo>
                    <a:pt x="123401" y="169940"/>
                  </a:lnTo>
                  <a:lnTo>
                    <a:pt x="151107" y="150988"/>
                  </a:lnTo>
                  <a:lnTo>
                    <a:pt x="153524" y="147154"/>
                  </a:lnTo>
                  <a:lnTo>
                    <a:pt x="87528" y="147154"/>
                  </a:lnTo>
                  <a:lnTo>
                    <a:pt x="64108" y="142604"/>
                  </a:lnTo>
                  <a:lnTo>
                    <a:pt x="46761" y="130114"/>
                  </a:lnTo>
                  <a:lnTo>
                    <a:pt x="35986" y="111429"/>
                  </a:lnTo>
                  <a:lnTo>
                    <a:pt x="32360" y="88772"/>
                  </a:lnTo>
                  <a:lnTo>
                    <a:pt x="32314" y="88099"/>
                  </a:lnTo>
                  <a:lnTo>
                    <a:pt x="35983" y="65315"/>
                  </a:lnTo>
                  <a:lnTo>
                    <a:pt x="46737" y="46716"/>
                  </a:lnTo>
                  <a:lnTo>
                    <a:pt x="64028" y="34262"/>
                  </a:lnTo>
                  <a:lnTo>
                    <a:pt x="87337" y="29717"/>
                  </a:lnTo>
                  <a:lnTo>
                    <a:pt x="153899" y="29717"/>
                  </a:lnTo>
                  <a:lnTo>
                    <a:pt x="151368" y="25690"/>
                  </a:lnTo>
                  <a:lnTo>
                    <a:pt x="123884" y="6880"/>
                  </a:lnTo>
                  <a:lnTo>
                    <a:pt x="88011" y="0"/>
                  </a:lnTo>
                  <a:close/>
                </a:path>
                <a:path w="175259" h="177165">
                  <a:moveTo>
                    <a:pt x="153899" y="29717"/>
                  </a:moveTo>
                  <a:lnTo>
                    <a:pt x="87337" y="29717"/>
                  </a:lnTo>
                  <a:lnTo>
                    <a:pt x="110924" y="34376"/>
                  </a:lnTo>
                  <a:lnTo>
                    <a:pt x="128354" y="47063"/>
                  </a:lnTo>
                  <a:lnTo>
                    <a:pt x="139156" y="65840"/>
                  </a:lnTo>
                  <a:lnTo>
                    <a:pt x="142862" y="88772"/>
                  </a:lnTo>
                  <a:lnTo>
                    <a:pt x="139159" y="111632"/>
                  </a:lnTo>
                  <a:lnTo>
                    <a:pt x="128377" y="130174"/>
                  </a:lnTo>
                  <a:lnTo>
                    <a:pt x="111004" y="142611"/>
                  </a:lnTo>
                  <a:lnTo>
                    <a:pt x="87528" y="147154"/>
                  </a:lnTo>
                  <a:lnTo>
                    <a:pt x="153524" y="147154"/>
                  </a:lnTo>
                  <a:lnTo>
                    <a:pt x="168883" y="122785"/>
                  </a:lnTo>
                  <a:lnTo>
                    <a:pt x="175158" y="88099"/>
                  </a:lnTo>
                  <a:lnTo>
                    <a:pt x="168960" y="53679"/>
                  </a:lnTo>
                  <a:lnTo>
                    <a:pt x="153899" y="29717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283777" y="706227"/>
            <a:ext cx="1645285" cy="187960"/>
            <a:chOff x="9283777" y="706227"/>
            <a:chExt cx="1645285" cy="187960"/>
          </a:xfrm>
        </p:grpSpPr>
        <p:sp>
          <p:nvSpPr>
            <p:cNvPr id="15" name="object 15"/>
            <p:cNvSpPr/>
            <p:nvPr/>
          </p:nvSpPr>
          <p:spPr>
            <a:xfrm>
              <a:off x="9283776" y="707592"/>
              <a:ext cx="118745" cy="184150"/>
            </a:xfrm>
            <a:custGeom>
              <a:avLst/>
              <a:gdLst/>
              <a:ahLst/>
              <a:cxnLst/>
              <a:rect l="l" t="t" r="r" b="b"/>
              <a:pathLst>
                <a:path w="118745" h="184150">
                  <a:moveTo>
                    <a:pt x="118719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80010"/>
                  </a:lnTo>
                  <a:lnTo>
                    <a:pt x="0" y="106680"/>
                  </a:lnTo>
                  <a:lnTo>
                    <a:pt x="0" y="184150"/>
                  </a:lnTo>
                  <a:lnTo>
                    <a:pt x="32791" y="184150"/>
                  </a:lnTo>
                  <a:lnTo>
                    <a:pt x="32791" y="106680"/>
                  </a:lnTo>
                  <a:lnTo>
                    <a:pt x="109359" y="106680"/>
                  </a:lnTo>
                  <a:lnTo>
                    <a:pt x="109359" y="80010"/>
                  </a:lnTo>
                  <a:lnTo>
                    <a:pt x="32791" y="80010"/>
                  </a:lnTo>
                  <a:lnTo>
                    <a:pt x="32791" y="29210"/>
                  </a:lnTo>
                  <a:lnTo>
                    <a:pt x="118719" y="29210"/>
                  </a:lnTo>
                  <a:lnTo>
                    <a:pt x="118719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33263" y="708559"/>
              <a:ext cx="150799" cy="18552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009270" y="708157"/>
              <a:ext cx="153035" cy="184150"/>
            </a:xfrm>
            <a:custGeom>
              <a:avLst/>
              <a:gdLst/>
              <a:ahLst/>
              <a:cxnLst/>
              <a:rect l="l" t="t" r="r" b="b"/>
              <a:pathLst>
                <a:path w="153034" h="184150">
                  <a:moveTo>
                    <a:pt x="55054" y="0"/>
                  </a:moveTo>
                  <a:lnTo>
                    <a:pt x="0" y="0"/>
                  </a:lnTo>
                  <a:lnTo>
                    <a:pt x="0" y="183997"/>
                  </a:lnTo>
                  <a:lnTo>
                    <a:pt x="58597" y="183997"/>
                  </a:lnTo>
                  <a:lnTo>
                    <a:pt x="96218" y="177203"/>
                  </a:lnTo>
                  <a:lnTo>
                    <a:pt x="126099" y="158026"/>
                  </a:lnTo>
                  <a:lnTo>
                    <a:pt x="130246" y="151815"/>
                  </a:lnTo>
                  <a:lnTo>
                    <a:pt x="33197" y="151815"/>
                  </a:lnTo>
                  <a:lnTo>
                    <a:pt x="33197" y="32283"/>
                  </a:lnTo>
                  <a:lnTo>
                    <a:pt x="131294" y="32283"/>
                  </a:lnTo>
                  <a:lnTo>
                    <a:pt x="126342" y="25074"/>
                  </a:lnTo>
                  <a:lnTo>
                    <a:pt x="95495" y="6569"/>
                  </a:lnTo>
                  <a:lnTo>
                    <a:pt x="55054" y="0"/>
                  </a:lnTo>
                  <a:close/>
                </a:path>
                <a:path w="153034" h="184150">
                  <a:moveTo>
                    <a:pt x="131294" y="32283"/>
                  </a:moveTo>
                  <a:lnTo>
                    <a:pt x="55257" y="32283"/>
                  </a:lnTo>
                  <a:lnTo>
                    <a:pt x="81274" y="36160"/>
                  </a:lnTo>
                  <a:lnTo>
                    <a:pt x="101117" y="47504"/>
                  </a:lnTo>
                  <a:lnTo>
                    <a:pt x="113768" y="65887"/>
                  </a:lnTo>
                  <a:lnTo>
                    <a:pt x="118211" y="90881"/>
                  </a:lnTo>
                  <a:lnTo>
                    <a:pt x="114135" y="115516"/>
                  </a:lnTo>
                  <a:lnTo>
                    <a:pt x="102373" y="134783"/>
                  </a:lnTo>
                  <a:lnTo>
                    <a:pt x="83626" y="147332"/>
                  </a:lnTo>
                  <a:lnTo>
                    <a:pt x="58597" y="151815"/>
                  </a:lnTo>
                  <a:lnTo>
                    <a:pt x="130246" y="151815"/>
                  </a:lnTo>
                  <a:lnTo>
                    <a:pt x="145810" y="128504"/>
                  </a:lnTo>
                  <a:lnTo>
                    <a:pt x="152920" y="90678"/>
                  </a:lnTo>
                  <a:lnTo>
                    <a:pt x="146012" y="53712"/>
                  </a:lnTo>
                  <a:lnTo>
                    <a:pt x="131294" y="32283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18686" y="708165"/>
              <a:ext cx="152666" cy="1840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418485" y="706234"/>
              <a:ext cx="1115060" cy="187960"/>
            </a:xfrm>
            <a:custGeom>
              <a:avLst/>
              <a:gdLst/>
              <a:ahLst/>
              <a:cxnLst/>
              <a:rect l="l" t="t" r="r" b="b"/>
              <a:pathLst>
                <a:path w="1115059" h="187959">
                  <a:moveTo>
                    <a:pt x="186029" y="93624"/>
                  </a:moveTo>
                  <a:lnTo>
                    <a:pt x="179438" y="57086"/>
                  </a:lnTo>
                  <a:lnTo>
                    <a:pt x="163423" y="31584"/>
                  </a:lnTo>
                  <a:lnTo>
                    <a:pt x="160756" y="27343"/>
                  </a:lnTo>
                  <a:lnTo>
                    <a:pt x="151714" y="21145"/>
                  </a:lnTo>
                  <a:lnTo>
                    <a:pt x="151714" y="94335"/>
                  </a:lnTo>
                  <a:lnTo>
                    <a:pt x="147789" y="118630"/>
                  </a:lnTo>
                  <a:lnTo>
                    <a:pt x="136372" y="138328"/>
                  </a:lnTo>
                  <a:lnTo>
                    <a:pt x="117944" y="151549"/>
                  </a:lnTo>
                  <a:lnTo>
                    <a:pt x="93014" y="156375"/>
                  </a:lnTo>
                  <a:lnTo>
                    <a:pt x="68072" y="151536"/>
                  </a:lnTo>
                  <a:lnTo>
                    <a:pt x="49606" y="138264"/>
                  </a:lnTo>
                  <a:lnTo>
                    <a:pt x="38150" y="118414"/>
                  </a:lnTo>
                  <a:lnTo>
                    <a:pt x="34290" y="94335"/>
                  </a:lnTo>
                  <a:lnTo>
                    <a:pt x="34239" y="93624"/>
                  </a:lnTo>
                  <a:lnTo>
                    <a:pt x="38138" y="69405"/>
                  </a:lnTo>
                  <a:lnTo>
                    <a:pt x="49568" y="49644"/>
                  </a:lnTo>
                  <a:lnTo>
                    <a:pt x="67945" y="36410"/>
                  </a:lnTo>
                  <a:lnTo>
                    <a:pt x="92710" y="31584"/>
                  </a:lnTo>
                  <a:lnTo>
                    <a:pt x="117817" y="36537"/>
                  </a:lnTo>
                  <a:lnTo>
                    <a:pt x="136334" y="50012"/>
                  </a:lnTo>
                  <a:lnTo>
                    <a:pt x="147789" y="69964"/>
                  </a:lnTo>
                  <a:lnTo>
                    <a:pt x="151714" y="94335"/>
                  </a:lnTo>
                  <a:lnTo>
                    <a:pt x="151714" y="21145"/>
                  </a:lnTo>
                  <a:lnTo>
                    <a:pt x="131584" y="7327"/>
                  </a:lnTo>
                  <a:lnTo>
                    <a:pt x="93522" y="0"/>
                  </a:lnTo>
                  <a:lnTo>
                    <a:pt x="55168" y="7366"/>
                  </a:lnTo>
                  <a:lnTo>
                    <a:pt x="25654" y="27508"/>
                  </a:lnTo>
                  <a:lnTo>
                    <a:pt x="6692" y="57480"/>
                  </a:lnTo>
                  <a:lnTo>
                    <a:pt x="0" y="94335"/>
                  </a:lnTo>
                  <a:lnTo>
                    <a:pt x="6540" y="130784"/>
                  </a:lnTo>
                  <a:lnTo>
                    <a:pt x="25171" y="160528"/>
                  </a:lnTo>
                  <a:lnTo>
                    <a:pt x="54394" y="180594"/>
                  </a:lnTo>
                  <a:lnTo>
                    <a:pt x="92710" y="187947"/>
                  </a:lnTo>
                  <a:lnTo>
                    <a:pt x="131025" y="180581"/>
                  </a:lnTo>
                  <a:lnTo>
                    <a:pt x="160464" y="160439"/>
                  </a:lnTo>
                  <a:lnTo>
                    <a:pt x="163029" y="156375"/>
                  </a:lnTo>
                  <a:lnTo>
                    <a:pt x="179362" y="130479"/>
                  </a:lnTo>
                  <a:lnTo>
                    <a:pt x="186029" y="93624"/>
                  </a:lnTo>
                  <a:close/>
                </a:path>
                <a:path w="1115059" h="187959">
                  <a:moveTo>
                    <a:pt x="1053719" y="1930"/>
                  </a:moveTo>
                  <a:lnTo>
                    <a:pt x="908177" y="1930"/>
                  </a:lnTo>
                  <a:lnTo>
                    <a:pt x="908177" y="31140"/>
                  </a:lnTo>
                  <a:lnTo>
                    <a:pt x="964552" y="31140"/>
                  </a:lnTo>
                  <a:lnTo>
                    <a:pt x="964552" y="186080"/>
                  </a:lnTo>
                  <a:lnTo>
                    <a:pt x="997343" y="186080"/>
                  </a:lnTo>
                  <a:lnTo>
                    <a:pt x="997343" y="31140"/>
                  </a:lnTo>
                  <a:lnTo>
                    <a:pt x="1053719" y="31140"/>
                  </a:lnTo>
                  <a:lnTo>
                    <a:pt x="1053719" y="1930"/>
                  </a:lnTo>
                  <a:close/>
                </a:path>
                <a:path w="1115059" h="187959">
                  <a:moveTo>
                    <a:pt x="1114552" y="1930"/>
                  </a:moveTo>
                  <a:lnTo>
                    <a:pt x="1081760" y="1930"/>
                  </a:lnTo>
                  <a:lnTo>
                    <a:pt x="1081760" y="185928"/>
                  </a:lnTo>
                  <a:lnTo>
                    <a:pt x="1114552" y="185928"/>
                  </a:lnTo>
                  <a:lnTo>
                    <a:pt x="1114552" y="193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76088" y="708165"/>
              <a:ext cx="152666" cy="1840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61476" y="706227"/>
              <a:ext cx="186131" cy="18794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161178" y="708149"/>
              <a:ext cx="187325" cy="184150"/>
            </a:xfrm>
            <a:custGeom>
              <a:avLst/>
              <a:gdLst/>
              <a:ahLst/>
              <a:cxnLst/>
              <a:rect l="l" t="t" r="r" b="b"/>
              <a:pathLst>
                <a:path w="187325" h="184150">
                  <a:moveTo>
                    <a:pt x="107696" y="0"/>
                  </a:moveTo>
                  <a:lnTo>
                    <a:pt x="79451" y="0"/>
                  </a:lnTo>
                  <a:lnTo>
                    <a:pt x="0" y="184010"/>
                  </a:lnTo>
                  <a:lnTo>
                    <a:pt x="38061" y="184010"/>
                  </a:lnTo>
                  <a:lnTo>
                    <a:pt x="55168" y="140385"/>
                  </a:lnTo>
                  <a:lnTo>
                    <a:pt x="168233" y="140385"/>
                  </a:lnTo>
                  <a:lnTo>
                    <a:pt x="158107" y="116903"/>
                  </a:lnTo>
                  <a:lnTo>
                    <a:pt x="93522" y="116903"/>
                  </a:lnTo>
                  <a:lnTo>
                    <a:pt x="86306" y="116778"/>
                  </a:lnTo>
                  <a:lnTo>
                    <a:pt x="79279" y="116358"/>
                  </a:lnTo>
                  <a:lnTo>
                    <a:pt x="72291" y="115580"/>
                  </a:lnTo>
                  <a:lnTo>
                    <a:pt x="65189" y="114376"/>
                  </a:lnTo>
                  <a:lnTo>
                    <a:pt x="93522" y="41706"/>
                  </a:lnTo>
                  <a:lnTo>
                    <a:pt x="125680" y="41706"/>
                  </a:lnTo>
                  <a:lnTo>
                    <a:pt x="107696" y="0"/>
                  </a:lnTo>
                  <a:close/>
                </a:path>
                <a:path w="187325" h="184150">
                  <a:moveTo>
                    <a:pt x="168233" y="140385"/>
                  </a:moveTo>
                  <a:lnTo>
                    <a:pt x="131978" y="140385"/>
                  </a:lnTo>
                  <a:lnTo>
                    <a:pt x="148983" y="184010"/>
                  </a:lnTo>
                  <a:lnTo>
                    <a:pt x="187045" y="184010"/>
                  </a:lnTo>
                  <a:lnTo>
                    <a:pt x="168233" y="140385"/>
                  </a:lnTo>
                  <a:close/>
                </a:path>
                <a:path w="187325" h="184150">
                  <a:moveTo>
                    <a:pt x="131978" y="140385"/>
                  </a:moveTo>
                  <a:lnTo>
                    <a:pt x="55168" y="140385"/>
                  </a:lnTo>
                  <a:lnTo>
                    <a:pt x="64190" y="142448"/>
                  </a:lnTo>
                  <a:lnTo>
                    <a:pt x="73698" y="143837"/>
                  </a:lnTo>
                  <a:lnTo>
                    <a:pt x="83529" y="144639"/>
                  </a:lnTo>
                  <a:lnTo>
                    <a:pt x="93522" y="144945"/>
                  </a:lnTo>
                  <a:lnTo>
                    <a:pt x="103574" y="144639"/>
                  </a:lnTo>
                  <a:lnTo>
                    <a:pt x="113436" y="143837"/>
                  </a:lnTo>
                  <a:lnTo>
                    <a:pt x="122955" y="142448"/>
                  </a:lnTo>
                  <a:lnTo>
                    <a:pt x="131978" y="140385"/>
                  </a:lnTo>
                  <a:close/>
                </a:path>
                <a:path w="187325" h="184150">
                  <a:moveTo>
                    <a:pt x="125680" y="41706"/>
                  </a:moveTo>
                  <a:lnTo>
                    <a:pt x="93522" y="41706"/>
                  </a:lnTo>
                  <a:lnTo>
                    <a:pt x="121869" y="114376"/>
                  </a:lnTo>
                  <a:lnTo>
                    <a:pt x="114816" y="115580"/>
                  </a:lnTo>
                  <a:lnTo>
                    <a:pt x="107843" y="116358"/>
                  </a:lnTo>
                  <a:lnTo>
                    <a:pt x="100796" y="116778"/>
                  </a:lnTo>
                  <a:lnTo>
                    <a:pt x="93522" y="116903"/>
                  </a:lnTo>
                  <a:lnTo>
                    <a:pt x="158107" y="116903"/>
                  </a:lnTo>
                  <a:lnTo>
                    <a:pt x="125680" y="41706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21085" y="961999"/>
            <a:ext cx="912040" cy="125177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1055946" y="460260"/>
            <a:ext cx="678815" cy="598170"/>
            <a:chOff x="11055946" y="460260"/>
            <a:chExt cx="678815" cy="59817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55946" y="460260"/>
              <a:ext cx="678548" cy="5981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08307" y="1032624"/>
              <a:ext cx="16459" cy="1821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58930" y="1033144"/>
              <a:ext cx="17792" cy="176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70437" y="514236"/>
              <a:ext cx="71427" cy="2286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81003" y="502462"/>
              <a:ext cx="67779" cy="10021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13933" y="789888"/>
              <a:ext cx="13373" cy="2299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655716" y="873239"/>
              <a:ext cx="16090" cy="2876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90566" y="686358"/>
              <a:ext cx="238201" cy="117233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196446" y="3179470"/>
            <a:ext cx="6641541" cy="334755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3785559" y="3016221"/>
            <a:ext cx="1525905" cy="1608455"/>
          </a:xfrm>
          <a:prstGeom prst="rect">
            <a:avLst/>
          </a:prstGeom>
        </p:spPr>
        <p:txBody>
          <a:bodyPr vert="horz" wrap="square" lIns="0" tIns="382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10"/>
              </a:spcBef>
            </a:pPr>
            <a:r>
              <a:rPr sz="5350" spc="270" dirty="0">
                <a:latin typeface="Calibri"/>
                <a:cs typeface="Calibri"/>
              </a:rPr>
              <a:t>3</a:t>
            </a:r>
            <a:endParaRPr sz="5350">
              <a:latin typeface="Calibri"/>
              <a:cs typeface="Calibri"/>
            </a:endParaRPr>
          </a:p>
          <a:p>
            <a:pPr marL="57150">
              <a:lnSpc>
                <a:spcPct val="100000"/>
              </a:lnSpc>
              <a:spcBef>
                <a:spcPts val="969"/>
              </a:spcBef>
            </a:pPr>
            <a:r>
              <a:rPr sz="1800" spc="105" dirty="0">
                <a:latin typeface="Calibri"/>
                <a:cs typeface="Calibri"/>
              </a:rPr>
              <a:t>We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130" dirty="0">
                <a:latin typeface="Calibri"/>
                <a:cs typeface="Calibri"/>
              </a:rPr>
              <a:t>influence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53442" y="3553981"/>
            <a:ext cx="311150" cy="647065"/>
          </a:xfrm>
          <a:custGeom>
            <a:avLst/>
            <a:gdLst/>
            <a:ahLst/>
            <a:cxnLst/>
            <a:rect l="l" t="t" r="r" b="b"/>
            <a:pathLst>
              <a:path w="311150" h="647064">
                <a:moveTo>
                  <a:pt x="311150" y="0"/>
                </a:moveTo>
                <a:lnTo>
                  <a:pt x="0" y="646709"/>
                </a:lnTo>
              </a:path>
            </a:pathLst>
          </a:custGeom>
          <a:ln w="25400">
            <a:solidFill>
              <a:srgbClr val="009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49441" y="3553981"/>
            <a:ext cx="311150" cy="647065"/>
          </a:xfrm>
          <a:custGeom>
            <a:avLst/>
            <a:gdLst/>
            <a:ahLst/>
            <a:cxnLst/>
            <a:rect l="l" t="t" r="r" b="b"/>
            <a:pathLst>
              <a:path w="311150" h="647064">
                <a:moveTo>
                  <a:pt x="311150" y="0"/>
                </a:moveTo>
                <a:lnTo>
                  <a:pt x="0" y="646709"/>
                </a:lnTo>
              </a:path>
            </a:pathLst>
          </a:custGeom>
          <a:ln w="25400">
            <a:solidFill>
              <a:srgbClr val="009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6441" y="3553981"/>
            <a:ext cx="311150" cy="647065"/>
          </a:xfrm>
          <a:custGeom>
            <a:avLst/>
            <a:gdLst/>
            <a:ahLst/>
            <a:cxnLst/>
            <a:rect l="l" t="t" r="r" b="b"/>
            <a:pathLst>
              <a:path w="311150" h="647064">
                <a:moveTo>
                  <a:pt x="311150" y="0"/>
                </a:moveTo>
                <a:lnTo>
                  <a:pt x="0" y="646709"/>
                </a:lnTo>
              </a:path>
            </a:pathLst>
          </a:custGeom>
          <a:ln w="25400">
            <a:solidFill>
              <a:srgbClr val="009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22300" y="3016221"/>
            <a:ext cx="2546350" cy="1608455"/>
          </a:xfrm>
          <a:prstGeom prst="rect">
            <a:avLst/>
          </a:prstGeom>
        </p:spPr>
        <p:txBody>
          <a:bodyPr vert="horz" wrap="square" lIns="0" tIns="382270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3010"/>
              </a:spcBef>
              <a:tabLst>
                <a:tab pos="1479550" algn="l"/>
              </a:tabLst>
            </a:pPr>
            <a:r>
              <a:rPr sz="5350" spc="-810" dirty="0">
                <a:latin typeface="Calibri"/>
                <a:cs typeface="Calibri"/>
              </a:rPr>
              <a:t>1</a:t>
            </a:r>
            <a:r>
              <a:rPr sz="5350" dirty="0">
                <a:latin typeface="Calibri"/>
                <a:cs typeface="Calibri"/>
              </a:rPr>
              <a:t>	</a:t>
            </a:r>
            <a:r>
              <a:rPr sz="5350" spc="235" dirty="0">
                <a:latin typeface="Calibri"/>
                <a:cs typeface="Calibri"/>
              </a:rPr>
              <a:t>2</a:t>
            </a:r>
            <a:endParaRPr sz="5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1236345" algn="l"/>
              </a:tabLst>
            </a:pPr>
            <a:r>
              <a:rPr sz="1800" spc="105" dirty="0">
                <a:latin typeface="Calibri"/>
                <a:cs typeface="Calibri"/>
              </a:rPr>
              <a:t>We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135" dirty="0">
                <a:latin typeface="Calibri"/>
                <a:cs typeface="Calibri"/>
              </a:rPr>
              <a:t>fund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105" dirty="0">
                <a:latin typeface="Calibri"/>
                <a:cs typeface="Calibri"/>
              </a:rPr>
              <a:t>We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125" dirty="0">
                <a:latin typeface="Calibri"/>
                <a:cs typeface="Calibri"/>
              </a:rPr>
              <a:t>develop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2300" y="2874750"/>
            <a:ext cx="161925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spc="160" dirty="0">
                <a:solidFill>
                  <a:srgbClr val="00927C"/>
                </a:solidFill>
                <a:latin typeface="Calibri"/>
                <a:cs typeface="Calibri"/>
              </a:rPr>
              <a:t>Our</a:t>
            </a:r>
            <a:r>
              <a:rPr sz="1850" b="1" spc="75" dirty="0">
                <a:solidFill>
                  <a:srgbClr val="00927C"/>
                </a:solidFill>
                <a:latin typeface="Calibri"/>
                <a:cs typeface="Calibri"/>
              </a:rPr>
              <a:t> </a:t>
            </a:r>
            <a:r>
              <a:rPr sz="1850" b="1" spc="155" dirty="0">
                <a:solidFill>
                  <a:srgbClr val="00927C"/>
                </a:solidFill>
                <a:latin typeface="Calibri"/>
                <a:cs typeface="Calibri"/>
              </a:rPr>
              <a:t>approach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DDF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139" y="0"/>
            <a:ext cx="6083310" cy="68622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21227" y="922008"/>
            <a:ext cx="4081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285" dirty="0">
                <a:solidFill>
                  <a:srgbClr val="000000"/>
                </a:solidFill>
                <a:latin typeface="Calibri"/>
                <a:cs typeface="Calibri"/>
              </a:rPr>
              <a:t>£5,920,223.66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280690" y="459258"/>
            <a:ext cx="656590" cy="173355"/>
            <a:chOff x="10280690" y="459258"/>
            <a:chExt cx="656590" cy="173355"/>
          </a:xfrm>
        </p:grpSpPr>
        <p:sp>
          <p:nvSpPr>
            <p:cNvPr id="6" name="object 6"/>
            <p:cNvSpPr/>
            <p:nvPr/>
          </p:nvSpPr>
          <p:spPr>
            <a:xfrm>
              <a:off x="10280688" y="459269"/>
              <a:ext cx="469265" cy="173355"/>
            </a:xfrm>
            <a:custGeom>
              <a:avLst/>
              <a:gdLst/>
              <a:ahLst/>
              <a:cxnLst/>
              <a:rect l="l" t="t" r="r" b="b"/>
              <a:pathLst>
                <a:path w="469265" h="173354">
                  <a:moveTo>
                    <a:pt x="128016" y="124053"/>
                  </a:moveTo>
                  <a:lnTo>
                    <a:pt x="105829" y="86423"/>
                  </a:lnTo>
                  <a:lnTo>
                    <a:pt x="97243" y="83934"/>
                  </a:lnTo>
                  <a:lnTo>
                    <a:pt x="97243" y="120904"/>
                  </a:lnTo>
                  <a:lnTo>
                    <a:pt x="93497" y="134772"/>
                  </a:lnTo>
                  <a:lnTo>
                    <a:pt x="84035" y="142722"/>
                  </a:lnTo>
                  <a:lnTo>
                    <a:pt x="71488" y="146329"/>
                  </a:lnTo>
                  <a:lnTo>
                    <a:pt x="58483" y="147193"/>
                  </a:lnTo>
                  <a:lnTo>
                    <a:pt x="30772" y="147193"/>
                  </a:lnTo>
                  <a:lnTo>
                    <a:pt x="30772" y="96812"/>
                  </a:lnTo>
                  <a:lnTo>
                    <a:pt x="59728" y="96812"/>
                  </a:lnTo>
                  <a:lnTo>
                    <a:pt x="75946" y="98094"/>
                  </a:lnTo>
                  <a:lnTo>
                    <a:pt x="87693" y="102247"/>
                  </a:lnTo>
                  <a:lnTo>
                    <a:pt x="94830" y="109702"/>
                  </a:lnTo>
                  <a:lnTo>
                    <a:pt x="97243" y="120904"/>
                  </a:lnTo>
                  <a:lnTo>
                    <a:pt x="97243" y="83934"/>
                  </a:lnTo>
                  <a:lnTo>
                    <a:pt x="90487" y="81953"/>
                  </a:lnTo>
                  <a:lnTo>
                    <a:pt x="90487" y="81470"/>
                  </a:lnTo>
                  <a:lnTo>
                    <a:pt x="102933" y="75984"/>
                  </a:lnTo>
                  <a:lnTo>
                    <a:pt x="109207" y="70523"/>
                  </a:lnTo>
                  <a:lnTo>
                    <a:pt x="112420" y="67703"/>
                  </a:lnTo>
                  <a:lnTo>
                    <a:pt x="118465" y="56629"/>
                  </a:lnTo>
                  <a:lnTo>
                    <a:pt x="120586" y="42799"/>
                  </a:lnTo>
                  <a:lnTo>
                    <a:pt x="116624" y="26035"/>
                  </a:lnTo>
                  <a:lnTo>
                    <a:pt x="115963" y="23215"/>
                  </a:lnTo>
                  <a:lnTo>
                    <a:pt x="103860" y="9944"/>
                  </a:lnTo>
                  <a:lnTo>
                    <a:pt x="89814" y="3721"/>
                  </a:lnTo>
                  <a:lnTo>
                    <a:pt x="89814" y="46901"/>
                  </a:lnTo>
                  <a:lnTo>
                    <a:pt x="87769" y="56934"/>
                  </a:lnTo>
                  <a:lnTo>
                    <a:pt x="81724" y="64350"/>
                  </a:lnTo>
                  <a:lnTo>
                    <a:pt x="71856" y="68948"/>
                  </a:lnTo>
                  <a:lnTo>
                    <a:pt x="58293" y="70523"/>
                  </a:lnTo>
                  <a:lnTo>
                    <a:pt x="30772" y="70523"/>
                  </a:lnTo>
                  <a:lnTo>
                    <a:pt x="30772" y="26035"/>
                  </a:lnTo>
                  <a:lnTo>
                    <a:pt x="55626" y="26035"/>
                  </a:lnTo>
                  <a:lnTo>
                    <a:pt x="70726" y="27127"/>
                  </a:lnTo>
                  <a:lnTo>
                    <a:pt x="81394" y="30708"/>
                  </a:lnTo>
                  <a:lnTo>
                    <a:pt x="87718" y="37160"/>
                  </a:lnTo>
                  <a:lnTo>
                    <a:pt x="89814" y="46901"/>
                  </a:lnTo>
                  <a:lnTo>
                    <a:pt x="89814" y="3721"/>
                  </a:lnTo>
                  <a:lnTo>
                    <a:pt x="86868" y="2413"/>
                  </a:lnTo>
                  <a:lnTo>
                    <a:pt x="67627" y="38"/>
                  </a:lnTo>
                  <a:lnTo>
                    <a:pt x="0" y="38"/>
                  </a:lnTo>
                  <a:lnTo>
                    <a:pt x="0" y="173189"/>
                  </a:lnTo>
                  <a:lnTo>
                    <a:pt x="62585" y="173189"/>
                  </a:lnTo>
                  <a:lnTo>
                    <a:pt x="86499" y="170586"/>
                  </a:lnTo>
                  <a:lnTo>
                    <a:pt x="107480" y="162077"/>
                  </a:lnTo>
                  <a:lnTo>
                    <a:pt x="122021" y="147193"/>
                  </a:lnTo>
                  <a:lnTo>
                    <a:pt x="122351" y="146850"/>
                  </a:lnTo>
                  <a:lnTo>
                    <a:pt x="128016" y="124053"/>
                  </a:lnTo>
                  <a:close/>
                </a:path>
                <a:path w="469265" h="173354">
                  <a:moveTo>
                    <a:pt x="468693" y="0"/>
                  </a:moveTo>
                  <a:lnTo>
                    <a:pt x="438175" y="0"/>
                  </a:lnTo>
                  <a:lnTo>
                    <a:pt x="438200" y="124980"/>
                  </a:lnTo>
                  <a:lnTo>
                    <a:pt x="437730" y="124980"/>
                  </a:lnTo>
                  <a:lnTo>
                    <a:pt x="364617" y="0"/>
                  </a:lnTo>
                  <a:lnTo>
                    <a:pt x="324967" y="0"/>
                  </a:lnTo>
                  <a:lnTo>
                    <a:pt x="324967" y="173228"/>
                  </a:lnTo>
                  <a:lnTo>
                    <a:pt x="354609" y="173228"/>
                  </a:lnTo>
                  <a:lnTo>
                    <a:pt x="354609" y="44234"/>
                  </a:lnTo>
                  <a:lnTo>
                    <a:pt x="355079" y="44234"/>
                  </a:lnTo>
                  <a:lnTo>
                    <a:pt x="429844" y="173228"/>
                  </a:lnTo>
                  <a:lnTo>
                    <a:pt x="468680" y="173228"/>
                  </a:lnTo>
                  <a:lnTo>
                    <a:pt x="468693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5874" y="459258"/>
              <a:ext cx="150914" cy="1732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413378" y="459298"/>
              <a:ext cx="176530" cy="173355"/>
            </a:xfrm>
            <a:custGeom>
              <a:avLst/>
              <a:gdLst/>
              <a:ahLst/>
              <a:cxnLst/>
              <a:rect l="l" t="t" r="r" b="b"/>
              <a:pathLst>
                <a:path w="176529" h="173354">
                  <a:moveTo>
                    <a:pt x="101244" y="0"/>
                  </a:moveTo>
                  <a:lnTo>
                    <a:pt x="74764" y="0"/>
                  </a:lnTo>
                  <a:lnTo>
                    <a:pt x="0" y="173151"/>
                  </a:lnTo>
                  <a:lnTo>
                    <a:pt x="35801" y="173151"/>
                  </a:lnTo>
                  <a:lnTo>
                    <a:pt x="51803" y="132105"/>
                  </a:lnTo>
                  <a:lnTo>
                    <a:pt x="158353" y="132105"/>
                  </a:lnTo>
                  <a:lnTo>
                    <a:pt x="148800" y="110007"/>
                  </a:lnTo>
                  <a:lnTo>
                    <a:pt x="87998" y="110007"/>
                  </a:lnTo>
                  <a:lnTo>
                    <a:pt x="81209" y="109877"/>
                  </a:lnTo>
                  <a:lnTo>
                    <a:pt x="74596" y="109461"/>
                  </a:lnTo>
                  <a:lnTo>
                    <a:pt x="68017" y="108721"/>
                  </a:lnTo>
                  <a:lnTo>
                    <a:pt x="61328" y="107619"/>
                  </a:lnTo>
                  <a:lnTo>
                    <a:pt x="87998" y="39141"/>
                  </a:lnTo>
                  <a:lnTo>
                    <a:pt x="118165" y="39141"/>
                  </a:lnTo>
                  <a:lnTo>
                    <a:pt x="101244" y="0"/>
                  </a:lnTo>
                  <a:close/>
                </a:path>
                <a:path w="176529" h="173354">
                  <a:moveTo>
                    <a:pt x="158353" y="132105"/>
                  </a:moveTo>
                  <a:lnTo>
                    <a:pt x="124193" y="132105"/>
                  </a:lnTo>
                  <a:lnTo>
                    <a:pt x="140195" y="173151"/>
                  </a:lnTo>
                  <a:lnTo>
                    <a:pt x="176098" y="173151"/>
                  </a:lnTo>
                  <a:lnTo>
                    <a:pt x="158353" y="132105"/>
                  </a:lnTo>
                  <a:close/>
                </a:path>
                <a:path w="176529" h="173354">
                  <a:moveTo>
                    <a:pt x="124193" y="132105"/>
                  </a:moveTo>
                  <a:lnTo>
                    <a:pt x="51803" y="132105"/>
                  </a:lnTo>
                  <a:lnTo>
                    <a:pt x="60314" y="134047"/>
                  </a:lnTo>
                  <a:lnTo>
                    <a:pt x="69295" y="135355"/>
                  </a:lnTo>
                  <a:lnTo>
                    <a:pt x="78579" y="136107"/>
                  </a:lnTo>
                  <a:lnTo>
                    <a:pt x="87998" y="136385"/>
                  </a:lnTo>
                  <a:lnTo>
                    <a:pt x="97456" y="136107"/>
                  </a:lnTo>
                  <a:lnTo>
                    <a:pt x="106738" y="135355"/>
                  </a:lnTo>
                  <a:lnTo>
                    <a:pt x="115699" y="134047"/>
                  </a:lnTo>
                  <a:lnTo>
                    <a:pt x="124193" y="132105"/>
                  </a:lnTo>
                  <a:close/>
                </a:path>
                <a:path w="176529" h="173354">
                  <a:moveTo>
                    <a:pt x="118165" y="39141"/>
                  </a:moveTo>
                  <a:lnTo>
                    <a:pt x="87998" y="39141"/>
                  </a:lnTo>
                  <a:lnTo>
                    <a:pt x="114668" y="107619"/>
                  </a:lnTo>
                  <a:lnTo>
                    <a:pt x="108024" y="108721"/>
                  </a:lnTo>
                  <a:lnTo>
                    <a:pt x="101442" y="109461"/>
                  </a:lnTo>
                  <a:lnTo>
                    <a:pt x="94806" y="109877"/>
                  </a:lnTo>
                  <a:lnTo>
                    <a:pt x="87998" y="110007"/>
                  </a:lnTo>
                  <a:lnTo>
                    <a:pt x="148800" y="110007"/>
                  </a:lnTo>
                  <a:lnTo>
                    <a:pt x="118165" y="39141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559948" y="457201"/>
            <a:ext cx="7373620" cy="4491990"/>
            <a:chOff x="3559948" y="457201"/>
            <a:chExt cx="7373620" cy="4491990"/>
          </a:xfrm>
        </p:grpSpPr>
        <p:sp>
          <p:nvSpPr>
            <p:cNvPr id="10" name="object 10"/>
            <p:cNvSpPr/>
            <p:nvPr/>
          </p:nvSpPr>
          <p:spPr>
            <a:xfrm>
              <a:off x="3650831" y="1685267"/>
              <a:ext cx="5793105" cy="0"/>
            </a:xfrm>
            <a:custGeom>
              <a:avLst/>
              <a:gdLst/>
              <a:ahLst/>
              <a:cxnLst/>
              <a:rect l="l" t="t" r="r" b="b"/>
              <a:pathLst>
                <a:path w="5793105">
                  <a:moveTo>
                    <a:pt x="579301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B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82051" y="4942756"/>
              <a:ext cx="2741930" cy="0"/>
            </a:xfrm>
            <a:custGeom>
              <a:avLst/>
              <a:gdLst/>
              <a:ahLst/>
              <a:cxnLst/>
              <a:rect l="l" t="t" r="r" b="b"/>
              <a:pathLst>
                <a:path w="2741929">
                  <a:moveTo>
                    <a:pt x="274176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B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9948" y="1544302"/>
              <a:ext cx="250596" cy="2505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417459" y="458993"/>
              <a:ext cx="107950" cy="173355"/>
            </a:xfrm>
            <a:custGeom>
              <a:avLst/>
              <a:gdLst/>
              <a:ahLst/>
              <a:cxnLst/>
              <a:rect l="l" t="t" r="r" b="b"/>
              <a:pathLst>
                <a:path w="107950" h="173354">
                  <a:moveTo>
                    <a:pt x="31775" y="0"/>
                  </a:moveTo>
                  <a:lnTo>
                    <a:pt x="0" y="0"/>
                  </a:lnTo>
                  <a:lnTo>
                    <a:pt x="0" y="173227"/>
                  </a:lnTo>
                  <a:lnTo>
                    <a:pt x="97294" y="173227"/>
                  </a:lnTo>
                  <a:lnTo>
                    <a:pt x="107886" y="142417"/>
                  </a:lnTo>
                  <a:lnTo>
                    <a:pt x="31775" y="142417"/>
                  </a:lnTo>
                  <a:lnTo>
                    <a:pt x="31775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3776" y="458993"/>
              <a:ext cx="107899" cy="1732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704594" y="459003"/>
              <a:ext cx="163830" cy="173355"/>
            </a:xfrm>
            <a:custGeom>
              <a:avLst/>
              <a:gdLst/>
              <a:ahLst/>
              <a:cxnLst/>
              <a:rect l="l" t="t" r="r" b="b"/>
              <a:pathLst>
                <a:path w="163829" h="173354">
                  <a:moveTo>
                    <a:pt x="163461" y="0"/>
                  </a:moveTo>
                  <a:lnTo>
                    <a:pt x="127088" y="0"/>
                  </a:lnTo>
                  <a:lnTo>
                    <a:pt x="117743" y="23873"/>
                  </a:lnTo>
                  <a:lnTo>
                    <a:pt x="107246" y="45081"/>
                  </a:lnTo>
                  <a:lnTo>
                    <a:pt x="95333" y="65133"/>
                  </a:lnTo>
                  <a:lnTo>
                    <a:pt x="81737" y="85534"/>
                  </a:lnTo>
                  <a:lnTo>
                    <a:pt x="68141" y="65133"/>
                  </a:lnTo>
                  <a:lnTo>
                    <a:pt x="56227" y="45081"/>
                  </a:lnTo>
                  <a:lnTo>
                    <a:pt x="45730" y="23873"/>
                  </a:lnTo>
                  <a:lnTo>
                    <a:pt x="36385" y="0"/>
                  </a:lnTo>
                  <a:lnTo>
                    <a:pt x="0" y="0"/>
                  </a:lnTo>
                  <a:lnTo>
                    <a:pt x="13416" y="30894"/>
                  </a:lnTo>
                  <a:lnTo>
                    <a:pt x="28467" y="59612"/>
                  </a:lnTo>
                  <a:lnTo>
                    <a:pt x="45641" y="87527"/>
                  </a:lnTo>
                  <a:lnTo>
                    <a:pt x="65430" y="116014"/>
                  </a:lnTo>
                  <a:lnTo>
                    <a:pt x="65430" y="173215"/>
                  </a:lnTo>
                  <a:lnTo>
                    <a:pt x="98031" y="173215"/>
                  </a:lnTo>
                  <a:lnTo>
                    <a:pt x="98031" y="116014"/>
                  </a:lnTo>
                  <a:lnTo>
                    <a:pt x="117827" y="87527"/>
                  </a:lnTo>
                  <a:lnTo>
                    <a:pt x="135004" y="59612"/>
                  </a:lnTo>
                  <a:lnTo>
                    <a:pt x="150052" y="30894"/>
                  </a:lnTo>
                  <a:lnTo>
                    <a:pt x="163461" y="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7898" y="457617"/>
              <a:ext cx="285130" cy="1765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283776" y="457212"/>
              <a:ext cx="422275" cy="434975"/>
            </a:xfrm>
            <a:custGeom>
              <a:avLst/>
              <a:gdLst/>
              <a:ahLst/>
              <a:cxnLst/>
              <a:rect l="l" t="t" r="r" b="b"/>
              <a:pathLst>
                <a:path w="422275" h="434975">
                  <a:moveTo>
                    <a:pt x="118719" y="250380"/>
                  </a:moveTo>
                  <a:lnTo>
                    <a:pt x="0" y="250380"/>
                  </a:lnTo>
                  <a:lnTo>
                    <a:pt x="0" y="279590"/>
                  </a:lnTo>
                  <a:lnTo>
                    <a:pt x="0" y="330390"/>
                  </a:lnTo>
                  <a:lnTo>
                    <a:pt x="0" y="357060"/>
                  </a:lnTo>
                  <a:lnTo>
                    <a:pt x="0" y="434530"/>
                  </a:lnTo>
                  <a:lnTo>
                    <a:pt x="32791" y="434530"/>
                  </a:lnTo>
                  <a:lnTo>
                    <a:pt x="32791" y="357060"/>
                  </a:lnTo>
                  <a:lnTo>
                    <a:pt x="109359" y="357060"/>
                  </a:lnTo>
                  <a:lnTo>
                    <a:pt x="109359" y="330390"/>
                  </a:lnTo>
                  <a:lnTo>
                    <a:pt x="32791" y="330390"/>
                  </a:lnTo>
                  <a:lnTo>
                    <a:pt x="32791" y="279590"/>
                  </a:lnTo>
                  <a:lnTo>
                    <a:pt x="118719" y="279590"/>
                  </a:lnTo>
                  <a:lnTo>
                    <a:pt x="118719" y="250380"/>
                  </a:lnTo>
                  <a:close/>
                </a:path>
                <a:path w="422275" h="434975">
                  <a:moveTo>
                    <a:pt x="422211" y="88099"/>
                  </a:moveTo>
                  <a:lnTo>
                    <a:pt x="416001" y="53670"/>
                  </a:lnTo>
                  <a:lnTo>
                    <a:pt x="400951" y="29718"/>
                  </a:lnTo>
                  <a:lnTo>
                    <a:pt x="398411" y="25679"/>
                  </a:lnTo>
                  <a:lnTo>
                    <a:pt x="389915" y="19875"/>
                  </a:lnTo>
                  <a:lnTo>
                    <a:pt x="389915" y="88773"/>
                  </a:lnTo>
                  <a:lnTo>
                    <a:pt x="386207" y="111633"/>
                  </a:lnTo>
                  <a:lnTo>
                    <a:pt x="375424" y="130175"/>
                  </a:lnTo>
                  <a:lnTo>
                    <a:pt x="358051" y="142608"/>
                  </a:lnTo>
                  <a:lnTo>
                    <a:pt x="334581" y="147154"/>
                  </a:lnTo>
                  <a:lnTo>
                    <a:pt x="311150" y="142595"/>
                  </a:lnTo>
                  <a:lnTo>
                    <a:pt x="293814" y="130111"/>
                  </a:lnTo>
                  <a:lnTo>
                    <a:pt x="283032" y="111429"/>
                  </a:lnTo>
                  <a:lnTo>
                    <a:pt x="279412" y="88773"/>
                  </a:lnTo>
                  <a:lnTo>
                    <a:pt x="279361" y="88099"/>
                  </a:lnTo>
                  <a:lnTo>
                    <a:pt x="283032" y="65316"/>
                  </a:lnTo>
                  <a:lnTo>
                    <a:pt x="293789" y="46710"/>
                  </a:lnTo>
                  <a:lnTo>
                    <a:pt x="311073" y="34251"/>
                  </a:lnTo>
                  <a:lnTo>
                    <a:pt x="334391" y="29718"/>
                  </a:lnTo>
                  <a:lnTo>
                    <a:pt x="357974" y="34366"/>
                  </a:lnTo>
                  <a:lnTo>
                    <a:pt x="375399" y="47053"/>
                  </a:lnTo>
                  <a:lnTo>
                    <a:pt x="386207" y="65836"/>
                  </a:lnTo>
                  <a:lnTo>
                    <a:pt x="389915" y="88773"/>
                  </a:lnTo>
                  <a:lnTo>
                    <a:pt x="389915" y="19875"/>
                  </a:lnTo>
                  <a:lnTo>
                    <a:pt x="370928" y="6870"/>
                  </a:lnTo>
                  <a:lnTo>
                    <a:pt x="335064" y="0"/>
                  </a:lnTo>
                  <a:lnTo>
                    <a:pt x="298996" y="6921"/>
                  </a:lnTo>
                  <a:lnTo>
                    <a:pt x="271221" y="25882"/>
                  </a:lnTo>
                  <a:lnTo>
                    <a:pt x="253365" y="54076"/>
                  </a:lnTo>
                  <a:lnTo>
                    <a:pt x="247053" y="88773"/>
                  </a:lnTo>
                  <a:lnTo>
                    <a:pt x="253225" y="123063"/>
                  </a:lnTo>
                  <a:lnTo>
                    <a:pt x="270789" y="151066"/>
                  </a:lnTo>
                  <a:lnTo>
                    <a:pt x="298310" y="169951"/>
                  </a:lnTo>
                  <a:lnTo>
                    <a:pt x="334391" y="176872"/>
                  </a:lnTo>
                  <a:lnTo>
                    <a:pt x="370446" y="169938"/>
                  </a:lnTo>
                  <a:lnTo>
                    <a:pt x="398157" y="150977"/>
                  </a:lnTo>
                  <a:lnTo>
                    <a:pt x="400570" y="147154"/>
                  </a:lnTo>
                  <a:lnTo>
                    <a:pt x="415925" y="122783"/>
                  </a:lnTo>
                  <a:lnTo>
                    <a:pt x="422211" y="88099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33263" y="708559"/>
              <a:ext cx="150799" cy="18552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009270" y="708157"/>
              <a:ext cx="153035" cy="184150"/>
            </a:xfrm>
            <a:custGeom>
              <a:avLst/>
              <a:gdLst/>
              <a:ahLst/>
              <a:cxnLst/>
              <a:rect l="l" t="t" r="r" b="b"/>
              <a:pathLst>
                <a:path w="153034" h="184150">
                  <a:moveTo>
                    <a:pt x="55054" y="0"/>
                  </a:moveTo>
                  <a:lnTo>
                    <a:pt x="0" y="0"/>
                  </a:lnTo>
                  <a:lnTo>
                    <a:pt x="0" y="183997"/>
                  </a:lnTo>
                  <a:lnTo>
                    <a:pt x="58597" y="183997"/>
                  </a:lnTo>
                  <a:lnTo>
                    <a:pt x="96218" y="177203"/>
                  </a:lnTo>
                  <a:lnTo>
                    <a:pt x="126099" y="158026"/>
                  </a:lnTo>
                  <a:lnTo>
                    <a:pt x="130246" y="151815"/>
                  </a:lnTo>
                  <a:lnTo>
                    <a:pt x="33197" y="151815"/>
                  </a:lnTo>
                  <a:lnTo>
                    <a:pt x="33197" y="32283"/>
                  </a:lnTo>
                  <a:lnTo>
                    <a:pt x="131294" y="32283"/>
                  </a:lnTo>
                  <a:lnTo>
                    <a:pt x="126342" y="25074"/>
                  </a:lnTo>
                  <a:lnTo>
                    <a:pt x="95495" y="6569"/>
                  </a:lnTo>
                  <a:lnTo>
                    <a:pt x="55054" y="0"/>
                  </a:lnTo>
                  <a:close/>
                </a:path>
                <a:path w="153034" h="184150">
                  <a:moveTo>
                    <a:pt x="131294" y="32283"/>
                  </a:moveTo>
                  <a:lnTo>
                    <a:pt x="55257" y="32283"/>
                  </a:lnTo>
                  <a:lnTo>
                    <a:pt x="81274" y="36160"/>
                  </a:lnTo>
                  <a:lnTo>
                    <a:pt x="101117" y="47504"/>
                  </a:lnTo>
                  <a:lnTo>
                    <a:pt x="113768" y="65887"/>
                  </a:lnTo>
                  <a:lnTo>
                    <a:pt x="118211" y="90881"/>
                  </a:lnTo>
                  <a:lnTo>
                    <a:pt x="114135" y="115516"/>
                  </a:lnTo>
                  <a:lnTo>
                    <a:pt x="102373" y="134783"/>
                  </a:lnTo>
                  <a:lnTo>
                    <a:pt x="83626" y="147332"/>
                  </a:lnTo>
                  <a:lnTo>
                    <a:pt x="58597" y="151815"/>
                  </a:lnTo>
                  <a:lnTo>
                    <a:pt x="130246" y="151815"/>
                  </a:lnTo>
                  <a:lnTo>
                    <a:pt x="145810" y="128504"/>
                  </a:lnTo>
                  <a:lnTo>
                    <a:pt x="152920" y="90678"/>
                  </a:lnTo>
                  <a:lnTo>
                    <a:pt x="146012" y="53712"/>
                  </a:lnTo>
                  <a:lnTo>
                    <a:pt x="131294" y="32283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18686" y="708165"/>
              <a:ext cx="152666" cy="1840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418485" y="706233"/>
              <a:ext cx="1115060" cy="187960"/>
            </a:xfrm>
            <a:custGeom>
              <a:avLst/>
              <a:gdLst/>
              <a:ahLst/>
              <a:cxnLst/>
              <a:rect l="l" t="t" r="r" b="b"/>
              <a:pathLst>
                <a:path w="1115059" h="187959">
                  <a:moveTo>
                    <a:pt x="186029" y="93624"/>
                  </a:moveTo>
                  <a:lnTo>
                    <a:pt x="179438" y="57086"/>
                  </a:lnTo>
                  <a:lnTo>
                    <a:pt x="163423" y="31584"/>
                  </a:lnTo>
                  <a:lnTo>
                    <a:pt x="160756" y="27343"/>
                  </a:lnTo>
                  <a:lnTo>
                    <a:pt x="151714" y="21145"/>
                  </a:lnTo>
                  <a:lnTo>
                    <a:pt x="151714" y="94335"/>
                  </a:lnTo>
                  <a:lnTo>
                    <a:pt x="147789" y="118630"/>
                  </a:lnTo>
                  <a:lnTo>
                    <a:pt x="136372" y="138328"/>
                  </a:lnTo>
                  <a:lnTo>
                    <a:pt x="117944" y="151549"/>
                  </a:lnTo>
                  <a:lnTo>
                    <a:pt x="93014" y="156375"/>
                  </a:lnTo>
                  <a:lnTo>
                    <a:pt x="68072" y="151536"/>
                  </a:lnTo>
                  <a:lnTo>
                    <a:pt x="49606" y="138264"/>
                  </a:lnTo>
                  <a:lnTo>
                    <a:pt x="38150" y="118414"/>
                  </a:lnTo>
                  <a:lnTo>
                    <a:pt x="34290" y="94335"/>
                  </a:lnTo>
                  <a:lnTo>
                    <a:pt x="34239" y="93624"/>
                  </a:lnTo>
                  <a:lnTo>
                    <a:pt x="38138" y="69405"/>
                  </a:lnTo>
                  <a:lnTo>
                    <a:pt x="49568" y="49644"/>
                  </a:lnTo>
                  <a:lnTo>
                    <a:pt x="67945" y="36410"/>
                  </a:lnTo>
                  <a:lnTo>
                    <a:pt x="92710" y="31584"/>
                  </a:lnTo>
                  <a:lnTo>
                    <a:pt x="117817" y="36537"/>
                  </a:lnTo>
                  <a:lnTo>
                    <a:pt x="136334" y="50012"/>
                  </a:lnTo>
                  <a:lnTo>
                    <a:pt x="147789" y="69964"/>
                  </a:lnTo>
                  <a:lnTo>
                    <a:pt x="151714" y="94335"/>
                  </a:lnTo>
                  <a:lnTo>
                    <a:pt x="151714" y="21145"/>
                  </a:lnTo>
                  <a:lnTo>
                    <a:pt x="131584" y="7327"/>
                  </a:lnTo>
                  <a:lnTo>
                    <a:pt x="93522" y="0"/>
                  </a:lnTo>
                  <a:lnTo>
                    <a:pt x="55168" y="7366"/>
                  </a:lnTo>
                  <a:lnTo>
                    <a:pt x="25654" y="27508"/>
                  </a:lnTo>
                  <a:lnTo>
                    <a:pt x="6692" y="57480"/>
                  </a:lnTo>
                  <a:lnTo>
                    <a:pt x="0" y="94335"/>
                  </a:lnTo>
                  <a:lnTo>
                    <a:pt x="6540" y="130784"/>
                  </a:lnTo>
                  <a:lnTo>
                    <a:pt x="25171" y="160528"/>
                  </a:lnTo>
                  <a:lnTo>
                    <a:pt x="54394" y="180594"/>
                  </a:lnTo>
                  <a:lnTo>
                    <a:pt x="92710" y="187947"/>
                  </a:lnTo>
                  <a:lnTo>
                    <a:pt x="131025" y="180581"/>
                  </a:lnTo>
                  <a:lnTo>
                    <a:pt x="160464" y="160439"/>
                  </a:lnTo>
                  <a:lnTo>
                    <a:pt x="163029" y="156375"/>
                  </a:lnTo>
                  <a:lnTo>
                    <a:pt x="179362" y="130479"/>
                  </a:lnTo>
                  <a:lnTo>
                    <a:pt x="186029" y="93624"/>
                  </a:lnTo>
                  <a:close/>
                </a:path>
                <a:path w="1115059" h="187959">
                  <a:moveTo>
                    <a:pt x="1053719" y="1930"/>
                  </a:moveTo>
                  <a:lnTo>
                    <a:pt x="908177" y="1930"/>
                  </a:lnTo>
                  <a:lnTo>
                    <a:pt x="908177" y="31140"/>
                  </a:lnTo>
                  <a:lnTo>
                    <a:pt x="964552" y="31140"/>
                  </a:lnTo>
                  <a:lnTo>
                    <a:pt x="964552" y="186080"/>
                  </a:lnTo>
                  <a:lnTo>
                    <a:pt x="997343" y="186080"/>
                  </a:lnTo>
                  <a:lnTo>
                    <a:pt x="997343" y="31140"/>
                  </a:lnTo>
                  <a:lnTo>
                    <a:pt x="1053719" y="31140"/>
                  </a:lnTo>
                  <a:lnTo>
                    <a:pt x="1053719" y="1930"/>
                  </a:lnTo>
                  <a:close/>
                </a:path>
                <a:path w="1115059" h="187959">
                  <a:moveTo>
                    <a:pt x="1114552" y="1930"/>
                  </a:moveTo>
                  <a:lnTo>
                    <a:pt x="1081760" y="1930"/>
                  </a:lnTo>
                  <a:lnTo>
                    <a:pt x="1081760" y="185928"/>
                  </a:lnTo>
                  <a:lnTo>
                    <a:pt x="1114552" y="185928"/>
                  </a:lnTo>
                  <a:lnTo>
                    <a:pt x="1114552" y="1930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76088" y="708165"/>
              <a:ext cx="152666" cy="1840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61476" y="706227"/>
              <a:ext cx="186131" cy="18794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161178" y="708149"/>
              <a:ext cx="187325" cy="184150"/>
            </a:xfrm>
            <a:custGeom>
              <a:avLst/>
              <a:gdLst/>
              <a:ahLst/>
              <a:cxnLst/>
              <a:rect l="l" t="t" r="r" b="b"/>
              <a:pathLst>
                <a:path w="187325" h="184150">
                  <a:moveTo>
                    <a:pt x="107696" y="0"/>
                  </a:moveTo>
                  <a:lnTo>
                    <a:pt x="79451" y="0"/>
                  </a:lnTo>
                  <a:lnTo>
                    <a:pt x="0" y="184010"/>
                  </a:lnTo>
                  <a:lnTo>
                    <a:pt x="38061" y="184010"/>
                  </a:lnTo>
                  <a:lnTo>
                    <a:pt x="55168" y="140385"/>
                  </a:lnTo>
                  <a:lnTo>
                    <a:pt x="168233" y="140385"/>
                  </a:lnTo>
                  <a:lnTo>
                    <a:pt x="158107" y="116903"/>
                  </a:lnTo>
                  <a:lnTo>
                    <a:pt x="93522" y="116903"/>
                  </a:lnTo>
                  <a:lnTo>
                    <a:pt x="86306" y="116778"/>
                  </a:lnTo>
                  <a:lnTo>
                    <a:pt x="79279" y="116358"/>
                  </a:lnTo>
                  <a:lnTo>
                    <a:pt x="72291" y="115580"/>
                  </a:lnTo>
                  <a:lnTo>
                    <a:pt x="65189" y="114376"/>
                  </a:lnTo>
                  <a:lnTo>
                    <a:pt x="93522" y="41706"/>
                  </a:lnTo>
                  <a:lnTo>
                    <a:pt x="125680" y="41706"/>
                  </a:lnTo>
                  <a:lnTo>
                    <a:pt x="107696" y="0"/>
                  </a:lnTo>
                  <a:close/>
                </a:path>
                <a:path w="187325" h="184150">
                  <a:moveTo>
                    <a:pt x="168233" y="140385"/>
                  </a:moveTo>
                  <a:lnTo>
                    <a:pt x="131978" y="140385"/>
                  </a:lnTo>
                  <a:lnTo>
                    <a:pt x="148983" y="184010"/>
                  </a:lnTo>
                  <a:lnTo>
                    <a:pt x="187045" y="184010"/>
                  </a:lnTo>
                  <a:lnTo>
                    <a:pt x="168233" y="140385"/>
                  </a:lnTo>
                  <a:close/>
                </a:path>
                <a:path w="187325" h="184150">
                  <a:moveTo>
                    <a:pt x="131978" y="140385"/>
                  </a:moveTo>
                  <a:lnTo>
                    <a:pt x="55168" y="140385"/>
                  </a:lnTo>
                  <a:lnTo>
                    <a:pt x="64190" y="142448"/>
                  </a:lnTo>
                  <a:lnTo>
                    <a:pt x="73698" y="143837"/>
                  </a:lnTo>
                  <a:lnTo>
                    <a:pt x="83529" y="144639"/>
                  </a:lnTo>
                  <a:lnTo>
                    <a:pt x="93522" y="144945"/>
                  </a:lnTo>
                  <a:lnTo>
                    <a:pt x="103574" y="144639"/>
                  </a:lnTo>
                  <a:lnTo>
                    <a:pt x="113436" y="143837"/>
                  </a:lnTo>
                  <a:lnTo>
                    <a:pt x="122955" y="142448"/>
                  </a:lnTo>
                  <a:lnTo>
                    <a:pt x="131978" y="140385"/>
                  </a:lnTo>
                  <a:close/>
                </a:path>
                <a:path w="187325" h="184150">
                  <a:moveTo>
                    <a:pt x="125680" y="41706"/>
                  </a:moveTo>
                  <a:lnTo>
                    <a:pt x="93522" y="41706"/>
                  </a:lnTo>
                  <a:lnTo>
                    <a:pt x="121869" y="114376"/>
                  </a:lnTo>
                  <a:lnTo>
                    <a:pt x="114816" y="115580"/>
                  </a:lnTo>
                  <a:lnTo>
                    <a:pt x="107843" y="116358"/>
                  </a:lnTo>
                  <a:lnTo>
                    <a:pt x="100796" y="116778"/>
                  </a:lnTo>
                  <a:lnTo>
                    <a:pt x="93522" y="116903"/>
                  </a:lnTo>
                  <a:lnTo>
                    <a:pt x="158107" y="116903"/>
                  </a:lnTo>
                  <a:lnTo>
                    <a:pt x="125680" y="41706"/>
                  </a:lnTo>
                  <a:close/>
                </a:path>
              </a:pathLst>
            </a:custGeom>
            <a:solidFill>
              <a:srgbClr val="006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21086" y="961999"/>
              <a:ext cx="912040" cy="125177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1055946" y="460260"/>
            <a:ext cx="678815" cy="598170"/>
            <a:chOff x="11055946" y="460260"/>
            <a:chExt cx="678815" cy="59817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55946" y="460260"/>
              <a:ext cx="678548" cy="59817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08307" y="1032624"/>
              <a:ext cx="16459" cy="1821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58930" y="1033144"/>
              <a:ext cx="17792" cy="176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70437" y="514236"/>
              <a:ext cx="71427" cy="22865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81003" y="502462"/>
              <a:ext cx="67779" cy="10021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713933" y="789888"/>
              <a:ext cx="13373" cy="229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55716" y="873239"/>
              <a:ext cx="16090" cy="2876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90566" y="686358"/>
              <a:ext cx="238201" cy="117233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321228" y="1649972"/>
            <a:ext cx="6397625" cy="364567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2787015">
              <a:spcBef>
                <a:spcPts val="100"/>
              </a:spcBef>
            </a:pPr>
            <a:r>
              <a:rPr lang="en-GB" sz="2400" spc="95" dirty="0">
                <a:latin typeface="Calibri"/>
                <a:cs typeface="Calibri"/>
              </a:rPr>
              <a:t>committ</a:t>
            </a:r>
            <a:r>
              <a:rPr lang="en-GB" sz="2400" spc="105" dirty="0">
                <a:latin typeface="Calibri"/>
                <a:cs typeface="Calibri"/>
              </a:rPr>
              <a:t>ed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45" dirty="0">
                <a:latin typeface="Calibri"/>
                <a:cs typeface="Calibri"/>
              </a:rPr>
              <a:t>to </a:t>
            </a:r>
            <a:r>
              <a:rPr sz="2400" spc="140" dirty="0">
                <a:latin typeface="Calibri"/>
                <a:cs typeface="Calibri"/>
              </a:rPr>
              <a:t>78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105" dirty="0">
                <a:latin typeface="Calibri"/>
                <a:cs typeface="Calibri"/>
              </a:rPr>
              <a:t>charities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in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190" dirty="0">
                <a:latin typeface="Calibri"/>
                <a:cs typeface="Calibri"/>
              </a:rPr>
              <a:t>Yorkshire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spc="254" dirty="0">
                <a:latin typeface="Calibri"/>
                <a:cs typeface="Calibri"/>
              </a:rPr>
              <a:t>and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spc="220" dirty="0">
                <a:latin typeface="Calibri"/>
                <a:cs typeface="Calibri"/>
              </a:rPr>
              <a:t>the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spc="270" dirty="0">
                <a:latin typeface="Calibri"/>
                <a:cs typeface="Calibri"/>
              </a:rPr>
              <a:t>Humber</a:t>
            </a:r>
            <a:endParaRPr sz="2400">
              <a:latin typeface="Calibri"/>
              <a:cs typeface="Calibri"/>
            </a:endParaRPr>
          </a:p>
          <a:p>
            <a:pPr marL="882650">
              <a:lnSpc>
                <a:spcPct val="100000"/>
              </a:lnSpc>
              <a:spcBef>
                <a:spcPts val="220"/>
              </a:spcBef>
            </a:pPr>
            <a:r>
              <a:rPr sz="1400" spc="105" dirty="0">
                <a:solidFill>
                  <a:srgbClr val="656669"/>
                </a:solidFill>
                <a:latin typeface="Calibri"/>
                <a:cs typeface="Calibri"/>
              </a:rPr>
              <a:t>Complex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100" dirty="0">
                <a:solidFill>
                  <a:srgbClr val="656669"/>
                </a:solidFill>
                <a:latin typeface="Calibri"/>
                <a:cs typeface="Calibri"/>
              </a:rPr>
              <a:t>Social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656669"/>
                </a:solidFill>
                <a:latin typeface="Calibri"/>
                <a:cs typeface="Calibri"/>
              </a:rPr>
              <a:t>Issues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656669"/>
                </a:solidFill>
                <a:latin typeface="Calibri"/>
                <a:cs typeface="Calibri"/>
              </a:rPr>
              <a:t>(CSI)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656669"/>
                </a:solidFill>
                <a:latin typeface="Calibri"/>
                <a:cs typeface="Calibri"/>
              </a:rPr>
              <a:t>we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supported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include;</a:t>
            </a:r>
            <a:endParaRPr sz="1400">
              <a:latin typeface="Calibri"/>
              <a:cs typeface="Calibri"/>
            </a:endParaRPr>
          </a:p>
          <a:p>
            <a:pPr marL="882650" marR="5080">
              <a:lnSpc>
                <a:spcPct val="100000"/>
              </a:lnSpc>
            </a:pPr>
            <a:r>
              <a:rPr sz="1400" spc="65" dirty="0">
                <a:solidFill>
                  <a:srgbClr val="656669"/>
                </a:solidFill>
                <a:latin typeface="Calibri"/>
                <a:cs typeface="Calibri"/>
              </a:rPr>
              <a:t>Young</a:t>
            </a:r>
            <a:r>
              <a:rPr sz="1400" spc="12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656669"/>
                </a:solidFill>
                <a:latin typeface="Calibri"/>
                <a:cs typeface="Calibri"/>
              </a:rPr>
              <a:t>Parents,</a:t>
            </a:r>
            <a:r>
              <a:rPr sz="1400" spc="9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56669"/>
                </a:solidFill>
                <a:latin typeface="Calibri"/>
                <a:cs typeface="Calibri"/>
              </a:rPr>
              <a:t>Trafficking</a:t>
            </a:r>
            <a:r>
              <a:rPr sz="1400" spc="12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and</a:t>
            </a:r>
            <a:r>
              <a:rPr sz="1400" spc="12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656669"/>
                </a:solidFill>
                <a:latin typeface="Calibri"/>
                <a:cs typeface="Calibri"/>
              </a:rPr>
              <a:t>Modern</a:t>
            </a:r>
            <a:r>
              <a:rPr sz="1400" spc="12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656669"/>
                </a:solidFill>
                <a:latin typeface="Calibri"/>
                <a:cs typeface="Calibri"/>
              </a:rPr>
              <a:t>Slavery,</a:t>
            </a:r>
            <a:r>
              <a:rPr sz="1400" spc="12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90" dirty="0">
                <a:solidFill>
                  <a:srgbClr val="656669"/>
                </a:solidFill>
                <a:latin typeface="Calibri"/>
                <a:cs typeface="Calibri"/>
              </a:rPr>
              <a:t>Sexual</a:t>
            </a:r>
            <a:r>
              <a:rPr sz="1400" spc="13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656669"/>
                </a:solidFill>
                <a:latin typeface="Calibri"/>
                <a:cs typeface="Calibri"/>
              </a:rPr>
              <a:t>Abuse</a:t>
            </a:r>
            <a:r>
              <a:rPr sz="1400" spc="12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656669"/>
                </a:solidFill>
                <a:latin typeface="Calibri"/>
                <a:cs typeface="Calibri"/>
              </a:rPr>
              <a:t>and 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Exploitation,</a:t>
            </a:r>
            <a:r>
              <a:rPr sz="1400" spc="11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656669"/>
                </a:solidFill>
                <a:latin typeface="Calibri"/>
                <a:cs typeface="Calibri"/>
              </a:rPr>
              <a:t>Racial</a:t>
            </a:r>
            <a:r>
              <a:rPr sz="1400" spc="11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56669"/>
                </a:solidFill>
                <a:latin typeface="Calibri"/>
                <a:cs typeface="Calibri"/>
              </a:rPr>
              <a:t>Equity,</a:t>
            </a:r>
            <a:r>
              <a:rPr sz="1400" spc="114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Offending,</a:t>
            </a:r>
            <a:r>
              <a:rPr sz="1400" spc="11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Prison</a:t>
            </a:r>
            <a:r>
              <a:rPr sz="1400" spc="11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56669"/>
                </a:solidFill>
                <a:latin typeface="Calibri"/>
                <a:cs typeface="Calibri"/>
              </a:rPr>
              <a:t>or</a:t>
            </a:r>
            <a:r>
              <a:rPr sz="1400" spc="114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656669"/>
                </a:solidFill>
                <a:latin typeface="Calibri"/>
                <a:cs typeface="Calibri"/>
              </a:rPr>
              <a:t>Community</a:t>
            </a:r>
            <a:r>
              <a:rPr sz="1400" spc="11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Service, </a:t>
            </a:r>
            <a:r>
              <a:rPr sz="1400" spc="55" dirty="0">
                <a:solidFill>
                  <a:srgbClr val="656669"/>
                </a:solidFill>
                <a:latin typeface="Calibri"/>
                <a:cs typeface="Calibri"/>
              </a:rPr>
              <a:t>Mental</a:t>
            </a:r>
            <a:r>
              <a:rPr sz="1400" spc="4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656669"/>
                </a:solidFill>
                <a:latin typeface="Calibri"/>
                <a:cs typeface="Calibri"/>
              </a:rPr>
              <a:t>Health,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656669"/>
                </a:solidFill>
                <a:latin typeface="Calibri"/>
                <a:cs typeface="Calibri"/>
              </a:rPr>
              <a:t>Learning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656669"/>
                </a:solidFill>
                <a:latin typeface="Calibri"/>
                <a:cs typeface="Calibri"/>
              </a:rPr>
              <a:t>Disabilities,</a:t>
            </a:r>
            <a:r>
              <a:rPr sz="1400" spc="5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656669"/>
                </a:solidFill>
                <a:latin typeface="Calibri"/>
                <a:cs typeface="Calibri"/>
              </a:rPr>
              <a:t>Homeless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and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40" dirty="0">
                <a:solidFill>
                  <a:srgbClr val="656669"/>
                </a:solidFill>
                <a:latin typeface="Calibri"/>
                <a:cs typeface="Calibri"/>
              </a:rPr>
              <a:t>Vulnerably </a:t>
            </a:r>
            <a:r>
              <a:rPr sz="1400" spc="95" dirty="0">
                <a:solidFill>
                  <a:srgbClr val="656669"/>
                </a:solidFill>
                <a:latin typeface="Calibri"/>
                <a:cs typeface="Calibri"/>
              </a:rPr>
              <a:t>Housed,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Domestic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656669"/>
                </a:solidFill>
                <a:latin typeface="Calibri"/>
                <a:cs typeface="Calibri"/>
              </a:rPr>
              <a:t>Abuse,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656669"/>
                </a:solidFill>
                <a:latin typeface="Calibri"/>
                <a:cs typeface="Calibri"/>
              </a:rPr>
              <a:t>Asylum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656669"/>
                </a:solidFill>
                <a:latin typeface="Calibri"/>
                <a:cs typeface="Calibri"/>
              </a:rPr>
              <a:t>Seekers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and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656669"/>
                </a:solidFill>
                <a:latin typeface="Calibri"/>
                <a:cs typeface="Calibri"/>
              </a:rPr>
              <a:t>Refugees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656669"/>
                </a:solidFill>
                <a:latin typeface="Calibri"/>
                <a:cs typeface="Calibri"/>
              </a:rPr>
              <a:t>and </a:t>
            </a:r>
            <a:r>
              <a:rPr sz="1400" spc="80" dirty="0">
                <a:solidFill>
                  <a:srgbClr val="656669"/>
                </a:solidFill>
                <a:latin typeface="Calibri"/>
                <a:cs typeface="Calibri"/>
              </a:rPr>
              <a:t>Addiction</a:t>
            </a:r>
            <a:r>
              <a:rPr sz="1400" spc="7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and </a:t>
            </a:r>
            <a:r>
              <a:rPr sz="1400" spc="90" dirty="0">
                <a:solidFill>
                  <a:srgbClr val="656669"/>
                </a:solidFill>
                <a:latin typeface="Calibri"/>
                <a:cs typeface="Calibri"/>
              </a:rPr>
              <a:t>Dependency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56669"/>
                </a:solidFill>
                <a:latin typeface="Calibri"/>
                <a:cs typeface="Calibri"/>
              </a:rPr>
              <a:t>in</a:t>
            </a:r>
            <a:r>
              <a:rPr sz="1400" spc="7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  <a:p>
            <a:pPr marL="882650">
              <a:lnSpc>
                <a:spcPts val="5745"/>
              </a:lnSpc>
              <a:spcBef>
                <a:spcPts val="855"/>
              </a:spcBef>
            </a:pPr>
            <a:r>
              <a:rPr sz="4800" spc="400" dirty="0">
                <a:latin typeface="Calibri"/>
                <a:cs typeface="Calibri"/>
              </a:rPr>
              <a:t>£950,000</a:t>
            </a:r>
            <a:endParaRPr sz="4800">
              <a:latin typeface="Calibri"/>
              <a:cs typeface="Calibri"/>
            </a:endParaRPr>
          </a:p>
          <a:p>
            <a:pPr marL="882650">
              <a:lnSpc>
                <a:spcPts val="2865"/>
              </a:lnSpc>
            </a:pPr>
            <a:r>
              <a:rPr lang="en-GB" sz="2400" spc="135" dirty="0">
                <a:latin typeface="Calibri"/>
                <a:cs typeface="Calibri"/>
              </a:rPr>
              <a:t>In grants to </a:t>
            </a:r>
            <a:r>
              <a:rPr sz="2400" spc="140" dirty="0">
                <a:latin typeface="Calibri"/>
                <a:cs typeface="Calibri"/>
              </a:rPr>
              <a:t>20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lang="en-GB" sz="2400" spc="95" dirty="0">
                <a:latin typeface="Calibri"/>
                <a:cs typeface="Calibri"/>
              </a:rPr>
              <a:t>charities in 2021</a:t>
            </a:r>
            <a:r>
              <a:rPr sz="2400" spc="9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91431" y="5126285"/>
            <a:ext cx="5672455" cy="1007327"/>
          </a:xfrm>
          <a:prstGeom prst="rect">
            <a:avLst/>
          </a:prstGeom>
        </p:spPr>
        <p:txBody>
          <a:bodyPr vert="horz" wrap="square" lIns="0" tIns="14414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105" dirty="0">
                <a:solidFill>
                  <a:srgbClr val="656669"/>
                </a:solidFill>
                <a:latin typeface="Calibri"/>
                <a:cs typeface="Calibri"/>
              </a:rPr>
              <a:t>Complex</a:t>
            </a:r>
            <a:r>
              <a:rPr sz="1400" spc="5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100" dirty="0">
                <a:solidFill>
                  <a:srgbClr val="656669"/>
                </a:solidFill>
                <a:latin typeface="Calibri"/>
                <a:cs typeface="Calibri"/>
              </a:rPr>
              <a:t>Social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656669"/>
                </a:solidFill>
                <a:latin typeface="Calibri"/>
                <a:cs typeface="Calibri"/>
              </a:rPr>
              <a:t>Issues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656669"/>
                </a:solidFill>
                <a:latin typeface="Calibri"/>
                <a:cs typeface="Calibri"/>
              </a:rPr>
              <a:t>(CSI)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656669"/>
                </a:solidFill>
                <a:latin typeface="Calibri"/>
                <a:cs typeface="Calibri"/>
              </a:rPr>
              <a:t>we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supported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include;</a:t>
            </a:r>
            <a:endParaRPr lang="en-US"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65" dirty="0">
                <a:solidFill>
                  <a:srgbClr val="656669"/>
                </a:solidFill>
                <a:latin typeface="Calibri"/>
                <a:cs typeface="Calibri"/>
              </a:rPr>
              <a:t>Young</a:t>
            </a:r>
            <a:r>
              <a:rPr sz="1400" spc="15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656669"/>
                </a:solidFill>
                <a:latin typeface="Calibri"/>
                <a:cs typeface="Calibri"/>
              </a:rPr>
              <a:t>Parents,</a:t>
            </a:r>
            <a:r>
              <a:rPr sz="1400" spc="13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56669"/>
                </a:solidFill>
                <a:latin typeface="Calibri"/>
                <a:cs typeface="Calibri"/>
              </a:rPr>
              <a:t>Trafficking</a:t>
            </a:r>
            <a:r>
              <a:rPr sz="1400" spc="1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and</a:t>
            </a:r>
            <a:r>
              <a:rPr sz="1400" spc="1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656669"/>
                </a:solidFill>
                <a:latin typeface="Calibri"/>
                <a:cs typeface="Calibri"/>
              </a:rPr>
              <a:t>Modern</a:t>
            </a:r>
            <a:r>
              <a:rPr sz="1400" spc="1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656669"/>
                </a:solidFill>
                <a:latin typeface="Calibri"/>
                <a:cs typeface="Calibri"/>
              </a:rPr>
              <a:t>Slavery,</a:t>
            </a:r>
            <a:r>
              <a:rPr sz="1400" spc="1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656669"/>
                </a:solidFill>
                <a:latin typeface="Calibri"/>
                <a:cs typeface="Calibri"/>
              </a:rPr>
              <a:t>Racial</a:t>
            </a:r>
            <a:r>
              <a:rPr sz="1400" spc="1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56669"/>
                </a:solidFill>
                <a:latin typeface="Calibri"/>
                <a:cs typeface="Calibri"/>
              </a:rPr>
              <a:t>Equity,</a:t>
            </a:r>
            <a:r>
              <a:rPr sz="1400" spc="1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656669"/>
                </a:solidFill>
                <a:latin typeface="Calibri"/>
                <a:cs typeface="Calibri"/>
              </a:rPr>
              <a:t>Learning </a:t>
            </a:r>
            <a:r>
              <a:rPr sz="1400" spc="70" dirty="0">
                <a:solidFill>
                  <a:srgbClr val="656669"/>
                </a:solidFill>
                <a:latin typeface="Calibri"/>
                <a:cs typeface="Calibri"/>
              </a:rPr>
              <a:t>Disabilities,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656669"/>
                </a:solidFill>
                <a:latin typeface="Calibri"/>
                <a:cs typeface="Calibri"/>
              </a:rPr>
              <a:t>Homeless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and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656669"/>
                </a:solidFill>
                <a:latin typeface="Calibri"/>
                <a:cs typeface="Calibri"/>
              </a:rPr>
              <a:t>Vulnerably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656669"/>
                </a:solidFill>
                <a:latin typeface="Calibri"/>
                <a:cs typeface="Calibri"/>
              </a:rPr>
              <a:t>Housed,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Domestic</a:t>
            </a:r>
            <a:r>
              <a:rPr sz="1400" spc="6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Abuse, </a:t>
            </a:r>
            <a:r>
              <a:rPr sz="1400" spc="65" dirty="0">
                <a:solidFill>
                  <a:srgbClr val="656669"/>
                </a:solidFill>
                <a:latin typeface="Calibri"/>
                <a:cs typeface="Calibri"/>
              </a:rPr>
              <a:t>Asylum</a:t>
            </a:r>
            <a:r>
              <a:rPr sz="1400" spc="5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656669"/>
                </a:solidFill>
                <a:latin typeface="Calibri"/>
                <a:cs typeface="Calibri"/>
              </a:rPr>
              <a:t>Seekers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and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656669"/>
                </a:solidFill>
                <a:latin typeface="Calibri"/>
                <a:cs typeface="Calibri"/>
              </a:rPr>
              <a:t>Refugees</a:t>
            </a:r>
            <a:r>
              <a:rPr sz="1400" spc="5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and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656669"/>
                </a:solidFill>
                <a:latin typeface="Calibri"/>
                <a:cs typeface="Calibri"/>
              </a:rPr>
              <a:t>Addiction</a:t>
            </a: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656669"/>
                </a:solidFill>
                <a:latin typeface="Calibri"/>
                <a:cs typeface="Calibri"/>
              </a:rPr>
              <a:t>and</a:t>
            </a:r>
            <a:r>
              <a:rPr sz="1400" spc="55" dirty="0">
                <a:solidFill>
                  <a:srgbClr val="656669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656669"/>
                </a:solidFill>
                <a:latin typeface="Calibri"/>
                <a:cs typeface="Calibri"/>
              </a:rPr>
              <a:t>Dependency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2991"/>
            <a:ext cx="8233409" cy="2193290"/>
          </a:xfrm>
          <a:custGeom>
            <a:avLst/>
            <a:gdLst/>
            <a:ahLst/>
            <a:cxnLst/>
            <a:rect l="l" t="t" r="r" b="b"/>
            <a:pathLst>
              <a:path w="8233409" h="2193290">
                <a:moveTo>
                  <a:pt x="8232990" y="0"/>
                </a:moveTo>
                <a:lnTo>
                  <a:pt x="0" y="0"/>
                </a:lnTo>
                <a:lnTo>
                  <a:pt x="0" y="2193010"/>
                </a:lnTo>
                <a:lnTo>
                  <a:pt x="7941271" y="2193010"/>
                </a:lnTo>
                <a:lnTo>
                  <a:pt x="8232990" y="0"/>
                </a:lnTo>
                <a:close/>
              </a:path>
            </a:pathLst>
          </a:custGeom>
          <a:solidFill>
            <a:srgbClr val="009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7290" y="964166"/>
            <a:ext cx="755015" cy="1607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350" b="1" spc="-3080" dirty="0">
                <a:solidFill>
                  <a:srgbClr val="FDBD3B"/>
                </a:solidFill>
                <a:latin typeface="Calibri"/>
                <a:cs typeface="Calibri"/>
              </a:rPr>
              <a:t>“</a:t>
            </a:r>
            <a:endParaRPr sz="103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290" y="1966793"/>
            <a:ext cx="6783070" cy="166941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90"/>
              </a:lnSpc>
              <a:spcBef>
                <a:spcPts val="250"/>
              </a:spcBef>
            </a:pP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lot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ended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children’s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seen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65" dirty="0">
                <a:solidFill>
                  <a:srgbClr val="FFFFFF"/>
                </a:solidFill>
                <a:latin typeface="Calibri"/>
                <a:cs typeface="Calibri"/>
              </a:rPr>
              <a:t>cuts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60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we’re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thankful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Calibri"/>
                <a:cs typeface="Calibri"/>
              </a:rPr>
              <a:t>Lloyds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Foundation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support. 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We’ve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young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parents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others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haven’t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feedback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we’ve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6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absolutely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amazing.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want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young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parents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look </a:t>
            </a:r>
            <a:r>
              <a:rPr sz="1400" spc="155" dirty="0">
                <a:solidFill>
                  <a:srgbClr val="FFFFFF"/>
                </a:solidFill>
                <a:latin typeface="Calibri"/>
                <a:cs typeface="Calibri"/>
              </a:rPr>
              <a:t>back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parenting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positively.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doesn’t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matter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old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child.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support,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everyone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6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fantastic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parent.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50" spc="95" dirty="0">
                <a:solidFill>
                  <a:srgbClr val="FFFFFF"/>
                </a:solidFill>
                <a:latin typeface="Calibri"/>
                <a:cs typeface="Calibri"/>
              </a:rPr>
              <a:t>Keighley</a:t>
            </a:r>
            <a:r>
              <a:rPr sz="10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100" dirty="0">
                <a:solidFill>
                  <a:srgbClr val="FFFFFF"/>
                </a:solidFill>
                <a:latin typeface="Calibri"/>
                <a:cs typeface="Calibri"/>
              </a:rPr>
              <a:t>Healthy</a:t>
            </a:r>
            <a:r>
              <a:rPr sz="10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90" dirty="0">
                <a:solidFill>
                  <a:srgbClr val="FFFFFF"/>
                </a:solidFill>
                <a:latin typeface="Calibri"/>
                <a:cs typeface="Calibri"/>
              </a:rPr>
              <a:t>Living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9352" y="3510508"/>
            <a:ext cx="5613710" cy="282948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47290" y="4007992"/>
            <a:ext cx="403352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745"/>
              </a:lnSpc>
              <a:spcBef>
                <a:spcPts val="100"/>
              </a:spcBef>
            </a:pPr>
            <a:r>
              <a:rPr sz="4800" spc="245" dirty="0">
                <a:latin typeface="Calibri"/>
                <a:cs typeface="Calibri"/>
              </a:rPr>
              <a:t>£136,290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 spc="135" dirty="0">
                <a:latin typeface="Calibri"/>
                <a:cs typeface="Calibri"/>
              </a:rPr>
              <a:t>was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awarded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45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140" dirty="0">
                <a:latin typeface="Calibri"/>
                <a:cs typeface="Calibri"/>
              </a:rPr>
              <a:t>Keighley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105" dirty="0">
                <a:latin typeface="Calibri"/>
                <a:cs typeface="Calibri"/>
              </a:rPr>
              <a:t>Healthy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125" dirty="0">
                <a:latin typeface="Calibri"/>
                <a:cs typeface="Calibri"/>
              </a:rPr>
              <a:t>Living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190" dirty="0">
                <a:latin typeface="Calibri"/>
                <a:cs typeface="Calibri"/>
              </a:rPr>
              <a:t>Yorkshire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spc="254" dirty="0">
                <a:latin typeface="Calibri"/>
                <a:cs typeface="Calibri"/>
              </a:rPr>
              <a:t>and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spc="220" dirty="0">
                <a:latin typeface="Calibri"/>
                <a:cs typeface="Calibri"/>
              </a:rPr>
              <a:t>the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spc="270" dirty="0">
                <a:latin typeface="Calibri"/>
                <a:cs typeface="Calibri"/>
              </a:rPr>
              <a:t>Humber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400" spc="60" dirty="0">
                <a:solidFill>
                  <a:srgbClr val="656669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9226" y="1269573"/>
            <a:ext cx="3857843" cy="50799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7868" y="1269573"/>
            <a:ext cx="3731356" cy="50799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EBE7E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5705" y="62315"/>
            <a:ext cx="8460282" cy="64813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300" y="1249642"/>
            <a:ext cx="304292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0" dirty="0"/>
              <a:t>‘Funding</a:t>
            </a:r>
            <a:r>
              <a:rPr spc="75" dirty="0"/>
              <a:t> </a:t>
            </a:r>
            <a:r>
              <a:rPr spc="130" dirty="0"/>
              <a:t>is</a:t>
            </a:r>
            <a:r>
              <a:rPr spc="75" dirty="0"/>
              <a:t> </a:t>
            </a:r>
            <a:r>
              <a:rPr spc="175" dirty="0"/>
              <a:t>Getting</a:t>
            </a:r>
            <a:r>
              <a:rPr spc="35" dirty="0"/>
              <a:t> </a:t>
            </a:r>
            <a:r>
              <a:rPr spc="120" dirty="0"/>
              <a:t>Tight’.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162990"/>
            <a:ext cx="8233409" cy="742315"/>
          </a:xfrm>
          <a:custGeom>
            <a:avLst/>
            <a:gdLst/>
            <a:ahLst/>
            <a:cxnLst/>
            <a:rect l="l" t="t" r="r" b="b"/>
            <a:pathLst>
              <a:path w="8233409" h="742314">
                <a:moveTo>
                  <a:pt x="8232990" y="0"/>
                </a:moveTo>
                <a:lnTo>
                  <a:pt x="0" y="0"/>
                </a:lnTo>
                <a:lnTo>
                  <a:pt x="0" y="742238"/>
                </a:lnTo>
                <a:lnTo>
                  <a:pt x="7941271" y="742238"/>
                </a:lnTo>
                <a:lnTo>
                  <a:pt x="8232990" y="0"/>
                </a:lnTo>
                <a:close/>
              </a:path>
            </a:pathLst>
          </a:custGeom>
          <a:solidFill>
            <a:srgbClr val="009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83760"/>
            <a:ext cx="10171430" cy="1411605"/>
          </a:xfrm>
          <a:custGeom>
            <a:avLst/>
            <a:gdLst/>
            <a:ahLst/>
            <a:cxnLst/>
            <a:rect l="l" t="t" r="r" b="b"/>
            <a:pathLst>
              <a:path w="10171430" h="1411604">
                <a:moveTo>
                  <a:pt x="10170833" y="0"/>
                </a:moveTo>
                <a:lnTo>
                  <a:pt x="0" y="0"/>
                </a:lnTo>
                <a:lnTo>
                  <a:pt x="0" y="1411465"/>
                </a:lnTo>
                <a:lnTo>
                  <a:pt x="9814407" y="1411465"/>
                </a:lnTo>
                <a:lnTo>
                  <a:pt x="10170833" y="0"/>
                </a:lnTo>
                <a:close/>
              </a:path>
            </a:pathLst>
          </a:custGeom>
          <a:solidFill>
            <a:srgbClr val="009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55765"/>
            <a:ext cx="10171430" cy="1602740"/>
          </a:xfrm>
          <a:custGeom>
            <a:avLst/>
            <a:gdLst/>
            <a:ahLst/>
            <a:cxnLst/>
            <a:rect l="l" t="t" r="r" b="b"/>
            <a:pathLst>
              <a:path w="10171430" h="1602740">
                <a:moveTo>
                  <a:pt x="10170833" y="0"/>
                </a:moveTo>
                <a:lnTo>
                  <a:pt x="0" y="0"/>
                </a:lnTo>
                <a:lnTo>
                  <a:pt x="0" y="1602232"/>
                </a:lnTo>
                <a:lnTo>
                  <a:pt x="9819932" y="1602232"/>
                </a:lnTo>
                <a:lnTo>
                  <a:pt x="10170833" y="0"/>
                </a:lnTo>
                <a:close/>
              </a:path>
            </a:pathLst>
          </a:custGeom>
          <a:solidFill>
            <a:srgbClr val="009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7290" y="2634990"/>
            <a:ext cx="755015" cy="1607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350" b="1" spc="-3550" dirty="0">
                <a:solidFill>
                  <a:srgbClr val="FDBD3B"/>
                </a:solidFill>
                <a:latin typeface="Calibri"/>
                <a:cs typeface="Calibri"/>
              </a:rPr>
              <a:t>“</a:t>
            </a:r>
            <a:endParaRPr sz="10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1890" y="1279276"/>
            <a:ext cx="8728075" cy="4835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400" spc="-60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525" b="1" spc="-5557" baseline="-5636" dirty="0">
                <a:solidFill>
                  <a:srgbClr val="FDBD3B"/>
                </a:solidFill>
                <a:latin typeface="Calibri"/>
                <a:cs typeface="Calibri"/>
              </a:rPr>
              <a:t>“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6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stayed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vanished”</a:t>
            </a:r>
            <a:endParaRPr sz="1400">
              <a:latin typeface="Calibri"/>
              <a:cs typeface="Calibri"/>
            </a:endParaRPr>
          </a:p>
          <a:p>
            <a:pPr marL="38100" marR="30480">
              <a:lnSpc>
                <a:spcPts val="1590"/>
              </a:lnSpc>
              <a:spcBef>
                <a:spcPts val="6270"/>
              </a:spcBef>
            </a:pP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400" spc="150" dirty="0">
                <a:solidFill>
                  <a:srgbClr val="FFFFFF"/>
                </a:solidFill>
                <a:latin typeface="Calibri"/>
                <a:cs typeface="Calibri"/>
              </a:rPr>
              <a:t>demand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others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increases,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Council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cutting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funding.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Council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directing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charities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towards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grant-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Calibri"/>
                <a:cs typeface="Calibri"/>
              </a:rPr>
              <a:t>trusts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Calibri"/>
                <a:cs typeface="Calibri"/>
              </a:rPr>
              <a:t>trusts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already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huge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applications,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particularly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fundraising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6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hit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hard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Covid”</a:t>
            </a:r>
            <a:endParaRPr sz="1400">
              <a:latin typeface="Calibri"/>
              <a:cs typeface="Calibri"/>
            </a:endParaRPr>
          </a:p>
          <a:p>
            <a:pPr marL="38100">
              <a:lnSpc>
                <a:spcPts val="1270"/>
              </a:lnSpc>
              <a:spcBef>
                <a:spcPts val="735"/>
              </a:spcBef>
            </a:pP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Homeless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Charity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ts val="12370"/>
              </a:lnSpc>
            </a:pPr>
            <a:r>
              <a:rPr sz="10350" b="1" spc="-3300" dirty="0">
                <a:solidFill>
                  <a:srgbClr val="FDBD3B"/>
                </a:solidFill>
                <a:latin typeface="Calibri"/>
                <a:cs typeface="Calibri"/>
              </a:rPr>
              <a:t>“</a:t>
            </a:r>
            <a:endParaRPr sz="10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7290" y="5509559"/>
            <a:ext cx="8115934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Many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Calibri"/>
                <a:cs typeface="Calibri"/>
              </a:rPr>
              <a:t>trusts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now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accepting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charities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supported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7290" y="5711408"/>
            <a:ext cx="851090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past.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coupled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government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65" dirty="0">
                <a:solidFill>
                  <a:srgbClr val="FFFFFF"/>
                </a:solidFill>
                <a:latin typeface="Calibri"/>
                <a:cs typeface="Calibri"/>
              </a:rPr>
              <a:t>cuts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60" dirty="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charitable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Calibri"/>
                <a:cs typeface="Calibri"/>
              </a:rPr>
              <a:t>trusts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open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grants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7290" y="5913257"/>
            <a:ext cx="829945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inundated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charity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competition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fierce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Calibri"/>
                <a:cs typeface="Calibri"/>
              </a:rPr>
              <a:t>chances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success 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7290" y="5988594"/>
            <a:ext cx="2478405" cy="63436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becoming</a:t>
            </a:r>
            <a:r>
              <a:rPr sz="14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increasingly</a:t>
            </a:r>
            <a:r>
              <a:rPr sz="14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rare”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Charity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Issues</a:t>
            </a:r>
            <a:r>
              <a:rPr spc="75" dirty="0"/>
              <a:t> </a:t>
            </a:r>
            <a:r>
              <a:rPr spc="155" dirty="0"/>
              <a:t>with</a:t>
            </a:r>
            <a:r>
              <a:rPr spc="80" dirty="0"/>
              <a:t> </a:t>
            </a:r>
            <a:r>
              <a:rPr spc="135" dirty="0"/>
              <a:t>Staff</a:t>
            </a:r>
            <a:r>
              <a:rPr spc="80" dirty="0"/>
              <a:t> </a:t>
            </a:r>
            <a:r>
              <a:rPr spc="114" dirty="0"/>
              <a:t>Morale,</a:t>
            </a:r>
            <a:r>
              <a:rPr spc="75" dirty="0"/>
              <a:t> </a:t>
            </a:r>
            <a:r>
              <a:rPr spc="150" dirty="0"/>
              <a:t>Recruitment</a:t>
            </a:r>
            <a:r>
              <a:rPr spc="80" dirty="0"/>
              <a:t> </a:t>
            </a:r>
            <a:r>
              <a:rPr spc="170" dirty="0"/>
              <a:t>and</a:t>
            </a:r>
            <a:r>
              <a:rPr spc="85" dirty="0"/>
              <a:t> </a:t>
            </a:r>
            <a:r>
              <a:rPr spc="120" dirty="0"/>
              <a:t>Retention.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162990"/>
            <a:ext cx="10509250" cy="951230"/>
          </a:xfrm>
          <a:custGeom>
            <a:avLst/>
            <a:gdLst/>
            <a:ahLst/>
            <a:cxnLst/>
            <a:rect l="l" t="t" r="r" b="b"/>
            <a:pathLst>
              <a:path w="10509250" h="951230">
                <a:moveTo>
                  <a:pt x="10509148" y="0"/>
                </a:moveTo>
                <a:lnTo>
                  <a:pt x="0" y="0"/>
                </a:lnTo>
                <a:lnTo>
                  <a:pt x="0" y="951014"/>
                </a:lnTo>
                <a:lnTo>
                  <a:pt x="10141407" y="951014"/>
                </a:lnTo>
                <a:lnTo>
                  <a:pt x="10509148" y="0"/>
                </a:lnTo>
                <a:close/>
              </a:path>
            </a:pathLst>
          </a:custGeom>
          <a:solidFill>
            <a:srgbClr val="009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29253"/>
            <a:ext cx="10509250" cy="1158875"/>
          </a:xfrm>
          <a:custGeom>
            <a:avLst/>
            <a:gdLst/>
            <a:ahLst/>
            <a:cxnLst/>
            <a:rect l="l" t="t" r="r" b="b"/>
            <a:pathLst>
              <a:path w="10509250" h="1158875">
                <a:moveTo>
                  <a:pt x="10509148" y="0"/>
                </a:moveTo>
                <a:lnTo>
                  <a:pt x="0" y="0"/>
                </a:lnTo>
                <a:lnTo>
                  <a:pt x="0" y="1158747"/>
                </a:lnTo>
                <a:lnTo>
                  <a:pt x="10141407" y="1158747"/>
                </a:lnTo>
                <a:lnTo>
                  <a:pt x="10509148" y="0"/>
                </a:lnTo>
                <a:close/>
              </a:path>
            </a:pathLst>
          </a:custGeom>
          <a:solidFill>
            <a:srgbClr val="009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93529"/>
            <a:ext cx="10509250" cy="1564640"/>
          </a:xfrm>
          <a:custGeom>
            <a:avLst/>
            <a:gdLst/>
            <a:ahLst/>
            <a:cxnLst/>
            <a:rect l="l" t="t" r="r" b="b"/>
            <a:pathLst>
              <a:path w="10509250" h="1564640">
                <a:moveTo>
                  <a:pt x="10509148" y="0"/>
                </a:moveTo>
                <a:lnTo>
                  <a:pt x="0" y="0"/>
                </a:lnTo>
                <a:lnTo>
                  <a:pt x="0" y="1564474"/>
                </a:lnTo>
                <a:lnTo>
                  <a:pt x="10174058" y="1564474"/>
                </a:lnTo>
                <a:lnTo>
                  <a:pt x="10509148" y="0"/>
                </a:lnTo>
                <a:close/>
              </a:path>
            </a:pathLst>
          </a:custGeom>
          <a:solidFill>
            <a:srgbClr val="009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7290" y="1414165"/>
            <a:ext cx="755015" cy="1607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350" b="1" spc="-3579" dirty="0">
                <a:solidFill>
                  <a:srgbClr val="FDBD3B"/>
                </a:solidFill>
                <a:latin typeface="Calibri"/>
                <a:cs typeface="Calibri"/>
              </a:rPr>
              <a:t>“</a:t>
            </a:r>
            <a:endParaRPr sz="10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7290" y="4544012"/>
            <a:ext cx="755015" cy="1607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350" b="1" spc="-3620" dirty="0">
                <a:solidFill>
                  <a:srgbClr val="FDBD3B"/>
                </a:solidFill>
                <a:latin typeface="Calibri"/>
                <a:cs typeface="Calibri"/>
              </a:rPr>
              <a:t>“</a:t>
            </a:r>
            <a:endParaRPr sz="10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7290" y="2290475"/>
            <a:ext cx="9071610" cy="219773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400" spc="165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wages,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60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living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6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Calibri"/>
                <a:cs typeface="Calibri"/>
              </a:rPr>
              <a:t>lack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retention”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260"/>
              </a:lnSpc>
              <a:spcBef>
                <a:spcPts val="775"/>
              </a:spcBef>
            </a:pP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Sexual</a:t>
            </a:r>
            <a:r>
              <a:rPr sz="11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Abuse</a:t>
            </a:r>
            <a:r>
              <a:rPr sz="11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1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Exploitation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Charity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360"/>
              </a:lnSpc>
            </a:pPr>
            <a:r>
              <a:rPr sz="10350" b="1" spc="-3579" dirty="0">
                <a:solidFill>
                  <a:srgbClr val="FDBD3B"/>
                </a:solidFill>
                <a:latin typeface="Calibri"/>
                <a:cs typeface="Calibri"/>
              </a:rPr>
              <a:t>“</a:t>
            </a:r>
            <a:endParaRPr sz="10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7290" y="3883056"/>
            <a:ext cx="892810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65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weary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several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facing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mental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year,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especially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7290" y="4084905"/>
            <a:ext cx="866965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giving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nature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feel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frustrated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cannot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everyone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comes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door”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7290" y="4399563"/>
            <a:ext cx="7918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MH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Charity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7290" y="5547331"/>
            <a:ext cx="9065260" cy="9118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90"/>
              </a:lnSpc>
              <a:spcBef>
                <a:spcPts val="250"/>
              </a:spcBef>
            </a:pP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despite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offering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enhanced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mental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organisation,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currently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4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full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vacancies,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60" dirty="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unable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5" dirty="0">
                <a:solidFill>
                  <a:srgbClr val="FFFFFF"/>
                </a:solidFill>
                <a:latin typeface="Calibri"/>
                <a:cs typeface="Calibri"/>
              </a:rPr>
              <a:t>back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clients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would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attended</a:t>
            </a:r>
            <a:r>
              <a:rPr sz="1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400" spc="165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pandemic’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MH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Charity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84eb05-6e8d-4005-b4f0-6969e70150f9" xsi:nil="true"/>
    <lcf76f155ced4ddcb4097134ff3c332f xmlns="86d98120-7755-4de4-8b81-617cfbbbccb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A268F0255BE64A9BC4B8E2DCE55F37" ma:contentTypeVersion="22" ma:contentTypeDescription="Create a new document." ma:contentTypeScope="" ma:versionID="e6a3580fde2e187da0906c1d90a4591f">
  <xsd:schema xmlns:xsd="http://www.w3.org/2001/XMLSchema" xmlns:xs="http://www.w3.org/2001/XMLSchema" xmlns:p="http://schemas.microsoft.com/office/2006/metadata/properties" xmlns:ns2="86d98120-7755-4de4-8b81-617cfbbbccb5" xmlns:ns3="b584eb05-6e8d-4005-b4f0-6969e70150f9" targetNamespace="http://schemas.microsoft.com/office/2006/metadata/properties" ma:root="true" ma:fieldsID="0c274b07033e671764f2db4bf380f056" ns2:_="" ns3:_="">
    <xsd:import namespace="86d98120-7755-4de4-8b81-617cfbbbccb5"/>
    <xsd:import namespace="b584eb05-6e8d-4005-b4f0-6969e7015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98120-7755-4de4-8b81-617cfbbbc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8deb5b5-5d72-4985-95eb-869fa41db4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4eb05-6e8d-4005-b4f0-6969e7015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1f29b2f-4068-401c-91ac-483d7c913b82}" ma:internalName="TaxCatchAll" ma:showField="CatchAllData" ma:web="b584eb05-6e8d-4005-b4f0-6969e7015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BF46A-2B0C-487E-82F9-78C70763096C}">
  <ds:schemaRefs>
    <ds:schemaRef ds:uri="http://schemas.microsoft.com/office/2006/metadata/properties"/>
    <ds:schemaRef ds:uri="http://schemas.microsoft.com/office/infopath/2007/PartnerControls"/>
    <ds:schemaRef ds:uri="b584eb05-6e8d-4005-b4f0-6969e70150f9"/>
    <ds:schemaRef ds:uri="86d98120-7755-4de4-8b81-617cfbbbccb5"/>
  </ds:schemaRefs>
</ds:datastoreItem>
</file>

<file path=customXml/itemProps2.xml><?xml version="1.0" encoding="utf-8"?>
<ds:datastoreItem xmlns:ds="http://schemas.openxmlformats.org/officeDocument/2006/customXml" ds:itemID="{C1155132-42CB-4DD6-95E2-24AF1F0E82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99D865-8552-4A67-BE19-AFB2E8F84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d98120-7755-4de4-8b81-617cfbbbccb5"/>
    <ds:schemaRef ds:uri="b584eb05-6e8d-4005-b4f0-6969e7015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Yorkshire Funders</vt:lpstr>
      <vt:lpstr>Who we are</vt:lpstr>
      <vt:lpstr>Our mission</vt:lpstr>
      <vt:lpstr>£5,920,223.66</vt:lpstr>
      <vt:lpstr>PowerPoint Presentation</vt:lpstr>
      <vt:lpstr>PowerPoint Presentation</vt:lpstr>
      <vt:lpstr>PowerPoint Presentation</vt:lpstr>
      <vt:lpstr>‘Funding is Getting Tight’.</vt:lpstr>
      <vt:lpstr>Issues with Staff Morale, Recruitment and Retention.</vt:lpstr>
      <vt:lpstr>Issues with Staff Morale, Recruitment and Retention.</vt:lpstr>
      <vt:lpstr>PowerPoint Presentation</vt:lpstr>
      <vt:lpstr>PowerPoint Presentation</vt:lpstr>
      <vt:lpstr>Yorkshire Funders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Yorkshire Funders</dc:title>
  <cp:revision>9</cp:revision>
  <dcterms:created xsi:type="dcterms:W3CDTF">2022-06-08T11:52:46Z</dcterms:created>
  <dcterms:modified xsi:type="dcterms:W3CDTF">2022-06-08T14:11:54Z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2022-06-08T00:00:00Z</vt:filetime>
  </property>
  <property fmtid="{D5CDD505-2E9C-101B-9397-08002B2CF9AE}" pid="3" name="Creator">
    <vt:lpwstr>Adobe InDesign 17.1 (Windows)</vt:lpwstr>
  </property>
  <property fmtid="{D5CDD505-2E9C-101B-9397-08002B2CF9AE}" pid="4" name="LastSaved">
    <vt:filetime>2022-06-08T00:00:00Z</vt:filetime>
  </property>
  <property fmtid="{D5CDD505-2E9C-101B-9397-08002B2CF9AE}" pid="5" name="ContentTypeId">
    <vt:lpwstr>0x010100CDA268F0255BE64A9BC4B8E2DCE55F37</vt:lpwstr>
  </property>
  <property fmtid="{D5CDD505-2E9C-101B-9397-08002B2CF9AE}" pid="6" name="MediaServiceImageTags">
    <vt:lpwstr/>
  </property>
</Properties>
</file>