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sldIdLst>
    <p:sldId id="291" r:id="rId5"/>
    <p:sldId id="297" r:id="rId6"/>
    <p:sldId id="305" r:id="rId7"/>
    <p:sldId id="296" r:id="rId8"/>
    <p:sldId id="299" r:id="rId9"/>
    <p:sldId id="295" r:id="rId10"/>
    <p:sldId id="301" r:id="rId11"/>
    <p:sldId id="369" r:id="rId12"/>
    <p:sldId id="366" r:id="rId13"/>
    <p:sldId id="351" r:id="rId14"/>
    <p:sldId id="316" r:id="rId15"/>
    <p:sldId id="370" r:id="rId16"/>
    <p:sldId id="318" r:id="rId17"/>
    <p:sldId id="339" r:id="rId18"/>
    <p:sldId id="307" r:id="rId19"/>
    <p:sldId id="354" r:id="rId20"/>
    <p:sldId id="293" r:id="rId21"/>
    <p:sldId id="302" r:id="rId22"/>
    <p:sldId id="303" r:id="rId23"/>
    <p:sldId id="371" r:id="rId24"/>
    <p:sldId id="345" r:id="rId25"/>
    <p:sldId id="372" r:id="rId26"/>
    <p:sldId id="285"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6EB"/>
    <a:srgbClr val="F59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639" autoAdjust="0"/>
  </p:normalViewPr>
  <p:slideViewPr>
    <p:cSldViewPr snapToGrid="0">
      <p:cViewPr varScale="1">
        <p:scale>
          <a:sx n="64" d="100"/>
          <a:sy n="64" d="100"/>
        </p:scale>
        <p:origin x="29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931E23-C2D8-4293-903A-A956DBF94E96}" type="datetimeFigureOut">
              <a:rPr lang="en-GB" smtClean="0"/>
              <a:t>31/05/2022</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DF27AB-02F7-4E77-9A4F-78B41D876A80}" type="slidenum">
              <a:rPr lang="en-GB" smtClean="0"/>
              <a:t>‹#›</a:t>
            </a:fld>
            <a:endParaRPr lang="en-GB"/>
          </a:p>
        </p:txBody>
      </p:sp>
    </p:spTree>
    <p:extLst>
      <p:ext uri="{BB962C8B-B14F-4D97-AF65-F5344CB8AC3E}">
        <p14:creationId xmlns:p14="http://schemas.microsoft.com/office/powerpoint/2010/main" val="133562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var.org.uk/flexible-fund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One: </a:t>
            </a:r>
            <a:r>
              <a:rPr lang="en-US" dirty="0"/>
              <a:t>What we know is needed (10 mins)</a:t>
            </a:r>
          </a:p>
          <a:p>
            <a:r>
              <a:rPr lang="en-US" b="1" dirty="0"/>
              <a:t>Part Two: </a:t>
            </a:r>
            <a:r>
              <a:rPr lang="en-US" dirty="0" err="1"/>
              <a:t>Operationalising</a:t>
            </a:r>
            <a:r>
              <a:rPr lang="en-US" dirty="0"/>
              <a:t> relational – application and assessments</a:t>
            </a:r>
          </a:p>
          <a:p>
            <a:r>
              <a:rPr lang="en-US" dirty="0"/>
              <a:t>Present 5 mins</a:t>
            </a:r>
          </a:p>
          <a:p>
            <a:r>
              <a:rPr lang="en-US" dirty="0"/>
              <a:t>Table discussion 15 min</a:t>
            </a:r>
          </a:p>
          <a:p>
            <a:r>
              <a:rPr lang="en-US" dirty="0"/>
              <a:t>Feedback 10 min</a:t>
            </a:r>
          </a:p>
          <a:p>
            <a:pPr>
              <a:lnSpc>
                <a:spcPts val="2800"/>
              </a:lnSpc>
            </a:pPr>
            <a:r>
              <a:rPr lang="en-US" b="1" dirty="0"/>
              <a:t>Part Three: </a:t>
            </a:r>
            <a:r>
              <a:rPr lang="en-US" dirty="0"/>
              <a:t>Reporting</a:t>
            </a:r>
          </a:p>
          <a:p>
            <a:r>
              <a:rPr lang="en-US" dirty="0"/>
              <a:t>Present 5 mins</a:t>
            </a:r>
          </a:p>
          <a:p>
            <a:r>
              <a:rPr lang="en-US" dirty="0"/>
              <a:t>Table discussion 15 min</a:t>
            </a:r>
          </a:p>
          <a:p>
            <a:r>
              <a:rPr lang="en-US" dirty="0"/>
              <a:t>Feedback 10 min</a:t>
            </a:r>
          </a:p>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2</a:t>
            </a:fld>
            <a:endParaRPr lang="en-GB"/>
          </a:p>
        </p:txBody>
      </p:sp>
    </p:spTree>
    <p:extLst>
      <p:ext uri="{BB962C8B-B14F-4D97-AF65-F5344CB8AC3E}">
        <p14:creationId xmlns:p14="http://schemas.microsoft.com/office/powerpoint/2010/main" val="155608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Charities mentioned that five things funders could do to help was:</a:t>
            </a:r>
          </a:p>
          <a:p>
            <a:endParaRPr lang="en-GB" dirty="0"/>
          </a:p>
          <a:p>
            <a:pPr algn="l">
              <a:buFont typeface="+mj-lt"/>
              <a:buAutoNum type="arabicPeriod"/>
            </a:pPr>
            <a:r>
              <a:rPr lang="en-GB" b="1" i="0" dirty="0">
                <a:solidFill>
                  <a:srgbClr val="255053"/>
                </a:solidFill>
                <a:effectLst/>
                <a:latin typeface="NeuzeitGro-Reg"/>
              </a:rPr>
              <a:t>Continue the flexible, </a:t>
            </a:r>
            <a:r>
              <a:rPr lang="en-GB" b="1" i="0" u="sng" dirty="0">
                <a:solidFill>
                  <a:srgbClr val="255053"/>
                </a:solidFill>
                <a:effectLst/>
                <a:latin typeface="NeuzeitGro-Reg"/>
                <a:hlinkClick r:id="rId3"/>
              </a:rPr>
              <a:t>open and trusting</a:t>
            </a:r>
            <a:r>
              <a:rPr lang="en-GB" b="1" i="0" dirty="0">
                <a:solidFill>
                  <a:srgbClr val="255053"/>
                </a:solidFill>
                <a:effectLst/>
                <a:latin typeface="NeuzeitGro-Reg"/>
              </a:rPr>
              <a:t> funding practices </a:t>
            </a:r>
            <a:r>
              <a:rPr lang="en-GB" b="0" i="0" dirty="0">
                <a:solidFill>
                  <a:srgbClr val="255053"/>
                </a:solidFill>
                <a:effectLst/>
                <a:latin typeface="NeuzeitGro-Reg"/>
              </a:rPr>
              <a:t>that many adopted during the pandemic</a:t>
            </a:r>
          </a:p>
          <a:p>
            <a:pPr algn="l">
              <a:buFont typeface="+mj-lt"/>
              <a:buAutoNum type="arabicPeriod"/>
            </a:pPr>
            <a:r>
              <a:rPr lang="en-GB" b="1" i="0" dirty="0">
                <a:solidFill>
                  <a:srgbClr val="255053"/>
                </a:solidFill>
                <a:effectLst/>
                <a:latin typeface="NeuzeitGro-Reg"/>
              </a:rPr>
              <a:t>Be more transparent with eligibility criteria</a:t>
            </a:r>
            <a:r>
              <a:rPr lang="en-GB" b="1" i="0" dirty="0">
                <a:solidFill>
                  <a:srgbClr val="255053"/>
                </a:solidFill>
                <a:effectLst/>
                <a:latin typeface="NeuzeitGro-Bol"/>
              </a:rPr>
              <a:t> </a:t>
            </a:r>
            <a:r>
              <a:rPr lang="en-GB" b="0" i="0" dirty="0">
                <a:solidFill>
                  <a:srgbClr val="255053"/>
                </a:solidFill>
                <a:effectLst/>
                <a:latin typeface="NeuzeitGro-Reg"/>
              </a:rPr>
              <a:t>and share decision-making processes.</a:t>
            </a:r>
          </a:p>
          <a:p>
            <a:pPr algn="l">
              <a:buFont typeface="+mj-lt"/>
              <a:buAutoNum type="arabicPeriod"/>
            </a:pPr>
            <a:r>
              <a:rPr lang="en-GB" b="1" i="0" dirty="0">
                <a:solidFill>
                  <a:srgbClr val="255053"/>
                </a:solidFill>
                <a:effectLst/>
                <a:latin typeface="NeuzeitGro-Reg"/>
              </a:rPr>
              <a:t>Consider different requirements depending on the size of grant.</a:t>
            </a:r>
            <a:r>
              <a:rPr lang="en-GB" b="1" i="0" dirty="0">
                <a:solidFill>
                  <a:srgbClr val="255053"/>
                </a:solidFill>
                <a:effectLst/>
                <a:latin typeface="NeuzeitGro-Bol"/>
              </a:rPr>
              <a:t> </a:t>
            </a:r>
            <a:r>
              <a:rPr lang="en-GB" b="0" i="0" dirty="0">
                <a:solidFill>
                  <a:srgbClr val="255053"/>
                </a:solidFill>
                <a:effectLst/>
                <a:latin typeface="NeuzeitGro-Reg"/>
              </a:rPr>
              <a:t>For example, video applications, use publicly held information (e.g. financial information from the charity commission</a:t>
            </a:r>
          </a:p>
          <a:p>
            <a:pPr algn="l">
              <a:buFont typeface="+mj-lt"/>
              <a:buAutoNum type="arabicPeriod"/>
            </a:pPr>
            <a:r>
              <a:rPr lang="en-GB" b="1" i="0" dirty="0">
                <a:solidFill>
                  <a:srgbClr val="255053"/>
                </a:solidFill>
                <a:effectLst/>
                <a:latin typeface="NeuzeitGro-Reg"/>
              </a:rPr>
              <a:t>Ringfence funding to support specific groups or communities</a:t>
            </a:r>
            <a:r>
              <a:rPr lang="en-GB" b="0" i="0" dirty="0">
                <a:solidFill>
                  <a:srgbClr val="255053"/>
                </a:solidFill>
                <a:effectLst/>
                <a:latin typeface="NeuzeitGro-Reg"/>
              </a:rPr>
              <a:t> (e.g. small charities, community-led groups, ethnically diverse charities). Smaller organisations and those that support marginalised communities are often competing with larger organisations that have more resource and a paid fundraising team. Ringfencing funding could help.</a:t>
            </a:r>
          </a:p>
          <a:p>
            <a:pPr algn="l">
              <a:buFont typeface="+mj-lt"/>
              <a:buAutoNum type="arabicPeriod"/>
            </a:pPr>
            <a:r>
              <a:rPr lang="en-GB" b="1" i="0" dirty="0">
                <a:solidFill>
                  <a:srgbClr val="255053"/>
                </a:solidFill>
                <a:effectLst/>
                <a:latin typeface="NeuzeitGro-Reg"/>
              </a:rPr>
              <a:t>Create opportunities for open dialogue. </a:t>
            </a:r>
          </a:p>
          <a:p>
            <a:pPr algn="l">
              <a:buFont typeface="+mj-lt"/>
              <a:buNone/>
            </a:pPr>
            <a:endParaRPr lang="en-GB" b="0" i="0" dirty="0">
              <a:solidFill>
                <a:srgbClr val="255053"/>
              </a:solidFill>
              <a:effectLst/>
              <a:latin typeface="NeuzeitGro-Reg"/>
            </a:endParaRPr>
          </a:p>
          <a:p>
            <a:pPr algn="l">
              <a:buFont typeface="+mj-lt"/>
              <a:buNone/>
            </a:pPr>
            <a:endParaRPr lang="en-GB" b="0" i="0" dirty="0">
              <a:solidFill>
                <a:srgbClr val="255053"/>
              </a:solidFill>
              <a:effectLst/>
              <a:latin typeface="NeuzeitGro-Reg"/>
            </a:endParaRPr>
          </a:p>
          <a:p>
            <a:pPr defTabSz="931774">
              <a:defRPr/>
            </a:pPr>
            <a:r>
              <a:rPr lang="en-GB" b="0" i="0" dirty="0">
                <a:solidFill>
                  <a:srgbClr val="255053"/>
                </a:solidFill>
                <a:effectLst/>
                <a:latin typeface="NeuzeitGro-Reg"/>
              </a:rPr>
              <a:t>We reached out to four funders who have signed up to the Open and Trusting initiative- </a:t>
            </a:r>
            <a:r>
              <a:rPr lang="en-GB" dirty="0">
                <a:latin typeface="Arial" panose="020B0604020202020204" pitchFamily="34" charset="0"/>
                <a:ea typeface="Calibri" panose="020F0502020204030204" pitchFamily="34" charset="0"/>
                <a:cs typeface="Times New Roman" panose="02020603050405020304" pitchFamily="18" charset="0"/>
              </a:rPr>
              <a:t>The Blue Thread, </a:t>
            </a:r>
            <a:r>
              <a:rPr lang="en-GB" dirty="0" err="1">
                <a:latin typeface="Arial" panose="020B0604020202020204" pitchFamily="34" charset="0"/>
                <a:ea typeface="Calibri" panose="020F0502020204030204" pitchFamily="34" charset="0"/>
                <a:cs typeface="Times New Roman" panose="02020603050405020304" pitchFamily="18" charset="0"/>
              </a:rPr>
              <a:t>Caretech</a:t>
            </a:r>
            <a:r>
              <a:rPr lang="en-GB" dirty="0">
                <a:latin typeface="Arial" panose="020B0604020202020204" pitchFamily="34" charset="0"/>
                <a:ea typeface="Calibri" panose="020F0502020204030204" pitchFamily="34" charset="0"/>
                <a:cs typeface="Times New Roman" panose="02020603050405020304" pitchFamily="18" charset="0"/>
              </a:rPr>
              <a:t>, Joffe Trust, Texel Foundation- are opening up their applications and assessments in an open and trusting way. </a:t>
            </a:r>
          </a:p>
          <a:p>
            <a:pPr defTabSz="931774">
              <a:defRPr/>
            </a:pPr>
            <a:endParaRPr lang="en-GB" dirty="0">
              <a:latin typeface="Arial" panose="020B0604020202020204" pitchFamily="34" charset="0"/>
              <a:ea typeface="Calibri" panose="020F0502020204030204" pitchFamily="34" charset="0"/>
              <a:cs typeface="Times New Roman" panose="02020603050405020304" pitchFamily="18" charset="0"/>
            </a:endParaRPr>
          </a:p>
          <a:p>
            <a:pPr defTabSz="931774">
              <a:defRPr/>
            </a:pPr>
            <a:r>
              <a:rPr lang="en-GB" i="1" dirty="0">
                <a:latin typeface="Arial" panose="020B0604020202020204" pitchFamily="34" charset="0"/>
                <a:ea typeface="Calibri" panose="020F0502020204030204" pitchFamily="34" charset="0"/>
                <a:cs typeface="Times New Roman" panose="02020603050405020304" pitchFamily="18" charset="0"/>
              </a:rPr>
              <a:t>IF ASKED: These include only asking for information you need, including grantees in drafting application forms, allowing for other application formats (e.g. video applications) and </a:t>
            </a:r>
            <a:r>
              <a:rPr lang="en-GB" i="1" dirty="0" err="1">
                <a:latin typeface="Arial" panose="020B0604020202020204" pitchFamily="34" charset="0"/>
                <a:ea typeface="Calibri" panose="020F0502020204030204" pitchFamily="34" charset="0"/>
                <a:cs typeface="Times New Roman" panose="02020603050405020304" pitchFamily="18" charset="0"/>
              </a:rPr>
              <a:t>centering</a:t>
            </a:r>
            <a:r>
              <a:rPr lang="en-GB" i="1" dirty="0">
                <a:latin typeface="Arial" panose="020B0604020202020204" pitchFamily="34" charset="0"/>
                <a:ea typeface="Calibri" panose="020F0502020204030204" pitchFamily="34" charset="0"/>
                <a:cs typeface="Times New Roman" panose="02020603050405020304" pitchFamily="18" charset="0"/>
              </a:rPr>
              <a:t> ‘being human’ in the application process.</a:t>
            </a:r>
          </a:p>
          <a:p>
            <a:pPr defTabSz="931774">
              <a:defRPr/>
            </a:pPr>
            <a:endParaRPr lang="en-GB" dirty="0">
              <a:latin typeface="Arial" panose="020B0604020202020204" pitchFamily="34" charset="0"/>
              <a:ea typeface="Calibri" panose="020F0502020204030204" pitchFamily="34" charset="0"/>
              <a:cs typeface="Times New Roman" panose="02020603050405020304" pitchFamily="18" charset="0"/>
            </a:endParaRPr>
          </a:p>
          <a:p>
            <a:pPr defTabSz="931774">
              <a:defRPr/>
            </a:pPr>
            <a:r>
              <a:rPr lang="en-GB" dirty="0">
                <a:latin typeface="Arial" panose="020B0604020202020204" pitchFamily="34" charset="0"/>
                <a:ea typeface="Calibri" panose="020F0502020204030204" pitchFamily="34" charset="0"/>
                <a:cs typeface="Times New Roman" panose="02020603050405020304" pitchFamily="18" charset="0"/>
              </a:rPr>
              <a:t>Their approach towards applications have been written up into case studies and a report, together with insights from </a:t>
            </a:r>
            <a:r>
              <a:rPr lang="en-GB" dirty="0">
                <a:solidFill>
                  <a:srgbClr val="255053"/>
                </a:solidFill>
                <a:latin typeface="Arial" panose="020B0604020202020204" pitchFamily="34" charset="0"/>
                <a:cs typeface="Times New Roman" panose="02020603050405020304" pitchFamily="18" charset="0"/>
              </a:rPr>
              <a:t>six of the charities they fund, </a:t>
            </a:r>
            <a:r>
              <a:rPr lang="en-GB" dirty="0">
                <a:latin typeface="Arial" panose="020B0604020202020204" pitchFamily="34" charset="0"/>
                <a:ea typeface="Calibri" panose="020F0502020204030204" pitchFamily="34" charset="0"/>
                <a:cs typeface="Times New Roman" panose="02020603050405020304" pitchFamily="18" charset="0"/>
              </a:rPr>
              <a:t>who agreed to share anonymised views on their experience of applying to one of these funders. </a:t>
            </a:r>
          </a:p>
          <a:p>
            <a:pPr defTabSz="931774">
              <a:defRPr/>
            </a:pPr>
            <a:endParaRPr lang="en-GB" dirty="0">
              <a:latin typeface="Arial" panose="020B0604020202020204" pitchFamily="34" charset="0"/>
              <a:ea typeface="Calibri" panose="020F0502020204030204" pitchFamily="34" charset="0"/>
              <a:cs typeface="Times New Roman" panose="02020603050405020304" pitchFamily="18" charset="0"/>
            </a:endParaRPr>
          </a:p>
          <a:p>
            <a:pPr defTabSz="931774">
              <a:defRPr/>
            </a:pPr>
            <a:r>
              <a:rPr lang="en-GB" dirty="0">
                <a:solidFill>
                  <a:srgbClr val="255053"/>
                </a:solidFill>
                <a:latin typeface="Arial" panose="020B0604020202020204" pitchFamily="34" charset="0"/>
                <a:cs typeface="Times New Roman" panose="02020603050405020304" pitchFamily="18" charset="0"/>
              </a:rPr>
              <a:t>What we learnt across these funders can be split into six key principles:</a:t>
            </a:r>
            <a:endParaRPr lang="en-GB" b="0" i="0" dirty="0">
              <a:solidFill>
                <a:srgbClr val="255053"/>
              </a:solidFill>
              <a:effectLst/>
              <a:latin typeface="NeuzeitGro-Reg"/>
            </a:endParaRPr>
          </a:p>
        </p:txBody>
      </p:sp>
      <p:sp>
        <p:nvSpPr>
          <p:cNvPr id="4" name="Slide Number Placeholder 3"/>
          <p:cNvSpPr>
            <a:spLocks noGrp="1"/>
          </p:cNvSpPr>
          <p:nvPr>
            <p:ph type="sldNum" sz="quarter" idx="5"/>
          </p:nvPr>
        </p:nvSpPr>
        <p:spPr/>
        <p:txBody>
          <a:bodyPr/>
          <a:lstStyle/>
          <a:p>
            <a:fld id="{6BDF27AB-02F7-4E77-9A4F-78B41D876A80}" type="slidenum">
              <a:rPr lang="en-GB" smtClean="0"/>
              <a:t>13</a:t>
            </a:fld>
            <a:endParaRPr lang="en-GB"/>
          </a:p>
        </p:txBody>
      </p:sp>
    </p:spTree>
    <p:extLst>
      <p:ext uri="{BB962C8B-B14F-4D97-AF65-F5344CB8AC3E}">
        <p14:creationId xmlns:p14="http://schemas.microsoft.com/office/powerpoint/2010/main" val="311983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 in on two principles; 2 and 5</a:t>
            </a:r>
          </a:p>
          <a:p>
            <a:endParaRPr lang="en-GB" dirty="0"/>
          </a:p>
          <a:p>
            <a:pPr defTabSz="931774">
              <a:defRPr/>
            </a:pPr>
            <a:r>
              <a:rPr lang="en-GB" dirty="0"/>
              <a:t>2</a:t>
            </a:r>
            <a:r>
              <a:rPr lang="en-GB" b="1" dirty="0"/>
              <a:t>.</a:t>
            </a:r>
            <a:r>
              <a:rPr lang="en-GB" b="1" dirty="0">
                <a:latin typeface="Arial" panose="020B0604020202020204" pitchFamily="34" charset="0"/>
                <a:ea typeface="Calibri" panose="020F0502020204030204" pitchFamily="34" charset="0"/>
                <a:cs typeface="Times New Roman" panose="02020603050405020304" pitchFamily="18" charset="0"/>
              </a:rPr>
              <a:t> Accept risk: </a:t>
            </a:r>
            <a:r>
              <a:rPr lang="en-GB" dirty="0">
                <a:latin typeface="Arial" panose="020B0604020202020204" pitchFamily="34" charset="0"/>
                <a:ea typeface="Calibri" panose="020F0502020204030204" pitchFamily="34" charset="0"/>
                <a:cs typeface="Times New Roman" panose="02020603050405020304" pitchFamily="18" charset="0"/>
              </a:rPr>
              <a:t>A number of charities talked about the need for a new attitude to risk amongst funders because 'organisations with fewer credentials and less reputation' will continue to be excluded’ . One funder in particular puts a lot of effort into evaluating their appetite for risk because that informs what info they ask from their grantees to reduce the burden</a:t>
            </a:r>
          </a:p>
          <a:p>
            <a:endParaRPr lang="en-GB" dirty="0"/>
          </a:p>
          <a:p>
            <a:pPr defTabSz="931774">
              <a:defRPr/>
            </a:pPr>
            <a:r>
              <a:rPr lang="en-GB" b="1" dirty="0"/>
              <a:t>5.</a:t>
            </a:r>
            <a:r>
              <a:rPr lang="en-GB" b="1" dirty="0">
                <a:latin typeface="Arial" panose="020B0604020202020204" pitchFamily="34" charset="0"/>
                <a:ea typeface="Calibri" panose="020F0502020204030204" pitchFamily="34" charset="0"/>
                <a:cs typeface="Times New Roman" panose="02020603050405020304" pitchFamily="18" charset="0"/>
              </a:rPr>
              <a:t> </a:t>
            </a:r>
            <a:r>
              <a:rPr lang="en-GB" b="1" dirty="0">
                <a:latin typeface="Arial" panose="020B0604020202020204" pitchFamily="34" charset="0"/>
                <a:ea typeface="Times New Roman" panose="02020603050405020304" pitchFamily="18" charset="0"/>
                <a:cs typeface="Times New Roman" panose="02020603050405020304" pitchFamily="18" charset="0"/>
              </a:rPr>
              <a:t>Pay attention to how the process feels. </a:t>
            </a:r>
            <a:r>
              <a:rPr lang="en-GB" dirty="0">
                <a:latin typeface="Arial" panose="020B0604020202020204" pitchFamily="34" charset="0"/>
                <a:ea typeface="Times New Roman" panose="02020603050405020304" pitchFamily="18" charset="0"/>
                <a:cs typeface="Times New Roman" panose="02020603050405020304" pitchFamily="18" charset="0"/>
              </a:rPr>
              <a:t>Charities in our previous work indicated that applying for funding felt like you were just communicating with a person behind a screen, and that funders didn’t really understand what applying for funding felt like. Funders that we spoke to really tried to stay connected to that side of it. Many of them used to be fundraisers themselves, and recommended that funders visit their grantees, see what it is like on the ground and volunteer for the sector themselves.</a:t>
            </a:r>
            <a:endParaRPr lang="en-GB" b="1" dirty="0">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14</a:t>
            </a:fld>
            <a:endParaRPr lang="en-GB"/>
          </a:p>
        </p:txBody>
      </p:sp>
    </p:spTree>
    <p:extLst>
      <p:ext uri="{BB962C8B-B14F-4D97-AF65-F5344CB8AC3E}">
        <p14:creationId xmlns:p14="http://schemas.microsoft.com/office/powerpoint/2010/main" val="123206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15</a:t>
            </a:fld>
            <a:endParaRPr lang="en-GB"/>
          </a:p>
        </p:txBody>
      </p:sp>
    </p:spTree>
    <p:extLst>
      <p:ext uri="{BB962C8B-B14F-4D97-AF65-F5344CB8AC3E}">
        <p14:creationId xmlns:p14="http://schemas.microsoft.com/office/powerpoint/2010/main" val="86231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You know that both funders and charities/social organisations exist to make a difference. To do this both need time, data and intelligence to support their efforts to reflect, learn and improve. The flow of reporting from charities to their funders should make a positive contribution to these efforts. But too often it sucks energy, is disproportionate, burdensome and unhelpful… requirements that are poorly aligned with charities needs and funders frustrated by overly positive accounts of progress and performance.</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Grant reports generally serve one or more of three main purposes. </a:t>
            </a:r>
          </a:p>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Accountability – ‘What have you done with this money?’ </a:t>
            </a:r>
            <a:r>
              <a:rPr lang="en-GB" sz="1200" dirty="0">
                <a:effectLst/>
                <a:latin typeface="Calibri" panose="020F0502020204030204" pitchFamily="34" charset="0"/>
                <a:ea typeface="Calibri" panose="020F0502020204030204" pitchFamily="34" charset="0"/>
                <a:cs typeface="Times New Roman" panose="02020603050405020304" pitchFamily="18" charset="0"/>
              </a:rPr>
              <a:t>This first level of reporting is concerned with compliance, providing </a:t>
            </a:r>
            <a:r>
              <a:rPr lang="en-GB" sz="1200" dirty="0">
                <a:effectLst/>
                <a:latin typeface="Calibri" panose="020F0502020204030204" pitchFamily="34" charset="0"/>
                <a:ea typeface="Times New Roman" panose="02020603050405020304" pitchFamily="18" charset="0"/>
                <a:cs typeface="Calibri" panose="020F0502020204030204" pitchFamily="34" charset="0"/>
              </a:rPr>
              <a:t>assurance to trustees that a foundation’s resources are being used responsibly and in line with the terms of the grant. If funders start from a position of confidence in their own application and assessment processes and in the integrity and skills of the charities they are supporting, the responsibilities of good stewardship can be exercised very lightly. Funders are not auditors. And the trustees of the charities they support have their own duties of responsible management under charity law.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Impact – ‘What has been achieved? </a:t>
            </a:r>
            <a:r>
              <a:rPr lang="en-GB" sz="1200" dirty="0">
                <a:effectLst/>
                <a:latin typeface="Calibri" panose="020F0502020204030204" pitchFamily="34" charset="0"/>
                <a:ea typeface="Calibri" panose="020F0502020204030204" pitchFamily="34" charset="0"/>
                <a:cs typeface="Times New Roman" panose="02020603050405020304" pitchFamily="18" charset="0"/>
              </a:rPr>
              <a:t>Everyone cares about making a difference. </a:t>
            </a:r>
            <a:r>
              <a:rPr lang="en-GB" sz="1200" dirty="0">
                <a:effectLst/>
                <a:latin typeface="Calibri" panose="020F0502020204030204" pitchFamily="34" charset="0"/>
                <a:ea typeface="Times New Roman" panose="02020603050405020304" pitchFamily="18" charset="0"/>
                <a:cs typeface="Calibri" panose="020F0502020204030204" pitchFamily="34" charset="0"/>
              </a:rPr>
              <a:t>But foundations are far from uniform in their understanding of what impact looks like, whose impact they are judging and what they want to know about it. Some are concerned with tangible outputs – the number of activities provided, the number of people reached and so on. Some want to understand direct outcomes from the work – the short-term changes that it has delivered or contributed to. Others are concerned with impact in its formal sense – the progress that is being made towards longer-term systemic change (of which the work they are supporting is usually a very small part). Each makes different demands on funded organisations and calls for different behaviours from funders in agreeing, realistic and meaningful reporting agendas with them.</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200" b="1" dirty="0">
                <a:effectLst/>
                <a:latin typeface="Calibri" panose="020F0502020204030204" pitchFamily="34" charset="0"/>
                <a:ea typeface="Times New Roman" panose="02020603050405020304" pitchFamily="18" charset="0"/>
                <a:cs typeface="Calibri" panose="020F0502020204030204" pitchFamily="34" charset="0"/>
              </a:rPr>
              <a:t>Learning – ‘What can you tell us that will help us to do a better job?’ </a:t>
            </a:r>
            <a:r>
              <a:rPr lang="en-GB" sz="1200" dirty="0">
                <a:effectLst/>
                <a:latin typeface="Calibri" panose="020F0502020204030204" pitchFamily="34" charset="0"/>
                <a:ea typeface="Times New Roman" panose="02020603050405020304" pitchFamily="18" charset="0"/>
                <a:cs typeface="Calibri" panose="020F0502020204030204" pitchFamily="34" charset="0"/>
              </a:rPr>
              <a:t>A commitment to more flexible, lighter-touch reporting does not mean Open &amp; Trusting funders are giving up their responsibility to make purposeful, intelligence informed decisions about strategy and practice. But it does mean they are not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‘pushing down the responsibility for “Are we doing a good job?” to the people we are funding’.</a:t>
            </a:r>
            <a:r>
              <a:rPr lang="en-GB" sz="1200" dirty="0">
                <a:effectLst/>
                <a:latin typeface="Calibri" panose="020F0502020204030204" pitchFamily="34" charset="0"/>
                <a:ea typeface="Times New Roman" panose="02020603050405020304" pitchFamily="18" charset="0"/>
                <a:cs typeface="Calibri" panose="020F0502020204030204" pitchFamily="34" charset="0"/>
              </a:rPr>
              <a:t> Rather, they are taking responsibility for thinking deeply about what they need to understand in order to improve their contribution to the complex ecosystem they inhabit – of being a partner in the process of social change, respecting the expertise and intelligence of the organisations they support rather than setting and imposing rigid agendas and sharing what they have learned. Within this framing, reports from funded organisations may make a valuable contribution to the </a:t>
            </a:r>
            <a:r>
              <a:rPr lang="en-GB" sz="1200" i="1" dirty="0">
                <a:effectLst/>
                <a:latin typeface="Calibri" panose="020F0502020204030204" pitchFamily="34" charset="0"/>
                <a:ea typeface="Times New Roman" panose="02020603050405020304" pitchFamily="18" charset="0"/>
                <a:cs typeface="Calibri" panose="020F0502020204030204" pitchFamily="34" charset="0"/>
              </a:rPr>
              <a:t>‘basket of different type of intelligence’</a:t>
            </a:r>
            <a:r>
              <a:rPr lang="en-GB" sz="1200" dirty="0">
                <a:effectLst/>
                <a:latin typeface="Calibri" panose="020F0502020204030204" pitchFamily="34" charset="0"/>
                <a:ea typeface="Times New Roman" panose="02020603050405020304" pitchFamily="18" charset="0"/>
                <a:cs typeface="Calibri" panose="020F0502020204030204" pitchFamily="34" charset="0"/>
              </a:rPr>
              <a:t> that they need to support judgements about ‘what next?’, as well as adding value to the organisations that produce them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i="0" dirty="0">
              <a:solidFill>
                <a:srgbClr val="255053"/>
              </a:solidFill>
              <a:effectLst/>
              <a:latin typeface="NeuzeitGro-Reg"/>
            </a:endParaRPr>
          </a:p>
        </p:txBody>
      </p:sp>
      <p:sp>
        <p:nvSpPr>
          <p:cNvPr id="4" name="Slide Number Placeholder 3"/>
          <p:cNvSpPr>
            <a:spLocks noGrp="1"/>
          </p:cNvSpPr>
          <p:nvPr>
            <p:ph type="sldNum" sz="quarter" idx="5"/>
          </p:nvPr>
        </p:nvSpPr>
        <p:spPr/>
        <p:txBody>
          <a:bodyPr/>
          <a:lstStyle/>
          <a:p>
            <a:fld id="{0D6F7E7F-31E6-4010-896C-62A82C010B24}" type="slidenum">
              <a:rPr lang="en-GB" smtClean="0"/>
              <a:t>16</a:t>
            </a:fld>
            <a:endParaRPr lang="en-GB"/>
          </a:p>
        </p:txBody>
      </p:sp>
    </p:spTree>
    <p:extLst>
      <p:ext uri="{BB962C8B-B14F-4D97-AF65-F5344CB8AC3E}">
        <p14:creationId xmlns:p14="http://schemas.microsoft.com/office/powerpoint/2010/main" val="328333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17</a:t>
            </a:fld>
            <a:endParaRPr lang="en-GB"/>
          </a:p>
        </p:txBody>
      </p:sp>
    </p:spTree>
    <p:extLst>
      <p:ext uri="{BB962C8B-B14F-4D97-AF65-F5344CB8AC3E}">
        <p14:creationId xmlns:p14="http://schemas.microsoft.com/office/powerpoint/2010/main" val="105020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asked charities what funders can do to improve grant reporting – how to make it useful and meaningful for all. They raise five key messages:</a:t>
            </a:r>
          </a:p>
          <a:p>
            <a:pPr marL="342900" lvl="0" indent="-342900">
              <a:lnSpc>
                <a:spcPct val="107000"/>
              </a:lnSpc>
              <a:buFont typeface="+mj-lt"/>
              <a:buAutoNum type="arabicPeriod"/>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 respectful: </a:t>
            </a:r>
            <a:r>
              <a:rPr lang="en-GB" sz="1800" dirty="0">
                <a:effectLst/>
                <a:latin typeface="Calibri" panose="020F0502020204030204" pitchFamily="34" charset="0"/>
                <a:ea typeface="Calibri" panose="020F0502020204030204" pitchFamily="34" charset="0"/>
                <a:cs typeface="Times New Roman" panose="02020603050405020304" pitchFamily="18" charset="0"/>
              </a:rPr>
              <a:t>Respect the demands on beneficiaries. Heavy reliance on project funding means that charity monitoring and evaluation systems have to speak to many different funder targets and outcomes. This makes them cumbersome for operational staff and volunteers and frustrating for beneficiaries, who often feel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assessed to death’</a:t>
            </a:r>
            <a:r>
              <a:rPr lang="en-GB" sz="1800" dirty="0">
                <a:effectLst/>
                <a:latin typeface="Calibri" panose="020F0502020204030204" pitchFamily="34" charset="0"/>
                <a:ea typeface="Calibri" panose="020F0502020204030204" pitchFamily="34" charset="0"/>
                <a:cs typeface="Times New Roman" panose="02020603050405020304" pitchFamily="18" charset="0"/>
              </a:rPr>
              <a:t>. Funders could look for overall performance of an organisation not just their funded bit</a:t>
            </a:r>
          </a:p>
          <a:p>
            <a:pPr marL="342900" lvl="0" indent="-342900" fontAlgn="ctr">
              <a:lnSpc>
                <a:spcPct val="107000"/>
              </a:lnSpc>
              <a:buFont typeface="+mj-lt"/>
              <a:buAutoNum type="arabicPeriod"/>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 clearer and more transparent: </a:t>
            </a:r>
            <a:r>
              <a:rPr lang="en-GB" sz="1800" dirty="0">
                <a:effectLst/>
                <a:latin typeface="Calibri" panose="020F0502020204030204" pitchFamily="34" charset="0"/>
                <a:ea typeface="Calibri" panose="020F0502020204030204" pitchFamily="34" charset="0"/>
                <a:cs typeface="Times New Roman" panose="02020603050405020304" pitchFamily="18" charset="0"/>
              </a:rPr>
              <a:t>What you are asking for and why. Explain it.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harities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need funders to be upfront about what they expect from the work and how they judge success. This means being clear about when you are monitoring performance OR interested in learning about challenges and progress. And they want to know what funders do with their reports.    </a:t>
            </a:r>
          </a:p>
          <a:p>
            <a:pPr marL="342900" lvl="0" indent="-342900" fontAlgn="ctr">
              <a:lnSpc>
                <a:spcPct val="107000"/>
              </a:lnSpc>
              <a:buFont typeface="+mj-lt"/>
              <a:buAutoNum type="arabicPeriod"/>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 useful to both. </a:t>
            </a:r>
            <a:r>
              <a:rPr lang="en-GB" sz="1800" dirty="0">
                <a:effectLst/>
                <a:latin typeface="Calibri" panose="020F0502020204030204" pitchFamily="34" charset="0"/>
                <a:ea typeface="Calibri" panose="020F0502020204030204" pitchFamily="34" charset="0"/>
                <a:cs typeface="Times New Roman" panose="02020603050405020304" pitchFamily="18" charset="0"/>
              </a:rPr>
              <a:t>Charities have many funders. Their different demands and requirements too often force charities to focus on ‘what the funder wants’ at the expense of ‘what our organisation needs’. It makes a big difference when funders take account of this wider context in determining their own reporting needs</a:t>
            </a:r>
          </a:p>
          <a:p>
            <a:pPr marL="342900" lvl="0" indent="-342900">
              <a:lnSpc>
                <a:spcPct val="107000"/>
              </a:lnSpc>
              <a:spcBef>
                <a:spcPts val="200"/>
              </a:spcBef>
              <a:spcAft>
                <a:spcPts val="800"/>
              </a:spcAft>
              <a:buFont typeface="+mj-lt"/>
              <a:buAutoNum type="arabicPeriod"/>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Be more flexible about how and when reports are made: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Funders can reduce inefficiencies by tailoring their reporting dates with charities’ own cycles. But a greater willingness to share control of the reporting agenda is needed. Particularly when communicating progress and impact, charities can feel constrained by traditional reporting methods and by having to translate their activities, outcomes or the experience of beneficiaries into </a:t>
            </a:r>
            <a:r>
              <a:rPr lang="en-GB" sz="1800" i="1" dirty="0">
                <a:effectLst/>
                <a:latin typeface="Calibri" panose="020F0502020204030204" pitchFamily="34" charset="0"/>
                <a:ea typeface="Times New Roman" panose="02020603050405020304" pitchFamily="18" charset="0"/>
                <a:cs typeface="Times New Roman" panose="02020603050405020304" pitchFamily="18" charset="0"/>
              </a:rPr>
              <a:t>‘funder language.’</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Having more choice about how and when to report helps the process add value to charities rather than simply taking up time.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pPr>
              <a:lnSpc>
                <a:spcPct val="107000"/>
              </a:lnSpc>
              <a:spcAft>
                <a:spcPts val="800"/>
              </a:spcAft>
            </a:pPr>
            <a:r>
              <a:rPr lang="en-GB"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Clarity and transparency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Funders explain why they have awarded/ not awarded a grant.</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Funders only ask for the information they need and use, and question whether they need bespoke reporting.</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Funders give feedback on any grant reporting they receive, and share their thoughts on the progress of the work.</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Funders describe what they do with the information they obtain from funded organisations.</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Funders are clear about the type of relationship they would like to have with funded organisations which enables funded organisations to make informed judgements about how best to manage it. </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rPr>
              <a:t>All information provided by funders is written in a simple, accessible and non-jargon way.</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Utility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ask at application stage for funded </a:t>
            </a:r>
            <a:r>
              <a:rPr lang="en-US" sz="1800" dirty="0" err="1">
                <a:effectLst/>
                <a:highlight>
                  <a:srgbClr val="FFFF00"/>
                </a:highlight>
                <a:latin typeface="Calibri" panose="020F0502020204030204" pitchFamily="34" charset="0"/>
                <a:ea typeface="Calibri" panose="020F0502020204030204" pitchFamily="34" charset="0"/>
                <a:cs typeface="Calibri" panose="020F0502020204030204" pitchFamily="34" charset="0"/>
              </a:rPr>
              <a:t>organisations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to express a preference for monitoring and reporting format.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e.g. written, conversation, collective conversation, storytelling, video, visits, sharing reports that are produced for other funders, or a combination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Funders provide more choice about when to submit reports to support the process rather than simply taking up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gather learning about the direct experience of delivering funded work through conversations.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take responsibility to assess the monitoring and reporting data to inform how they want to support/ respond to this.</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set up groups to </a:t>
            </a:r>
            <a:r>
              <a:rPr lang="en-US" sz="1800" dirty="0" err="1">
                <a:effectLst/>
                <a:highlight>
                  <a:srgbClr val="FFFF00"/>
                </a:highlight>
                <a:latin typeface="Calibri" panose="020F0502020204030204" pitchFamily="34" charset="0"/>
                <a:ea typeface="Calibri" panose="020F0502020204030204" pitchFamily="34" charset="0"/>
                <a:cs typeface="Calibri" panose="020F0502020204030204" pitchFamily="34" charset="0"/>
              </a:rPr>
              <a:t>analyse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the collated monitoring and reporting information in order to spot trends to inform how funders want to support/respond to these.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Proportionate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Micro grants do not require any reporting.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Small grants only require a short report and accounts.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For all of core funding grants funders only require the </a:t>
            </a:r>
            <a:r>
              <a:rPr lang="en-US" sz="1800" dirty="0" err="1">
                <a:effectLst/>
                <a:highlight>
                  <a:srgbClr val="FFFF00"/>
                </a:highlight>
                <a:latin typeface="Calibri" panose="020F0502020204030204" pitchFamily="34" charset="0"/>
                <a:ea typeface="Calibri" panose="020F0502020204030204" pitchFamily="34" charset="0"/>
                <a:cs typeface="Calibri" panose="020F0502020204030204" pitchFamily="34" charset="0"/>
              </a:rPr>
              <a:t>organisation’s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annual report and accounts.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When funders ask for more detailed monitoring and reporting, funded </a:t>
            </a:r>
            <a:r>
              <a:rPr lang="en-US" sz="1800" dirty="0" err="1">
                <a:effectLst/>
                <a:highlight>
                  <a:srgbClr val="FFFF00"/>
                </a:highlight>
                <a:latin typeface="Calibri" panose="020F0502020204030204" pitchFamily="34" charset="0"/>
                <a:ea typeface="Calibri" panose="020F0502020204030204" pitchFamily="34" charset="0"/>
                <a:cs typeface="Calibri" panose="020F0502020204030204" pitchFamily="34" charset="0"/>
              </a:rPr>
              <a:t>organisations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are offered additional costs in recognition of the time that it takes to administer.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Respect / being human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ask funded </a:t>
            </a:r>
            <a:r>
              <a:rPr lang="en-US" sz="1800" dirty="0" err="1">
                <a:effectLst/>
                <a:highlight>
                  <a:srgbClr val="FFFF00"/>
                </a:highlight>
                <a:latin typeface="Calibri" panose="020F0502020204030204" pitchFamily="34" charset="0"/>
                <a:ea typeface="Calibri" panose="020F0502020204030204" pitchFamily="34" charset="0"/>
                <a:cs typeface="Calibri" panose="020F0502020204030204" pitchFamily="34" charset="0"/>
              </a:rPr>
              <a:t>organisations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to review their reporting practice/ process.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encourage monitoring and reporting to be focused on learning, what works and what doesn’t, rather than driven by accountability.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Funders create an open forum for funded organisations to share learning with their peers as well as feedbacking any learning from their overarching assessment of monitoring and reporting information.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20</a:t>
            </a:fld>
            <a:endParaRPr lang="en-GB"/>
          </a:p>
        </p:txBody>
      </p:sp>
    </p:spTree>
    <p:extLst>
      <p:ext uri="{BB962C8B-B14F-4D97-AF65-F5344CB8AC3E}">
        <p14:creationId xmlns:p14="http://schemas.microsoft.com/office/powerpoint/2010/main" val="232777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GB" sz="800" i="1" dirty="0">
              <a:solidFill>
                <a:srgbClr val="255053"/>
              </a:solidFill>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Traditional ways of collecting and reporting data have to evolve. But this is creating some anxiety, especially when it comes to trustee expectations and the shift in roles required for working in an emergent and complex environment: [to quote] </a:t>
            </a:r>
            <a:r>
              <a:rPr lang="en-GB" sz="1800" i="1" dirty="0">
                <a:effectLst/>
                <a:latin typeface="Calibri" panose="020F0502020204030204" pitchFamily="34" charset="0"/>
                <a:ea typeface="Calibri" panose="020F0502020204030204" pitchFamily="34" charset="0"/>
                <a:cs typeface="Calibri" panose="020F0502020204030204" pitchFamily="34" charset="0"/>
              </a:rPr>
              <a:t>‘If you accept [that] the degree of uncertainty is relatively permanent, then your own expectations of what can be achieved through funding need to be framed in that different context’.</a:t>
            </a:r>
            <a:r>
              <a:rPr lang="en-GB" sz="1800" dirty="0">
                <a:effectLst/>
                <a:latin typeface="Calibri" panose="020F0502020204030204" pitchFamily="34" charset="0"/>
                <a:ea typeface="Calibri" panose="020F0502020204030204" pitchFamily="34" charset="0"/>
                <a:cs typeface="Calibri" panose="020F0502020204030204" pitchFamily="34" charset="0"/>
              </a:rPr>
              <a:t> Changes in data collection and reporting require the shifting of certain expectations and roles, especially in relation to trustees. </a:t>
            </a:r>
          </a:p>
          <a:p>
            <a:pPr>
              <a:lnSpc>
                <a:spcPct val="107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At board level, established habits around reporting and learning may no longer feel fit for purpose. Concerns centre around: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Making the case for more diversity of data: [to quote] </a:t>
            </a:r>
            <a:r>
              <a:rPr lang="en-GB" sz="1800" i="1" dirty="0">
                <a:effectLst/>
                <a:latin typeface="Calibri" panose="020F0502020204030204" pitchFamily="34" charset="0"/>
                <a:ea typeface="Calibri" panose="020F0502020204030204" pitchFamily="34" charset="0"/>
                <a:cs typeface="Calibri" panose="020F0502020204030204" pitchFamily="34" charset="0"/>
              </a:rPr>
              <a:t>‘We want to use the resources in the local area – and partners are producing stuff all the time. But none of it is quite what the board wants. We don’t want to go out and ask questions that we already know the answers to – so how do we collate all this informal learning into something that trustees recognise as valid?’.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Achieving alignment about </a:t>
            </a:r>
            <a:r>
              <a:rPr lang="en-GB" sz="1800" i="1" dirty="0">
                <a:effectLst/>
                <a:latin typeface="Calibri" panose="020F0502020204030204" pitchFamily="34" charset="0"/>
                <a:ea typeface="Calibri" panose="020F0502020204030204" pitchFamily="34" charset="0"/>
                <a:cs typeface="Calibri" panose="020F0502020204030204" pitchFamily="34" charset="0"/>
              </a:rPr>
              <a:t>‘what we can learn’</a:t>
            </a:r>
            <a:r>
              <a:rPr lang="en-GB" sz="1800" dirty="0">
                <a:effectLst/>
                <a:latin typeface="Calibri" panose="020F0502020204030204" pitchFamily="34" charset="0"/>
                <a:ea typeface="Calibri" panose="020F0502020204030204" pitchFamily="34" charset="0"/>
                <a:cs typeface="Calibri" panose="020F0502020204030204" pitchFamily="34" charset="0"/>
              </a:rPr>
              <a:t>: [to quote] ‘</a:t>
            </a:r>
            <a:r>
              <a:rPr lang="en-GB" sz="1800" i="1" dirty="0">
                <a:effectLst/>
                <a:latin typeface="Calibri" panose="020F0502020204030204" pitchFamily="34" charset="0"/>
                <a:ea typeface="Calibri" panose="020F0502020204030204" pitchFamily="34" charset="0"/>
                <a:cs typeface="Calibri" panose="020F0502020204030204" pitchFamily="34" charset="0"/>
              </a:rPr>
              <a:t>We’re not so much learning about outcomes, but about what can be accomplished. And that can be difficult with some trustees. So much of this does come back to the appetite of trustees to see stories of contribution and achievement as being valuable, useful and worthwhile’.</a:t>
            </a:r>
          </a:p>
          <a:p>
            <a:pPr marL="342900" lvl="0" indent="-342900">
              <a:lnSpc>
                <a:spcPct val="107000"/>
              </a:lnSpc>
              <a:spcAft>
                <a:spcPts val="6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Learning staff have a central role to play here, translating and presenting data in a way that is useful for trustees, while at the same time encouraging them to spend less time looking at performance against projected outcomes and more time thinking about </a:t>
            </a:r>
            <a:r>
              <a:rPr lang="en-GB" sz="1800" i="1" dirty="0">
                <a:effectLst/>
                <a:latin typeface="Calibri" panose="020F0502020204030204" pitchFamily="34" charset="0"/>
                <a:ea typeface="Calibri" panose="020F0502020204030204" pitchFamily="34" charset="0"/>
                <a:cs typeface="Calibri" panose="020F0502020204030204" pitchFamily="34" charset="0"/>
              </a:rPr>
              <a:t>‘so what and what now’</a:t>
            </a:r>
            <a:r>
              <a:rPr lang="en-GB" sz="1800" dirty="0">
                <a:effectLst/>
                <a:latin typeface="Calibri" panose="020F0502020204030204" pitchFamily="34" charset="0"/>
                <a:ea typeface="Calibri" panose="020F0502020204030204" pitchFamily="34" charset="0"/>
                <a:cs typeface="Calibri" panose="020F0502020204030204" pitchFamily="34" charset="0"/>
              </a:rPr>
              <a:t>. This is </a:t>
            </a:r>
            <a:r>
              <a:rPr lang="en-GB" sz="1800" i="1" dirty="0">
                <a:effectLst/>
                <a:latin typeface="Calibri" panose="020F0502020204030204" pitchFamily="34" charset="0"/>
                <a:ea typeface="Calibri" panose="020F0502020204030204" pitchFamily="34" charset="0"/>
                <a:cs typeface="Calibri" panose="020F0502020204030204" pitchFamily="34" charset="0"/>
              </a:rPr>
              <a:t>‘not something that can be done by stealth’,</a:t>
            </a:r>
            <a:r>
              <a:rPr lang="en-GB" sz="1800" dirty="0">
                <a:effectLst/>
                <a:latin typeface="Calibri" panose="020F0502020204030204" pitchFamily="34" charset="0"/>
                <a:ea typeface="Calibri" panose="020F0502020204030204" pitchFamily="34" charset="0"/>
                <a:cs typeface="Calibri" panose="020F0502020204030204" pitchFamily="34" charset="0"/>
              </a:rPr>
              <a:t> but rather by understanding trustees’ motivations and capacity, and what they want to learn about and why. It may also call for simple, honest discussion about the new realities: [to quote] </a:t>
            </a:r>
            <a:r>
              <a:rPr lang="en-GB" sz="1800" i="1" dirty="0">
                <a:effectLst/>
                <a:latin typeface="Calibri" panose="020F0502020204030204" pitchFamily="34" charset="0"/>
                <a:ea typeface="Calibri" panose="020F0502020204030204" pitchFamily="34" charset="0"/>
                <a:cs typeface="Calibri" panose="020F0502020204030204" pitchFamily="34" charset="0"/>
              </a:rPr>
              <a:t>‘Speaking truth to power and telling your trustees that, actually, the things they're expecting from you are no longer possible or realistic’ .</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From our conversations with foundation learning staff, as well as recent work with Carnegie UK Trust and The Robertson Trust, </a:t>
            </a:r>
            <a:r>
              <a:rPr lang="en-GB"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three things stand out as being essential for boards committed to putting learning at the heart of a foundation’s practice and decision-making.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6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First, developing a shared understanding of what we mean by learning. This is especially important given the tendency of boards to default to a focus on narrow, quantifiable matters, and steer away from more open-ended, reflective conversations. When we talk about ‘learning’ at IVAR, we are talking about </a:t>
            </a:r>
            <a:r>
              <a:rPr lang="en-GB" sz="1800" i="1" dirty="0">
                <a:effectLst/>
                <a:latin typeface="Calibri" panose="020F0502020204030204" pitchFamily="34" charset="0"/>
                <a:ea typeface="Times New Roman" panose="02020603050405020304" pitchFamily="18" charset="0"/>
                <a:cs typeface="Calibri" panose="020F0502020204030204" pitchFamily="34" charset="0"/>
              </a:rPr>
              <a:t>the process of collecting and converting many types of data – formal evaluations, individual reflections, research, impact studies, statistics, qualitative and quantitative outcome data, case studies, structured surveys, partner feedback and more – into usable lessons and insights that will enable us to make intelligent and evidence-informed decisions about how to be more effective in a complex environment, and thus to make the best possible contribution</a:t>
            </a:r>
            <a:r>
              <a:rPr lang="en-GB" sz="1800" dirty="0">
                <a:effectLst/>
                <a:latin typeface="Calibri" panose="020F0502020204030204" pitchFamily="34" charset="0"/>
                <a:ea typeface="Times New Roman" panose="02020603050405020304" pitchFamily="18" charset="0"/>
                <a:cs typeface="Calibri" panose="020F0502020204030204" pitchFamily="34" charset="0"/>
              </a:rPr>
              <a:t>. Good learning is not a product, or set of information: it is a transformation in thinking </a:t>
            </a:r>
            <a:r>
              <a:rPr lang="en-GB" sz="1800" i="1" dirty="0">
                <a:effectLst/>
                <a:latin typeface="Calibri" panose="020F0502020204030204" pitchFamily="34" charset="0"/>
                <a:ea typeface="Times New Roman" panose="02020603050405020304" pitchFamily="18" charset="0"/>
                <a:cs typeface="Calibri" panose="020F0502020204030204" pitchFamily="34" charset="0"/>
              </a:rPr>
              <a:t>and action</a:t>
            </a:r>
            <a:r>
              <a:rPr lang="en-GB" sz="1800" dirty="0">
                <a:effectLst/>
                <a:latin typeface="Calibri" panose="020F0502020204030204" pitchFamily="34" charset="0"/>
                <a:ea typeface="Times New Roman" panose="02020603050405020304" pitchFamily="18" charset="0"/>
                <a:cs typeface="Calibri" panose="020F0502020204030204" pitchFamily="34" charset="0"/>
              </a:rPr>
              <a:t>.</a:t>
            </a:r>
          </a:p>
          <a:p>
            <a:pPr>
              <a:lnSpc>
                <a:spcPct val="107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Second, embracing the concept of ‘strategic learning’. For trustees, the concept can help to reconcile concerns about a possible tension between ‘formal governance’ and ‘learning’ – a familiar tension, often predicated on two unhelpful notions. First, that learning is, somehow, a ‘nice to have’ luxury and, second, that governance is exclusively about oversight and monitoring. Recognising that the development and guidance of strategy is at the heart of a board’s governance function can help trustees adjust their focus towards strategic learning, enabling them and staff to approach complex work with a spirit of curiosity and adaptation.</a:t>
            </a:r>
          </a:p>
          <a:p>
            <a:pPr>
              <a:lnSpc>
                <a:spcPct val="107000"/>
              </a:lnSpc>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Third,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creating new routines and conversations in board meetings.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enable this transformation, boards need to develop clarity about – and perhaps a separation between – ‘the oversight space’ and the ‘learning space’ (although, ideally, there is a virtuous circle created between the two).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800" dirty="0">
              <a:latin typeface="Calibri" panose="020F0502020204030204" pitchFamily="34" charset="0"/>
              <a:cs typeface="Times New Roman" panose="02020603050405020304" pitchFamily="18" charset="0"/>
            </a:endParaRPr>
          </a:p>
          <a:p>
            <a:endParaRPr lang="en-GB" sz="1000" dirty="0"/>
          </a:p>
          <a:p>
            <a:endParaRPr lang="en-GB" sz="1000" dirty="0"/>
          </a:p>
        </p:txBody>
      </p:sp>
      <p:sp>
        <p:nvSpPr>
          <p:cNvPr id="4" name="Slide Number Placeholder 3"/>
          <p:cNvSpPr>
            <a:spLocks noGrp="1"/>
          </p:cNvSpPr>
          <p:nvPr>
            <p:ph type="sldNum" sz="quarter" idx="5"/>
          </p:nvPr>
        </p:nvSpPr>
        <p:spPr/>
        <p:txBody>
          <a:bodyPr/>
          <a:lstStyle/>
          <a:p>
            <a:fld id="{6BDF27AB-02F7-4E77-9A4F-78B41D876A80}" type="slidenum">
              <a:rPr lang="en-GB" smtClean="0"/>
              <a:t>21</a:t>
            </a:fld>
            <a:endParaRPr lang="en-GB"/>
          </a:p>
        </p:txBody>
      </p:sp>
    </p:spTree>
    <p:extLst>
      <p:ext uri="{BB962C8B-B14F-4D97-AF65-F5344CB8AC3E}">
        <p14:creationId xmlns:p14="http://schemas.microsoft.com/office/powerpoint/2010/main" val="414195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22</a:t>
            </a:fld>
            <a:endParaRPr lang="en-GB"/>
          </a:p>
        </p:txBody>
      </p:sp>
    </p:spTree>
    <p:extLst>
      <p:ext uri="{BB962C8B-B14F-4D97-AF65-F5344CB8AC3E}">
        <p14:creationId xmlns:p14="http://schemas.microsoft.com/office/powerpoint/2010/main" val="283897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3</a:t>
            </a:fld>
            <a:endParaRPr lang="en-GB"/>
          </a:p>
        </p:txBody>
      </p:sp>
    </p:spTree>
    <p:extLst>
      <p:ext uri="{BB962C8B-B14F-4D97-AF65-F5344CB8AC3E}">
        <p14:creationId xmlns:p14="http://schemas.microsoft.com/office/powerpoint/2010/main" val="400881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5</a:t>
            </a:fld>
            <a:endParaRPr lang="en-GB"/>
          </a:p>
        </p:txBody>
      </p:sp>
    </p:spTree>
    <p:extLst>
      <p:ext uri="{BB962C8B-B14F-4D97-AF65-F5344CB8AC3E}">
        <p14:creationId xmlns:p14="http://schemas.microsoft.com/office/powerpoint/2010/main" val="291073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Responses: more trusting, lighter touch grant-making; ready to strip away complexity and work with urgency and flexibility </a:t>
            </a:r>
          </a:p>
          <a:p>
            <a:r>
              <a:rPr lang="en-US" dirty="0"/>
              <a:t>Questions of equity and power</a:t>
            </a:r>
          </a:p>
          <a:p>
            <a:r>
              <a:rPr lang="en-US" dirty="0"/>
              <a:t>Opportunity for a different kind of philanthropy: simpler, respectful, inclusive</a:t>
            </a:r>
          </a:p>
          <a:p>
            <a:endParaRPr lang="en-GB" dirty="0"/>
          </a:p>
        </p:txBody>
      </p:sp>
      <p:sp>
        <p:nvSpPr>
          <p:cNvPr id="4" name="Slide Number Placeholder 3"/>
          <p:cNvSpPr>
            <a:spLocks noGrp="1"/>
          </p:cNvSpPr>
          <p:nvPr>
            <p:ph type="sldNum" sz="quarter" idx="5"/>
          </p:nvPr>
        </p:nvSpPr>
        <p:spPr/>
        <p:txBody>
          <a:bodyPr/>
          <a:lstStyle/>
          <a:p>
            <a:fld id="{001CB3BD-D8CC-4C6D-A4F3-A08FF9552550}" type="slidenum">
              <a:rPr lang="en-GB" smtClean="0"/>
              <a:t>6</a:t>
            </a:fld>
            <a:endParaRPr lang="en-GB"/>
          </a:p>
        </p:txBody>
      </p:sp>
    </p:spTree>
    <p:extLst>
      <p:ext uri="{BB962C8B-B14F-4D97-AF65-F5344CB8AC3E}">
        <p14:creationId xmlns:p14="http://schemas.microsoft.com/office/powerpoint/2010/main" val="269727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1CB3BD-D8CC-4C6D-A4F3-A08FF9552550}" type="slidenum">
              <a:rPr lang="en-GB" smtClean="0"/>
              <a:t>8</a:t>
            </a:fld>
            <a:endParaRPr lang="en-GB"/>
          </a:p>
        </p:txBody>
      </p:sp>
    </p:spTree>
    <p:extLst>
      <p:ext uri="{BB962C8B-B14F-4D97-AF65-F5344CB8AC3E}">
        <p14:creationId xmlns:p14="http://schemas.microsoft.com/office/powerpoint/2010/main" val="209027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Relational</a:t>
            </a:r>
          </a:p>
          <a:p>
            <a:endParaRPr lang="en-US" dirty="0"/>
          </a:p>
          <a:p>
            <a:r>
              <a:rPr lang="en-US" dirty="0"/>
              <a:t>We have noticed a sharp increase in references to ‘relational funding’ within and beyond the community of Open and Trusting funders. For some, the term is used to express longstanding commitments to principles of respect and mutuality; for others, while the precise language may differ, the approach to grant-making is similar. </a:t>
            </a:r>
          </a:p>
          <a:p>
            <a:r>
              <a:rPr lang="en-US" dirty="0"/>
              <a:t>At the same time, we have also observed a disconnect, where an apparent commitment to being more ‘relational’ does not appear to be backed up by appropriate practices). This risks, variously, confusion, disappointment and frustration on the part of applicants and funded </a:t>
            </a:r>
            <a:r>
              <a:rPr lang="en-US" dirty="0" err="1"/>
              <a:t>organisations</a:t>
            </a:r>
            <a:r>
              <a:rPr lang="en-US" dirty="0"/>
              <a:t>.</a:t>
            </a:r>
          </a:p>
          <a:p>
            <a:endParaRPr lang="en-US" dirty="0"/>
          </a:p>
          <a:p>
            <a:r>
              <a:rPr lang="en-US" dirty="0"/>
              <a:t>Recent work based on…  ‘if funders call themselves relational and/or start adopting the rhetoric, it is crucial that they:</a:t>
            </a:r>
          </a:p>
          <a:p>
            <a:r>
              <a:rPr lang="en-US" dirty="0"/>
              <a:t>•	are clear about what that means</a:t>
            </a:r>
          </a:p>
          <a:p>
            <a:r>
              <a:rPr lang="en-US" dirty="0"/>
              <a:t>•	communicate it well to charities so they know what to expect</a:t>
            </a:r>
          </a:p>
          <a:p>
            <a:r>
              <a:rPr lang="en-US" dirty="0"/>
              <a:t>•	are sufficiently aligned internally to be able to deliver on whatever they are promising’. </a:t>
            </a:r>
          </a:p>
          <a:p>
            <a:endParaRPr lang="en-US" dirty="0"/>
          </a:p>
          <a:p>
            <a:r>
              <a:rPr lang="en-US" dirty="0"/>
              <a:t>1.	Human </a:t>
            </a:r>
          </a:p>
          <a:p>
            <a:r>
              <a:rPr lang="en-US" dirty="0"/>
              <a:t>2.	Meaningful ‘People shouldn’t feel like they have to come along’; ‘How not what’ </a:t>
            </a:r>
          </a:p>
          <a:p>
            <a:r>
              <a:rPr lang="en-US" dirty="0"/>
              <a:t>3.	Responsible</a:t>
            </a:r>
          </a:p>
          <a:p>
            <a:r>
              <a:rPr lang="en-US" dirty="0"/>
              <a:t>4.	Proportionate</a:t>
            </a:r>
          </a:p>
          <a:p>
            <a:r>
              <a:rPr lang="en-US" dirty="0"/>
              <a:t>5.	Power and resetting the dynamic</a:t>
            </a:r>
          </a:p>
          <a:p>
            <a:pPr marL="228600" indent="-228600">
              <a:buAutoNum type="arabicPeriod" startAt="6"/>
            </a:pPr>
            <a:r>
              <a:rPr lang="en-US" dirty="0"/>
              <a:t>Trust – long term, unrestricted, you / the donor holding </a:t>
            </a:r>
            <a:r>
              <a:rPr lang="en-US" dirty="0" err="1"/>
              <a:t>rks</a:t>
            </a:r>
            <a:r>
              <a:rPr lang="en-US" dirty="0"/>
              <a:t>/doing the work </a:t>
            </a:r>
          </a:p>
          <a:p>
            <a:pPr marL="228600" indent="-228600">
              <a:buAutoNum type="arabicPeriod" startAt="6"/>
            </a:pPr>
            <a:endParaRPr lang="en-US" dirty="0"/>
          </a:p>
          <a:p>
            <a:r>
              <a:rPr lang="en-US" dirty="0"/>
              <a:t>We want to be able to leave and trust people with that money’.</a:t>
            </a:r>
          </a:p>
          <a:p>
            <a:r>
              <a:rPr lang="en-US" dirty="0"/>
              <a:t>‘The understanding, knowledge and learning that we get from working in this way is hopefully quite deep and influential’. </a:t>
            </a:r>
          </a:p>
          <a:p>
            <a:endParaRPr lang="en-US" dirty="0"/>
          </a:p>
          <a:p>
            <a:r>
              <a:rPr lang="en-US" dirty="0"/>
              <a:t>Need to consider</a:t>
            </a:r>
          </a:p>
          <a:p>
            <a:endParaRPr lang="en-US" dirty="0"/>
          </a:p>
          <a:p>
            <a:r>
              <a:rPr lang="en-US" dirty="0"/>
              <a:t>•	Resource &amp; capacity – time and money Can be a significant time investment for sometimes quite small (e.g. £500 micro grants to residents) grants. </a:t>
            </a:r>
          </a:p>
          <a:p>
            <a:r>
              <a:rPr lang="en-US" dirty="0"/>
              <a:t>•	Continue to challenge your own assumptions and ‘check in’ lots of different sources to build composite picture </a:t>
            </a:r>
          </a:p>
          <a:p>
            <a:r>
              <a:rPr lang="en-US" dirty="0"/>
              <a:t>•	You cannot be a relational funder for every fund. Scale, context, management all part of whether appropriate. </a:t>
            </a:r>
          </a:p>
          <a:p>
            <a:pPr marL="228600" indent="-228600">
              <a:buAutoNum type="arabicPeriod" startAt="6"/>
            </a:pPr>
            <a:endParaRPr lang="en-US" dirty="0"/>
          </a:p>
          <a:p>
            <a:pPr marL="228600" indent="-228600">
              <a:buAutoNum type="arabicPeriod" startAt="6"/>
            </a:pPr>
            <a:endParaRPr lang="en-US" dirty="0"/>
          </a:p>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9</a:t>
            </a:fld>
            <a:endParaRPr lang="en-GB"/>
          </a:p>
        </p:txBody>
      </p:sp>
    </p:spTree>
    <p:extLst>
      <p:ext uri="{BB962C8B-B14F-4D97-AF65-F5344CB8AC3E}">
        <p14:creationId xmlns:p14="http://schemas.microsoft.com/office/powerpoint/2010/main" val="194556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55053"/>
                </a:solidFill>
                <a:effectLst/>
                <a:latin typeface="NeuzeitGro-Reg"/>
              </a:rPr>
              <a:t>So, lets turn to look at this within two ends of </a:t>
            </a:r>
            <a:r>
              <a:rPr lang="en-GB" b="0" i="0" dirty="0" err="1">
                <a:solidFill>
                  <a:srgbClr val="255053"/>
                </a:solidFill>
                <a:effectLst/>
                <a:latin typeface="NeuzeitGro-Reg"/>
              </a:rPr>
              <a:t>grantmaking</a:t>
            </a:r>
            <a:r>
              <a:rPr lang="en-GB" b="0" i="0" dirty="0">
                <a:solidFill>
                  <a:srgbClr val="255053"/>
                </a:solidFill>
                <a:effectLst/>
                <a:latin typeface="NeuzeitGro-Reg"/>
              </a:rPr>
              <a:t> process – applications and reporting</a:t>
            </a:r>
          </a:p>
          <a:p>
            <a:endParaRPr lang="en-GB" b="0" i="0" dirty="0">
              <a:solidFill>
                <a:srgbClr val="255053"/>
              </a:solidFill>
              <a:effectLst/>
              <a:latin typeface="NeuzeitGro-Reg"/>
            </a:endParaRPr>
          </a:p>
        </p:txBody>
      </p:sp>
      <p:sp>
        <p:nvSpPr>
          <p:cNvPr id="4" name="Slide Number Placeholder 3"/>
          <p:cNvSpPr>
            <a:spLocks noGrp="1"/>
          </p:cNvSpPr>
          <p:nvPr>
            <p:ph type="sldNum" sz="quarter" idx="5"/>
          </p:nvPr>
        </p:nvSpPr>
        <p:spPr/>
        <p:txBody>
          <a:bodyPr/>
          <a:lstStyle/>
          <a:p>
            <a:fld id="{0D6F7E7F-31E6-4010-896C-62A82C010B24}" type="slidenum">
              <a:rPr lang="en-GB" smtClean="0"/>
              <a:t>10</a:t>
            </a:fld>
            <a:endParaRPr lang="en-GB"/>
          </a:p>
        </p:txBody>
      </p:sp>
    </p:spTree>
    <p:extLst>
      <p:ext uri="{BB962C8B-B14F-4D97-AF65-F5344CB8AC3E}">
        <p14:creationId xmlns:p14="http://schemas.microsoft.com/office/powerpoint/2010/main" val="115829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May last year, we conducted a series of sessions with charities as part of our Open and Trusting work. These sessions focussed on what applying and being assessed for funding felt like for charities- what was the emotional toll of doing this work? We spoke to 22 charities who said that while the work was exciting, rewarding and creative, dealing with constant rejection was really difficult. </a:t>
            </a:r>
          </a:p>
          <a:p>
            <a:endParaRPr lang="en-GB" dirty="0"/>
          </a:p>
          <a:p>
            <a:r>
              <a:rPr lang="en-GB" dirty="0"/>
              <a:t>Here is a word cloud of the other words they used to describe what applying for funding feels like </a:t>
            </a:r>
            <a:r>
              <a:rPr lang="en-GB" b="1" dirty="0"/>
              <a:t>(pick out a few keys words)</a:t>
            </a:r>
          </a:p>
          <a:p>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11</a:t>
            </a:fld>
            <a:endParaRPr lang="en-GB"/>
          </a:p>
        </p:txBody>
      </p:sp>
    </p:spTree>
    <p:extLst>
      <p:ext uri="{BB962C8B-B14F-4D97-AF65-F5344CB8AC3E}">
        <p14:creationId xmlns:p14="http://schemas.microsoft.com/office/powerpoint/2010/main" val="187303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GB" dirty="0"/>
          </a:p>
        </p:txBody>
      </p:sp>
      <p:sp>
        <p:nvSpPr>
          <p:cNvPr id="4" name="Slide Number Placeholder 3"/>
          <p:cNvSpPr>
            <a:spLocks noGrp="1"/>
          </p:cNvSpPr>
          <p:nvPr>
            <p:ph type="sldNum" sz="quarter" idx="5"/>
          </p:nvPr>
        </p:nvSpPr>
        <p:spPr/>
        <p:txBody>
          <a:bodyPr/>
          <a:lstStyle/>
          <a:p>
            <a:fld id="{6BDF27AB-02F7-4E77-9A4F-78B41D876A80}" type="slidenum">
              <a:rPr lang="en-GB" smtClean="0"/>
              <a:t>12</a:t>
            </a:fld>
            <a:endParaRPr lang="en-GB"/>
          </a:p>
        </p:txBody>
      </p:sp>
    </p:spTree>
    <p:extLst>
      <p:ext uri="{BB962C8B-B14F-4D97-AF65-F5344CB8AC3E}">
        <p14:creationId xmlns:p14="http://schemas.microsoft.com/office/powerpoint/2010/main" val="3350631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A">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text, tableware, dishware&#10;&#10;Description automatically generated">
            <a:extLst>
              <a:ext uri="{FF2B5EF4-FFF2-40B4-BE49-F238E27FC236}">
                <a16:creationId xmlns:a16="http://schemas.microsoft.com/office/drawing/2014/main" id="{014BBE61-B77D-6640-B2C2-400ACFD124BF}"/>
              </a:ext>
            </a:extLst>
          </p:cNvPr>
          <p:cNvPicPr>
            <a:picLocks noChangeAspect="1"/>
          </p:cNvPicPr>
          <p:nvPr userDrawn="1"/>
        </p:nvPicPr>
        <p:blipFill>
          <a:blip r:embed="rId2"/>
          <a:stretch>
            <a:fillRect/>
          </a:stretch>
        </p:blipFill>
        <p:spPr>
          <a:xfrm>
            <a:off x="6589850" y="5781841"/>
            <a:ext cx="1838532" cy="441248"/>
          </a:xfrm>
          <a:prstGeom prst="rect">
            <a:avLst/>
          </a:prstGeom>
        </p:spPr>
      </p:pic>
      <p:sp>
        <p:nvSpPr>
          <p:cNvPr id="19" name="Text Placeholder 4">
            <a:extLst>
              <a:ext uri="{FF2B5EF4-FFF2-40B4-BE49-F238E27FC236}">
                <a16:creationId xmlns:a16="http://schemas.microsoft.com/office/drawing/2014/main" id="{3E8FBDE9-935A-3C49-BBC3-2EF552DE8DB6}"/>
              </a:ext>
            </a:extLst>
          </p:cNvPr>
          <p:cNvSpPr>
            <a:spLocks noGrp="1"/>
          </p:cNvSpPr>
          <p:nvPr>
            <p:ph type="body" sz="quarter" idx="11" hasCustomPrompt="1"/>
          </p:nvPr>
        </p:nvSpPr>
        <p:spPr>
          <a:xfrm>
            <a:off x="4619625" y="2353547"/>
            <a:ext cx="3805238" cy="683515"/>
          </a:xfrm>
          <a:prstGeom prst="rect">
            <a:avLst/>
          </a:prstGeom>
        </p:spPr>
        <p:txBody>
          <a:bodyPr lIns="0" tIns="0" rIns="0" bIns="0"/>
          <a:lstStyle>
            <a:lvl1pPr marL="0" indent="0">
              <a:buNone/>
              <a:defRPr sz="1800" i="1">
                <a:solidFill>
                  <a:schemeClr val="bg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Subtitle goes here, Georgia, 18pt</a:t>
            </a:r>
            <a:br>
              <a:rPr lang="en-GB"/>
            </a:br>
            <a:r>
              <a:rPr lang="en-GB"/>
              <a:t>—Click to edit</a:t>
            </a:r>
            <a:endParaRPr lang="en-US"/>
          </a:p>
        </p:txBody>
      </p:sp>
      <p:sp>
        <p:nvSpPr>
          <p:cNvPr id="20" name="Text Placeholder 4">
            <a:extLst>
              <a:ext uri="{FF2B5EF4-FFF2-40B4-BE49-F238E27FC236}">
                <a16:creationId xmlns:a16="http://schemas.microsoft.com/office/drawing/2014/main" id="{BA13E6D8-553A-5447-8586-340E7EF8F0B2}"/>
              </a:ext>
            </a:extLst>
          </p:cNvPr>
          <p:cNvSpPr>
            <a:spLocks noGrp="1"/>
          </p:cNvSpPr>
          <p:nvPr>
            <p:ph type="body" sz="quarter" idx="12" hasCustomPrompt="1"/>
          </p:nvPr>
        </p:nvSpPr>
        <p:spPr>
          <a:xfrm>
            <a:off x="4619625" y="3042742"/>
            <a:ext cx="3805238" cy="683515"/>
          </a:xfrm>
          <a:prstGeom prst="rect">
            <a:avLst/>
          </a:prstGeom>
        </p:spPr>
        <p:txBody>
          <a:bodyPr lIns="0" tIns="0" rIns="0" bIns="0"/>
          <a:lstStyle>
            <a:lvl1pPr marL="0" indent="0">
              <a:buNone/>
              <a:defRPr sz="1800" i="1">
                <a:solidFill>
                  <a:schemeClr val="accent3"/>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Month</a:t>
            </a:r>
            <a:br>
              <a:rPr lang="en-GB"/>
            </a:br>
            <a:r>
              <a:rPr lang="en-GB"/>
              <a:t>Author’s name</a:t>
            </a:r>
            <a:br>
              <a:rPr lang="en-GB"/>
            </a:br>
            <a:endParaRPr lang="en-US"/>
          </a:p>
        </p:txBody>
      </p:sp>
      <p:sp>
        <p:nvSpPr>
          <p:cNvPr id="21" name="Text Placeholder 4">
            <a:extLst>
              <a:ext uri="{FF2B5EF4-FFF2-40B4-BE49-F238E27FC236}">
                <a16:creationId xmlns:a16="http://schemas.microsoft.com/office/drawing/2014/main" id="{C5987AF3-73C1-344A-A6F7-EE0AD1712100}"/>
              </a:ext>
            </a:extLst>
          </p:cNvPr>
          <p:cNvSpPr>
            <a:spLocks noGrp="1"/>
          </p:cNvSpPr>
          <p:nvPr>
            <p:ph type="body" sz="quarter" idx="13" hasCustomPrompt="1"/>
          </p:nvPr>
        </p:nvSpPr>
        <p:spPr>
          <a:xfrm>
            <a:off x="4619625" y="699237"/>
            <a:ext cx="3805238" cy="1296831"/>
          </a:xfrm>
          <a:prstGeom prst="rect">
            <a:avLst/>
          </a:prstGeom>
        </p:spPr>
        <p:txBody>
          <a:bodyPr lIns="0" tIns="0" rIns="0" bIns="0"/>
          <a:lstStyle>
            <a:lvl1pPr marL="0" indent="0">
              <a:buNone/>
              <a:defRPr lang="en-GB" smtClean="0">
                <a:effectLst/>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r>
              <a:rPr lang="en-GB">
                <a:solidFill>
                  <a:srgbClr val="F5F0E8"/>
                </a:solidFill>
                <a:effectLst/>
                <a:latin typeface="Arial" panose="020B0604020202020204" pitchFamily="34" charset="0"/>
              </a:rPr>
              <a:t>Title of document</a:t>
            </a:r>
            <a:br>
              <a:rPr lang="en-GB">
                <a:solidFill>
                  <a:srgbClr val="F5F0E8"/>
                </a:solidFill>
                <a:effectLst/>
                <a:latin typeface="Arial" panose="020B0604020202020204" pitchFamily="34" charset="0"/>
              </a:rPr>
            </a:br>
            <a:r>
              <a:rPr lang="en-GB">
                <a:solidFill>
                  <a:srgbClr val="F5F0E8"/>
                </a:solidFill>
                <a:effectLst/>
                <a:latin typeface="Arial" panose="020B0604020202020204" pitchFamily="34" charset="0"/>
              </a:rPr>
              <a:t>set in Arial regular, sentence case.</a:t>
            </a:r>
          </a:p>
        </p:txBody>
      </p:sp>
    </p:spTree>
    <p:extLst>
      <p:ext uri="{BB962C8B-B14F-4D97-AF65-F5344CB8AC3E}">
        <p14:creationId xmlns:p14="http://schemas.microsoft.com/office/powerpoint/2010/main" val="361381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atementGreen">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EC897B-EC20-AF47-BC29-386D4B410ECF}"/>
              </a:ext>
            </a:extLst>
          </p:cNvPr>
          <p:cNvCxnSpPr/>
          <p:nvPr userDrawn="1"/>
        </p:nvCxnSpPr>
        <p:spPr>
          <a:xfrm>
            <a:off x="719138" y="6137275"/>
            <a:ext cx="77057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tableware, dishware&#10;&#10;Description automatically generated">
            <a:extLst>
              <a:ext uri="{FF2B5EF4-FFF2-40B4-BE49-F238E27FC236}">
                <a16:creationId xmlns:a16="http://schemas.microsoft.com/office/drawing/2014/main" id="{96CC449C-BE16-EF43-BA57-F44337178D32}"/>
              </a:ext>
            </a:extLst>
          </p:cNvPr>
          <p:cNvPicPr>
            <a:picLocks noChangeAspect="1"/>
          </p:cNvPicPr>
          <p:nvPr userDrawn="1"/>
        </p:nvPicPr>
        <p:blipFill>
          <a:blip r:embed="rId2"/>
          <a:stretch>
            <a:fillRect/>
          </a:stretch>
        </p:blipFill>
        <p:spPr>
          <a:xfrm>
            <a:off x="699261" y="6264956"/>
            <a:ext cx="1477410" cy="354579"/>
          </a:xfrm>
          <a:prstGeom prst="rect">
            <a:avLst/>
          </a:prstGeom>
        </p:spPr>
      </p:pic>
      <p:sp>
        <p:nvSpPr>
          <p:cNvPr id="3" name="Text Placeholder 2">
            <a:extLst>
              <a:ext uri="{FF2B5EF4-FFF2-40B4-BE49-F238E27FC236}">
                <a16:creationId xmlns:a16="http://schemas.microsoft.com/office/drawing/2014/main" id="{E972FD61-DB1B-5345-9905-0639C2E6350D}"/>
              </a:ext>
            </a:extLst>
          </p:cNvPr>
          <p:cNvSpPr>
            <a:spLocks noGrp="1"/>
          </p:cNvSpPr>
          <p:nvPr>
            <p:ph type="body" sz="quarter" idx="10" hasCustomPrompt="1"/>
          </p:nvPr>
        </p:nvSpPr>
        <p:spPr>
          <a:xfrm>
            <a:off x="719138" y="706438"/>
            <a:ext cx="7683500" cy="4902200"/>
          </a:xfrm>
          <a:prstGeom prst="rect">
            <a:avLst/>
          </a:prstGeom>
        </p:spPr>
        <p:txBody>
          <a:bodyPr lIns="0" tIns="0" rIns="0" bIns="0"/>
          <a:lstStyle>
            <a:lvl1pPr marL="0" indent="0">
              <a:buNone/>
              <a:defRPr sz="3600" b="1">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One off bold statement goes here. Click to edit. Arial bold, sentence case. Brand colour options</a:t>
            </a:r>
            <a:endParaRPr lang="en-US"/>
          </a:p>
        </p:txBody>
      </p:sp>
    </p:spTree>
    <p:extLst>
      <p:ext uri="{BB962C8B-B14F-4D97-AF65-F5344CB8AC3E}">
        <p14:creationId xmlns:p14="http://schemas.microsoft.com/office/powerpoint/2010/main" val="313507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tatementMint">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72FD61-DB1B-5345-9905-0639C2E6350D}"/>
              </a:ext>
            </a:extLst>
          </p:cNvPr>
          <p:cNvSpPr>
            <a:spLocks noGrp="1"/>
          </p:cNvSpPr>
          <p:nvPr>
            <p:ph type="body" sz="quarter" idx="10" hasCustomPrompt="1"/>
          </p:nvPr>
        </p:nvSpPr>
        <p:spPr>
          <a:xfrm>
            <a:off x="719138" y="706438"/>
            <a:ext cx="7683500" cy="4902200"/>
          </a:xfrm>
          <a:prstGeom prst="rect">
            <a:avLst/>
          </a:prstGeom>
        </p:spPr>
        <p:txBody>
          <a:bodyPr lIns="0" tIns="0" rIns="0" bIns="0"/>
          <a:lstStyle>
            <a:lvl1pPr marL="0" indent="0">
              <a:buNone/>
              <a:defRPr sz="3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One off bold statement goes here. Click to edit. Arial bold, sentence case. Brand colour options</a:t>
            </a:r>
            <a:endParaRPr lang="en-US"/>
          </a:p>
        </p:txBody>
      </p:sp>
      <p:cxnSp>
        <p:nvCxnSpPr>
          <p:cNvPr id="5" name="Straight Connector 4">
            <a:extLst>
              <a:ext uri="{FF2B5EF4-FFF2-40B4-BE49-F238E27FC236}">
                <a16:creationId xmlns:a16="http://schemas.microsoft.com/office/drawing/2014/main" id="{A859AA16-9094-B04F-8B81-8F6E167AF29B}"/>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F3CD4CF3-1CC2-5149-853F-72E303FA9D06}"/>
              </a:ext>
            </a:extLst>
          </p:cNvPr>
          <p:cNvPicPr>
            <a:picLocks noChangeAspect="1"/>
          </p:cNvPicPr>
          <p:nvPr userDrawn="1"/>
        </p:nvPicPr>
        <p:blipFill>
          <a:blip r:embed="rId2"/>
          <a:stretch>
            <a:fillRect/>
          </a:stretch>
        </p:blipFill>
        <p:spPr>
          <a:xfrm>
            <a:off x="699260" y="6264965"/>
            <a:ext cx="1477410" cy="354578"/>
          </a:xfrm>
          <a:prstGeom prst="rect">
            <a:avLst/>
          </a:prstGeom>
        </p:spPr>
      </p:pic>
    </p:spTree>
    <p:extLst>
      <p:ext uri="{BB962C8B-B14F-4D97-AF65-F5344CB8AC3E}">
        <p14:creationId xmlns:p14="http://schemas.microsoft.com/office/powerpoint/2010/main" val="43295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ox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EC897B-EC20-AF47-BC29-386D4B410ECF}"/>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073227B1-0946-0F47-849C-20982FC004F3}"/>
              </a:ext>
            </a:extLst>
          </p:cNvPr>
          <p:cNvPicPr>
            <a:picLocks noChangeAspect="1"/>
          </p:cNvPicPr>
          <p:nvPr userDrawn="1"/>
        </p:nvPicPr>
        <p:blipFill>
          <a:blip r:embed="rId2"/>
          <a:stretch>
            <a:fillRect/>
          </a:stretch>
        </p:blipFill>
        <p:spPr>
          <a:xfrm>
            <a:off x="699260" y="6264965"/>
            <a:ext cx="1477410" cy="354578"/>
          </a:xfrm>
          <a:prstGeom prst="rect">
            <a:avLst/>
          </a:prstGeom>
        </p:spPr>
      </p:pic>
      <p:sp>
        <p:nvSpPr>
          <p:cNvPr id="13" name="Text Placeholder 2">
            <a:extLst>
              <a:ext uri="{FF2B5EF4-FFF2-40B4-BE49-F238E27FC236}">
                <a16:creationId xmlns:a16="http://schemas.microsoft.com/office/drawing/2014/main" id="{6CBE229E-376C-4E46-95F8-53DADF61ED92}"/>
              </a:ext>
            </a:extLst>
          </p:cNvPr>
          <p:cNvSpPr>
            <a:spLocks noGrp="1"/>
          </p:cNvSpPr>
          <p:nvPr>
            <p:ph type="body" sz="quarter" idx="10" hasCustomPrompt="1"/>
          </p:nvPr>
        </p:nvSpPr>
        <p:spPr>
          <a:xfrm>
            <a:off x="719138" y="646804"/>
            <a:ext cx="7705725" cy="893757"/>
          </a:xfrm>
          <a:prstGeom prst="rect">
            <a:avLst/>
          </a:prstGeom>
        </p:spPr>
        <p:txBody>
          <a:bodyPr lIns="0" tIns="0" rIns="0" bIns="0"/>
          <a:lstStyle>
            <a:lvl1pPr marL="0" indent="0">
              <a:lnSpc>
                <a:spcPct val="100000"/>
              </a:lnSpc>
              <a:buNone/>
              <a:defRPr lang="en-GB" sz="3000" smtClean="0">
                <a:effectLst/>
              </a:defRPr>
            </a:lvl1pPr>
            <a:lvl2pPr marL="457200" indent="0">
              <a:buNone/>
              <a:defRPr sz="2400"/>
            </a:lvl2pPr>
            <a:lvl3pPr marL="914400" indent="0">
              <a:buNone/>
              <a:defRPr sz="2400"/>
            </a:lvl3pPr>
            <a:lvl4pPr marL="1371600" indent="0">
              <a:buNone/>
              <a:defRPr sz="2400"/>
            </a:lvl4pPr>
            <a:lvl5pPr marL="1828800" indent="0">
              <a:buNone/>
              <a:defRPr sz="2400"/>
            </a:lvl5pPr>
          </a:lstStyle>
          <a:p>
            <a:r>
              <a:rPr lang="en-GB">
                <a:solidFill>
                  <a:srgbClr val="255053"/>
                </a:solidFill>
                <a:effectLst/>
                <a:latin typeface="Arial" panose="020B0604020202020204" pitchFamily="34" charset="0"/>
              </a:rPr>
              <a:t>Click to edit title wording — Longer titles across two lines</a:t>
            </a:r>
          </a:p>
        </p:txBody>
      </p:sp>
      <p:sp>
        <p:nvSpPr>
          <p:cNvPr id="9" name="Rounded Rectangle 8">
            <a:extLst>
              <a:ext uri="{FF2B5EF4-FFF2-40B4-BE49-F238E27FC236}">
                <a16:creationId xmlns:a16="http://schemas.microsoft.com/office/drawing/2014/main" id="{ADF9AA60-BBA3-9148-9541-E49929DE461E}"/>
              </a:ext>
            </a:extLst>
          </p:cNvPr>
          <p:cNvSpPr/>
          <p:nvPr userDrawn="1"/>
        </p:nvSpPr>
        <p:spPr>
          <a:xfrm>
            <a:off x="719138" y="3952239"/>
            <a:ext cx="3795712" cy="1808478"/>
          </a:xfrm>
          <a:prstGeom prst="roundRect">
            <a:avLst>
              <a:gd name="adj" fmla="val 6053"/>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6EA4419-CA44-6F45-A686-F0880C8161F8}"/>
              </a:ext>
            </a:extLst>
          </p:cNvPr>
          <p:cNvSpPr/>
          <p:nvPr userDrawn="1"/>
        </p:nvSpPr>
        <p:spPr>
          <a:xfrm>
            <a:off x="4620578" y="3952239"/>
            <a:ext cx="3795712" cy="1808478"/>
          </a:xfrm>
          <a:prstGeom prst="roundRect">
            <a:avLst>
              <a:gd name="adj" fmla="val 6053"/>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C24039CB-4AB2-9549-A7CC-12CCFDE48501}"/>
              </a:ext>
            </a:extLst>
          </p:cNvPr>
          <p:cNvSpPr>
            <a:spLocks noGrp="1"/>
          </p:cNvSpPr>
          <p:nvPr>
            <p:ph type="body" sz="quarter" idx="13" hasCustomPrompt="1"/>
          </p:nvPr>
        </p:nvSpPr>
        <p:spPr>
          <a:xfrm>
            <a:off x="863601" y="4084322"/>
            <a:ext cx="3525520" cy="267914"/>
          </a:xfrm>
          <a:prstGeom prst="rect">
            <a:avLst/>
          </a:prstGeom>
        </p:spPr>
        <p:txBody>
          <a:bodyPr lIns="0" tIns="0" rIns="0" bIns="0"/>
          <a:lstStyle>
            <a:lvl1pPr marL="0" indent="0">
              <a:buNone/>
              <a:defRPr sz="1400" b="1"/>
            </a:lvl1pPr>
            <a:lvl2pPr marL="457200" indent="0">
              <a:buNone/>
              <a:defRPr sz="1200" b="1"/>
            </a:lvl2pPr>
            <a:lvl3pPr>
              <a:defRPr sz="1200" b="1"/>
            </a:lvl3pPr>
            <a:lvl4pPr>
              <a:defRPr sz="1400"/>
            </a:lvl4pPr>
            <a:lvl5pPr>
              <a:defRPr sz="1400"/>
            </a:lvl5pPr>
          </a:lstStyle>
          <a:p>
            <a:pPr lvl="0"/>
            <a:r>
              <a:rPr lang="en-GB"/>
              <a:t>Text box title / click to edit</a:t>
            </a:r>
            <a:endParaRPr lang="en-US"/>
          </a:p>
        </p:txBody>
      </p:sp>
      <p:sp>
        <p:nvSpPr>
          <p:cNvPr id="18" name="Rounded Rectangle 17">
            <a:extLst>
              <a:ext uri="{FF2B5EF4-FFF2-40B4-BE49-F238E27FC236}">
                <a16:creationId xmlns:a16="http://schemas.microsoft.com/office/drawing/2014/main" id="{2C147080-7088-B04C-91C9-AA3474A64086}"/>
              </a:ext>
            </a:extLst>
          </p:cNvPr>
          <p:cNvSpPr/>
          <p:nvPr userDrawn="1"/>
        </p:nvSpPr>
        <p:spPr>
          <a:xfrm>
            <a:off x="719138" y="2042159"/>
            <a:ext cx="3795712" cy="1808478"/>
          </a:xfrm>
          <a:prstGeom prst="roundRect">
            <a:avLst>
              <a:gd name="adj" fmla="val 6053"/>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6257AF5-BD00-BC4F-A6FE-CB553145D196}"/>
              </a:ext>
            </a:extLst>
          </p:cNvPr>
          <p:cNvSpPr/>
          <p:nvPr userDrawn="1"/>
        </p:nvSpPr>
        <p:spPr>
          <a:xfrm>
            <a:off x="4620578" y="2042159"/>
            <a:ext cx="3795712" cy="1808478"/>
          </a:xfrm>
          <a:prstGeom prst="roundRect">
            <a:avLst>
              <a:gd name="adj" fmla="val 6053"/>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4">
            <a:extLst>
              <a:ext uri="{FF2B5EF4-FFF2-40B4-BE49-F238E27FC236}">
                <a16:creationId xmlns:a16="http://schemas.microsoft.com/office/drawing/2014/main" id="{877A4E3A-4296-1E43-B9E5-579EF79A9C58}"/>
              </a:ext>
            </a:extLst>
          </p:cNvPr>
          <p:cNvSpPr>
            <a:spLocks noGrp="1"/>
          </p:cNvSpPr>
          <p:nvPr>
            <p:ph type="body" sz="quarter" idx="17"/>
          </p:nvPr>
        </p:nvSpPr>
        <p:spPr>
          <a:xfrm>
            <a:off x="863601" y="4450082"/>
            <a:ext cx="3525520" cy="1158238"/>
          </a:xfrm>
          <a:prstGeom prst="rect">
            <a:avLst/>
          </a:prstGeom>
        </p:spPr>
        <p:txBody>
          <a:bodyPr lIns="0" tIns="0" rIns="0" bIns="0"/>
          <a:lstStyle>
            <a:lvl1pPr marL="0" indent="0">
              <a:lnSpc>
                <a:spcPts val="1600"/>
              </a:lnSpc>
              <a:buNone/>
              <a:defRPr sz="1200" b="0"/>
            </a:lvl1pPr>
            <a:lvl2pPr marL="457200" indent="0">
              <a:lnSpc>
                <a:spcPts val="1600"/>
              </a:lnSpc>
              <a:buNone/>
              <a:defRPr sz="1200" b="0"/>
            </a:lvl2pPr>
            <a:lvl3pPr>
              <a:lnSpc>
                <a:spcPts val="1600"/>
              </a:lnSpc>
              <a:defRPr sz="1200" b="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
        <p:nvSpPr>
          <p:cNvPr id="23" name="Text Placeholder 4">
            <a:extLst>
              <a:ext uri="{FF2B5EF4-FFF2-40B4-BE49-F238E27FC236}">
                <a16:creationId xmlns:a16="http://schemas.microsoft.com/office/drawing/2014/main" id="{4E4E12FE-4749-E645-B5EF-6CD83F2EDA3D}"/>
              </a:ext>
            </a:extLst>
          </p:cNvPr>
          <p:cNvSpPr>
            <a:spLocks noGrp="1"/>
          </p:cNvSpPr>
          <p:nvPr>
            <p:ph type="body" sz="quarter" idx="18" hasCustomPrompt="1"/>
          </p:nvPr>
        </p:nvSpPr>
        <p:spPr>
          <a:xfrm>
            <a:off x="863601" y="2194562"/>
            <a:ext cx="3525520" cy="267914"/>
          </a:xfrm>
          <a:prstGeom prst="rect">
            <a:avLst/>
          </a:prstGeom>
        </p:spPr>
        <p:txBody>
          <a:bodyPr lIns="0" tIns="0" rIns="0" bIns="0"/>
          <a:lstStyle>
            <a:lvl1pPr marL="0" indent="0">
              <a:buNone/>
              <a:defRPr sz="1400" b="1"/>
            </a:lvl1pPr>
            <a:lvl2pPr marL="457200" indent="0">
              <a:buNone/>
              <a:defRPr sz="1200" b="1"/>
            </a:lvl2pPr>
            <a:lvl3pPr>
              <a:defRPr sz="1200" b="1"/>
            </a:lvl3pPr>
            <a:lvl4pPr>
              <a:defRPr sz="1400"/>
            </a:lvl4pPr>
            <a:lvl5pPr>
              <a:defRPr sz="1400"/>
            </a:lvl5pPr>
          </a:lstStyle>
          <a:p>
            <a:pPr lvl="0"/>
            <a:r>
              <a:rPr lang="en-GB"/>
              <a:t>Text box title / click to edit</a:t>
            </a:r>
            <a:endParaRPr lang="en-US"/>
          </a:p>
        </p:txBody>
      </p:sp>
      <p:sp>
        <p:nvSpPr>
          <p:cNvPr id="24" name="Text Placeholder 4">
            <a:extLst>
              <a:ext uri="{FF2B5EF4-FFF2-40B4-BE49-F238E27FC236}">
                <a16:creationId xmlns:a16="http://schemas.microsoft.com/office/drawing/2014/main" id="{2FBA8F71-4E86-1644-8941-86FD0BDB7EE5}"/>
              </a:ext>
            </a:extLst>
          </p:cNvPr>
          <p:cNvSpPr>
            <a:spLocks noGrp="1"/>
          </p:cNvSpPr>
          <p:nvPr>
            <p:ph type="body" sz="quarter" idx="19"/>
          </p:nvPr>
        </p:nvSpPr>
        <p:spPr>
          <a:xfrm>
            <a:off x="863601" y="2560322"/>
            <a:ext cx="3525520" cy="1158238"/>
          </a:xfrm>
          <a:prstGeom prst="rect">
            <a:avLst/>
          </a:prstGeom>
        </p:spPr>
        <p:txBody>
          <a:bodyPr lIns="0" tIns="0" rIns="0" bIns="0"/>
          <a:lstStyle>
            <a:lvl1pPr marL="0" indent="0">
              <a:lnSpc>
                <a:spcPts val="1600"/>
              </a:lnSpc>
              <a:buNone/>
              <a:defRPr sz="1200" b="0"/>
            </a:lvl1pPr>
            <a:lvl2pPr marL="457200" indent="0">
              <a:lnSpc>
                <a:spcPts val="1600"/>
              </a:lnSpc>
              <a:buNone/>
              <a:defRPr sz="1200" b="0"/>
            </a:lvl2pPr>
            <a:lvl3pPr>
              <a:lnSpc>
                <a:spcPts val="1600"/>
              </a:lnSpc>
              <a:defRPr sz="1200" b="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
        <p:nvSpPr>
          <p:cNvPr id="25" name="Text Placeholder 4">
            <a:extLst>
              <a:ext uri="{FF2B5EF4-FFF2-40B4-BE49-F238E27FC236}">
                <a16:creationId xmlns:a16="http://schemas.microsoft.com/office/drawing/2014/main" id="{765A4980-EDB0-0349-9359-33A07D560BDD}"/>
              </a:ext>
            </a:extLst>
          </p:cNvPr>
          <p:cNvSpPr>
            <a:spLocks noGrp="1"/>
          </p:cNvSpPr>
          <p:nvPr>
            <p:ph type="body" sz="quarter" idx="20" hasCustomPrompt="1"/>
          </p:nvPr>
        </p:nvSpPr>
        <p:spPr>
          <a:xfrm>
            <a:off x="4765041" y="2194562"/>
            <a:ext cx="3525520" cy="267914"/>
          </a:xfrm>
          <a:prstGeom prst="rect">
            <a:avLst/>
          </a:prstGeom>
        </p:spPr>
        <p:txBody>
          <a:bodyPr lIns="0" tIns="0" rIns="0" bIns="0"/>
          <a:lstStyle>
            <a:lvl1pPr marL="0" indent="0">
              <a:buNone/>
              <a:defRPr sz="1400" b="1"/>
            </a:lvl1pPr>
            <a:lvl2pPr marL="457200" indent="0">
              <a:buNone/>
              <a:defRPr sz="1200" b="1"/>
            </a:lvl2pPr>
            <a:lvl3pPr>
              <a:defRPr sz="1200" b="1"/>
            </a:lvl3pPr>
            <a:lvl4pPr>
              <a:defRPr sz="1400"/>
            </a:lvl4pPr>
            <a:lvl5pPr>
              <a:defRPr sz="1400"/>
            </a:lvl5pPr>
          </a:lstStyle>
          <a:p>
            <a:pPr lvl="0"/>
            <a:r>
              <a:rPr lang="en-GB"/>
              <a:t>Text box title / click to edit</a:t>
            </a:r>
            <a:endParaRPr lang="en-US"/>
          </a:p>
        </p:txBody>
      </p:sp>
      <p:sp>
        <p:nvSpPr>
          <p:cNvPr id="26" name="Text Placeholder 4">
            <a:extLst>
              <a:ext uri="{FF2B5EF4-FFF2-40B4-BE49-F238E27FC236}">
                <a16:creationId xmlns:a16="http://schemas.microsoft.com/office/drawing/2014/main" id="{DC76891A-D496-CE47-B47D-22EFEC41BA8F}"/>
              </a:ext>
            </a:extLst>
          </p:cNvPr>
          <p:cNvSpPr>
            <a:spLocks noGrp="1"/>
          </p:cNvSpPr>
          <p:nvPr>
            <p:ph type="body" sz="quarter" idx="21"/>
          </p:nvPr>
        </p:nvSpPr>
        <p:spPr>
          <a:xfrm>
            <a:off x="4765041" y="2560322"/>
            <a:ext cx="3525520" cy="1158238"/>
          </a:xfrm>
          <a:prstGeom prst="rect">
            <a:avLst/>
          </a:prstGeom>
        </p:spPr>
        <p:txBody>
          <a:bodyPr lIns="0" tIns="0" rIns="0" bIns="0"/>
          <a:lstStyle>
            <a:lvl1pPr marL="0" indent="0">
              <a:lnSpc>
                <a:spcPts val="1600"/>
              </a:lnSpc>
              <a:buNone/>
              <a:defRPr sz="1200" b="0"/>
            </a:lvl1pPr>
            <a:lvl2pPr marL="457200" indent="0">
              <a:lnSpc>
                <a:spcPts val="1600"/>
              </a:lnSpc>
              <a:buNone/>
              <a:defRPr sz="1200" b="0"/>
            </a:lvl2pPr>
            <a:lvl3pPr>
              <a:lnSpc>
                <a:spcPts val="1600"/>
              </a:lnSpc>
              <a:defRPr sz="1200" b="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
        <p:nvSpPr>
          <p:cNvPr id="27" name="Text Placeholder 4">
            <a:extLst>
              <a:ext uri="{FF2B5EF4-FFF2-40B4-BE49-F238E27FC236}">
                <a16:creationId xmlns:a16="http://schemas.microsoft.com/office/drawing/2014/main" id="{4F613F64-BC8E-F248-A9C3-BD65AA071CE1}"/>
              </a:ext>
            </a:extLst>
          </p:cNvPr>
          <p:cNvSpPr>
            <a:spLocks noGrp="1"/>
          </p:cNvSpPr>
          <p:nvPr>
            <p:ph type="body" sz="quarter" idx="22" hasCustomPrompt="1"/>
          </p:nvPr>
        </p:nvSpPr>
        <p:spPr>
          <a:xfrm>
            <a:off x="4765041" y="4074162"/>
            <a:ext cx="3525520" cy="267914"/>
          </a:xfrm>
          <a:prstGeom prst="rect">
            <a:avLst/>
          </a:prstGeom>
        </p:spPr>
        <p:txBody>
          <a:bodyPr lIns="0" tIns="0" rIns="0" bIns="0"/>
          <a:lstStyle>
            <a:lvl1pPr marL="0" indent="0">
              <a:buNone/>
              <a:defRPr sz="1400" b="1"/>
            </a:lvl1pPr>
            <a:lvl2pPr marL="457200" indent="0">
              <a:buNone/>
              <a:defRPr sz="1200" b="1"/>
            </a:lvl2pPr>
            <a:lvl3pPr>
              <a:defRPr sz="1200" b="1"/>
            </a:lvl3pPr>
            <a:lvl4pPr>
              <a:defRPr sz="1400"/>
            </a:lvl4pPr>
            <a:lvl5pPr>
              <a:defRPr sz="1400"/>
            </a:lvl5pPr>
          </a:lstStyle>
          <a:p>
            <a:pPr lvl="0"/>
            <a:r>
              <a:rPr lang="en-GB"/>
              <a:t>Text box title / click to edit</a:t>
            </a:r>
            <a:endParaRPr lang="en-US"/>
          </a:p>
        </p:txBody>
      </p:sp>
      <p:sp>
        <p:nvSpPr>
          <p:cNvPr id="28" name="Text Placeholder 4">
            <a:extLst>
              <a:ext uri="{FF2B5EF4-FFF2-40B4-BE49-F238E27FC236}">
                <a16:creationId xmlns:a16="http://schemas.microsoft.com/office/drawing/2014/main" id="{3A442268-DA1B-9543-A16E-C36E00168CCA}"/>
              </a:ext>
            </a:extLst>
          </p:cNvPr>
          <p:cNvSpPr>
            <a:spLocks noGrp="1"/>
          </p:cNvSpPr>
          <p:nvPr>
            <p:ph type="body" sz="quarter" idx="23"/>
          </p:nvPr>
        </p:nvSpPr>
        <p:spPr>
          <a:xfrm>
            <a:off x="4765041" y="4439922"/>
            <a:ext cx="3525520" cy="1158238"/>
          </a:xfrm>
          <a:prstGeom prst="rect">
            <a:avLst/>
          </a:prstGeom>
        </p:spPr>
        <p:txBody>
          <a:bodyPr lIns="0" tIns="0" rIns="0" bIns="0"/>
          <a:lstStyle>
            <a:lvl1pPr marL="0" indent="0">
              <a:lnSpc>
                <a:spcPts val="1600"/>
              </a:lnSpc>
              <a:buNone/>
              <a:defRPr sz="1200" b="0"/>
            </a:lvl1pPr>
            <a:lvl2pPr marL="457200" indent="0">
              <a:lnSpc>
                <a:spcPts val="1600"/>
              </a:lnSpc>
              <a:buNone/>
              <a:defRPr sz="1200" b="0"/>
            </a:lvl2pPr>
            <a:lvl3pPr>
              <a:lnSpc>
                <a:spcPts val="1600"/>
              </a:lnSpc>
              <a:defRPr sz="1200" b="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Tree>
    <p:extLst>
      <p:ext uri="{BB962C8B-B14F-4D97-AF65-F5344CB8AC3E}">
        <p14:creationId xmlns:p14="http://schemas.microsoft.com/office/powerpoint/2010/main" val="1280538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_Off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7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_Teal">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269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Green">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6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QuoteA">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A6E26E-BF41-C842-B3AA-DDB8A2770652}"/>
              </a:ext>
            </a:extLst>
          </p:cNvPr>
          <p:cNvSpPr>
            <a:spLocks noGrp="1"/>
          </p:cNvSpPr>
          <p:nvPr>
            <p:ph type="body" sz="quarter" idx="10" hasCustomPrompt="1"/>
          </p:nvPr>
        </p:nvSpPr>
        <p:spPr>
          <a:xfrm>
            <a:off x="1689100" y="2282987"/>
            <a:ext cx="6735763" cy="2908774"/>
          </a:xfrm>
          <a:prstGeom prst="rect">
            <a:avLst/>
          </a:prstGeom>
        </p:spPr>
        <p:txBody>
          <a:bodyPr lIns="0" tIns="0" rIns="0" bIns="0"/>
          <a:lstStyle>
            <a:lvl1pPr marL="0" indent="0">
              <a:lnSpc>
                <a:spcPct val="100000"/>
              </a:lnSpc>
              <a:buNone/>
              <a:defRPr lang="en-GB" sz="4200" i="1" smtClean="0">
                <a:effectLst/>
              </a:defRPr>
            </a:lvl1pPr>
            <a:lvl2pPr marL="457200" indent="0">
              <a:buNone/>
              <a:defRPr b="0" i="1">
                <a:latin typeface="Georgia" panose="02040502050405020303" pitchFamily="18" charset="0"/>
              </a:defRPr>
            </a:lvl2pPr>
            <a:lvl3pPr marL="914400" indent="0">
              <a:buNone/>
              <a:defRPr b="0" i="1">
                <a:latin typeface="Georgia" panose="02040502050405020303" pitchFamily="18" charset="0"/>
              </a:defRPr>
            </a:lvl3pPr>
            <a:lvl4pPr marL="1371600" indent="0">
              <a:buNone/>
              <a:defRPr b="0" i="1">
                <a:latin typeface="Georgia" panose="02040502050405020303" pitchFamily="18" charset="0"/>
              </a:defRPr>
            </a:lvl4pPr>
            <a:lvl5pPr marL="1828800" indent="0">
              <a:buNone/>
              <a:defRPr b="0" i="1">
                <a:latin typeface="Georgia" panose="02040502050405020303" pitchFamily="18" charset="0"/>
              </a:defRPr>
            </a:lvl5pPr>
          </a:lstStyle>
          <a:p>
            <a:r>
              <a:rPr lang="en-GB" i="1">
                <a:solidFill>
                  <a:srgbClr val="255053"/>
                </a:solidFill>
                <a:effectLst/>
                <a:latin typeface="Georgia" panose="02040502050405020303" pitchFamily="18" charset="0"/>
              </a:rPr>
              <a:t>Click to edit quote.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Change size to fit length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of quote on page. Georgia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Italic, sentence case.”</a:t>
            </a:r>
            <a:endParaRPr lang="en-GB">
              <a:solidFill>
                <a:srgbClr val="255053"/>
              </a:solidFill>
              <a:effectLst/>
              <a:latin typeface="Georgia" panose="02040502050405020303" pitchFamily="18" charset="0"/>
            </a:endParaRPr>
          </a:p>
        </p:txBody>
      </p:sp>
      <p:cxnSp>
        <p:nvCxnSpPr>
          <p:cNvPr id="6" name="Straight Connector 5">
            <a:extLst>
              <a:ext uri="{FF2B5EF4-FFF2-40B4-BE49-F238E27FC236}">
                <a16:creationId xmlns:a16="http://schemas.microsoft.com/office/drawing/2014/main" id="{05D98E73-5337-A345-AEAA-50D34DFCF38D}"/>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88E31B39-BD03-3343-834D-207F7AFB6DBF}"/>
              </a:ext>
            </a:extLst>
          </p:cNvPr>
          <p:cNvPicPr>
            <a:picLocks noChangeAspect="1"/>
          </p:cNvPicPr>
          <p:nvPr userDrawn="1"/>
        </p:nvPicPr>
        <p:blipFill>
          <a:blip r:embed="rId2"/>
          <a:stretch>
            <a:fillRect/>
          </a:stretch>
        </p:blipFill>
        <p:spPr>
          <a:xfrm>
            <a:off x="699260" y="6264965"/>
            <a:ext cx="1477410" cy="354578"/>
          </a:xfrm>
          <a:prstGeom prst="rect">
            <a:avLst/>
          </a:prstGeom>
        </p:spPr>
      </p:pic>
      <p:sp>
        <p:nvSpPr>
          <p:cNvPr id="10" name="Text Placeholder 4">
            <a:extLst>
              <a:ext uri="{FF2B5EF4-FFF2-40B4-BE49-F238E27FC236}">
                <a16:creationId xmlns:a16="http://schemas.microsoft.com/office/drawing/2014/main" id="{86E9784B-AC94-7340-ACD9-848978564B7F}"/>
              </a:ext>
            </a:extLst>
          </p:cNvPr>
          <p:cNvSpPr>
            <a:spLocks noGrp="1"/>
          </p:cNvSpPr>
          <p:nvPr>
            <p:ph type="body" sz="quarter" idx="12" hasCustomPrompt="1"/>
          </p:nvPr>
        </p:nvSpPr>
        <p:spPr>
          <a:xfrm>
            <a:off x="1689100" y="5232401"/>
            <a:ext cx="3525520" cy="558164"/>
          </a:xfrm>
          <a:prstGeom prst="rect">
            <a:avLst/>
          </a:prstGeom>
        </p:spPr>
        <p:txBody>
          <a:bodyPr lIns="0" tIns="0" rIns="0" bIns="0" anchor="b" anchorCtr="0"/>
          <a:lstStyle>
            <a:lvl1pPr marL="0" indent="0">
              <a:lnSpc>
                <a:spcPts val="1600"/>
              </a:lnSpc>
              <a:buNone/>
              <a:defRPr sz="1200"/>
            </a:lvl1pPr>
            <a:lvl2pPr marL="457200" indent="0">
              <a:buNone/>
              <a:defRPr sz="1800"/>
            </a:lvl2pPr>
            <a:lvl3pPr>
              <a:defRPr sz="1800"/>
            </a:lvl3pPr>
            <a:lvl4pPr>
              <a:defRPr sz="1400"/>
            </a:lvl4pPr>
            <a:lvl5pPr>
              <a:defRPr sz="1400"/>
            </a:lvl5pPr>
          </a:lstStyle>
          <a:p>
            <a:pPr>
              <a:lnSpc>
                <a:spcPct val="100000"/>
              </a:lnSpc>
            </a:pPr>
            <a:r>
              <a:rPr lang="en-US"/>
              <a:t>Name here, please use soft return for best spacing (SHIFT + carriage return buttons)</a:t>
            </a:r>
          </a:p>
        </p:txBody>
      </p:sp>
      <p:pic>
        <p:nvPicPr>
          <p:cNvPr id="9" name="Picture 8" descr="Icon&#10;&#10;Description automatically generated">
            <a:extLst>
              <a:ext uri="{FF2B5EF4-FFF2-40B4-BE49-F238E27FC236}">
                <a16:creationId xmlns:a16="http://schemas.microsoft.com/office/drawing/2014/main" id="{2BAD1A92-A221-A84E-B1B0-7D52067CBC5E}"/>
              </a:ext>
            </a:extLst>
          </p:cNvPr>
          <p:cNvPicPr>
            <a:picLocks noChangeAspect="1"/>
          </p:cNvPicPr>
          <p:nvPr userDrawn="1"/>
        </p:nvPicPr>
        <p:blipFill>
          <a:blip r:embed="rId3"/>
          <a:stretch>
            <a:fillRect/>
          </a:stretch>
        </p:blipFill>
        <p:spPr>
          <a:xfrm>
            <a:off x="1191419" y="132080"/>
            <a:ext cx="2346484" cy="2346484"/>
          </a:xfrm>
          <a:prstGeom prst="rect">
            <a:avLst/>
          </a:prstGeom>
        </p:spPr>
      </p:pic>
    </p:spTree>
    <p:extLst>
      <p:ext uri="{BB962C8B-B14F-4D97-AF65-F5344CB8AC3E}">
        <p14:creationId xmlns:p14="http://schemas.microsoft.com/office/powerpoint/2010/main" val="2618653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QuoteB">
    <p:bg>
      <p:bgPr>
        <a:solidFill>
          <a:schemeClr val="accent3"/>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E27778D-BD41-3D4D-989E-71B0E6DD7EC2}"/>
              </a:ext>
            </a:extLst>
          </p:cNvPr>
          <p:cNvPicPr>
            <a:picLocks noChangeAspect="1"/>
          </p:cNvPicPr>
          <p:nvPr userDrawn="1"/>
        </p:nvPicPr>
        <p:blipFill>
          <a:blip r:embed="rId2"/>
          <a:stretch>
            <a:fillRect/>
          </a:stretch>
        </p:blipFill>
        <p:spPr>
          <a:xfrm>
            <a:off x="4127341" y="132080"/>
            <a:ext cx="2346484" cy="2346484"/>
          </a:xfrm>
          <a:prstGeom prst="rect">
            <a:avLst/>
          </a:prstGeom>
        </p:spPr>
      </p:pic>
      <p:sp>
        <p:nvSpPr>
          <p:cNvPr id="5" name="Text Placeholder 4">
            <a:extLst>
              <a:ext uri="{FF2B5EF4-FFF2-40B4-BE49-F238E27FC236}">
                <a16:creationId xmlns:a16="http://schemas.microsoft.com/office/drawing/2014/main" id="{5EA6E26E-BF41-C842-B3AA-DDB8A2770652}"/>
              </a:ext>
            </a:extLst>
          </p:cNvPr>
          <p:cNvSpPr>
            <a:spLocks noGrp="1"/>
          </p:cNvSpPr>
          <p:nvPr>
            <p:ph type="body" sz="quarter" idx="10" hasCustomPrompt="1"/>
          </p:nvPr>
        </p:nvSpPr>
        <p:spPr>
          <a:xfrm>
            <a:off x="4619625" y="2174876"/>
            <a:ext cx="3805238" cy="3057525"/>
          </a:xfrm>
          <a:prstGeom prst="rect">
            <a:avLst/>
          </a:prstGeom>
        </p:spPr>
        <p:txBody>
          <a:bodyPr lIns="0" tIns="0" rIns="0" bIns="0"/>
          <a:lstStyle>
            <a:lvl1pPr marL="0" indent="0">
              <a:lnSpc>
                <a:spcPct val="100000"/>
              </a:lnSpc>
              <a:buNone/>
              <a:defRPr lang="en-GB" sz="3400" i="1" smtClean="0">
                <a:effectLst/>
              </a:defRPr>
            </a:lvl1pPr>
            <a:lvl2pPr marL="457200" indent="0">
              <a:buNone/>
              <a:defRPr b="0" i="1">
                <a:latin typeface="Georgia" panose="02040502050405020303" pitchFamily="18" charset="0"/>
              </a:defRPr>
            </a:lvl2pPr>
            <a:lvl3pPr marL="914400" indent="0">
              <a:buNone/>
              <a:defRPr b="0" i="1">
                <a:latin typeface="Georgia" panose="02040502050405020303" pitchFamily="18" charset="0"/>
              </a:defRPr>
            </a:lvl3pPr>
            <a:lvl4pPr marL="1371600" indent="0">
              <a:buNone/>
              <a:defRPr b="0" i="1">
                <a:latin typeface="Georgia" panose="02040502050405020303" pitchFamily="18" charset="0"/>
              </a:defRPr>
            </a:lvl4pPr>
            <a:lvl5pPr marL="1828800" indent="0">
              <a:buNone/>
              <a:defRPr b="0" i="1">
                <a:latin typeface="Georgia" panose="02040502050405020303" pitchFamily="18" charset="0"/>
              </a:defRPr>
            </a:lvl5pPr>
          </a:lstStyle>
          <a:p>
            <a:r>
              <a:rPr lang="en-GB" i="1">
                <a:solidFill>
                  <a:srgbClr val="255053"/>
                </a:solidFill>
                <a:effectLst/>
                <a:latin typeface="Georgia" panose="02040502050405020303" pitchFamily="18" charset="0"/>
              </a:rPr>
              <a:t>Click to edit quote. Change size to fit length of quote on page. Georgia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Italic, sentence case.”</a:t>
            </a:r>
            <a:endParaRPr lang="en-GB">
              <a:solidFill>
                <a:srgbClr val="255053"/>
              </a:solidFill>
              <a:effectLst/>
              <a:latin typeface="Georgia" panose="02040502050405020303" pitchFamily="18" charset="0"/>
            </a:endParaRPr>
          </a:p>
        </p:txBody>
      </p:sp>
      <p:sp>
        <p:nvSpPr>
          <p:cNvPr id="12" name="Text Placeholder 4">
            <a:extLst>
              <a:ext uri="{FF2B5EF4-FFF2-40B4-BE49-F238E27FC236}">
                <a16:creationId xmlns:a16="http://schemas.microsoft.com/office/drawing/2014/main" id="{3C52E61E-8035-2340-B771-3736B9FBE8C9}"/>
              </a:ext>
            </a:extLst>
          </p:cNvPr>
          <p:cNvSpPr>
            <a:spLocks noGrp="1"/>
          </p:cNvSpPr>
          <p:nvPr>
            <p:ph type="body" sz="quarter" idx="14" hasCustomPrompt="1"/>
          </p:nvPr>
        </p:nvSpPr>
        <p:spPr>
          <a:xfrm>
            <a:off x="4619625" y="5609591"/>
            <a:ext cx="3525520" cy="558164"/>
          </a:xfrm>
          <a:prstGeom prst="rect">
            <a:avLst/>
          </a:prstGeom>
        </p:spPr>
        <p:txBody>
          <a:bodyPr lIns="0" tIns="0" rIns="0" bIns="0" anchor="b" anchorCtr="0"/>
          <a:lstStyle>
            <a:lvl1pPr marL="0" indent="0">
              <a:lnSpc>
                <a:spcPts val="1800"/>
              </a:lnSpc>
              <a:buNone/>
              <a:defRPr sz="1200"/>
            </a:lvl1pPr>
            <a:lvl2pPr marL="457200" indent="0">
              <a:buNone/>
              <a:defRPr sz="1800"/>
            </a:lvl2pPr>
            <a:lvl3pPr>
              <a:defRPr sz="1800"/>
            </a:lvl3pPr>
            <a:lvl4pPr>
              <a:defRPr sz="1400"/>
            </a:lvl4pPr>
            <a:lvl5pPr>
              <a:defRPr sz="1400"/>
            </a:lvl5pPr>
          </a:lstStyle>
          <a:p>
            <a:pPr>
              <a:lnSpc>
                <a:spcPct val="100000"/>
              </a:lnSpc>
            </a:pPr>
            <a:r>
              <a:rPr lang="en-US"/>
              <a:t>Name here, please use soft return for best spacing (SHIFT + carriage return buttons)</a:t>
            </a:r>
          </a:p>
        </p:txBody>
      </p:sp>
    </p:spTree>
    <p:extLst>
      <p:ext uri="{BB962C8B-B14F-4D97-AF65-F5344CB8AC3E}">
        <p14:creationId xmlns:p14="http://schemas.microsoft.com/office/powerpoint/2010/main" val="40256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QuoteC">
    <p:bg>
      <p:bgPr>
        <a:solidFill>
          <a:schemeClr val="tx1"/>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3C52E61E-8035-2340-B771-3736B9FBE8C9}"/>
              </a:ext>
            </a:extLst>
          </p:cNvPr>
          <p:cNvSpPr>
            <a:spLocks noGrp="1"/>
          </p:cNvSpPr>
          <p:nvPr>
            <p:ph type="body" sz="quarter" idx="14" hasCustomPrompt="1"/>
          </p:nvPr>
        </p:nvSpPr>
        <p:spPr>
          <a:xfrm>
            <a:off x="728345" y="5619751"/>
            <a:ext cx="3525520" cy="558164"/>
          </a:xfrm>
          <a:prstGeom prst="rect">
            <a:avLst/>
          </a:prstGeom>
        </p:spPr>
        <p:txBody>
          <a:bodyPr lIns="0" tIns="0" rIns="0" bIns="0" anchor="b" anchorCtr="0"/>
          <a:lstStyle>
            <a:lvl1pPr marL="0" indent="0">
              <a:lnSpc>
                <a:spcPts val="1800"/>
              </a:lnSpc>
              <a:buNone/>
              <a:defRPr sz="1200">
                <a:solidFill>
                  <a:schemeClr val="bg1"/>
                </a:solidFill>
              </a:defRPr>
            </a:lvl1pPr>
            <a:lvl2pPr marL="457200" indent="0">
              <a:buNone/>
              <a:defRPr sz="1800"/>
            </a:lvl2pPr>
            <a:lvl3pPr>
              <a:defRPr sz="1800"/>
            </a:lvl3pPr>
            <a:lvl4pPr>
              <a:defRPr sz="1400"/>
            </a:lvl4pPr>
            <a:lvl5pPr>
              <a:defRPr sz="1400"/>
            </a:lvl5pPr>
          </a:lstStyle>
          <a:p>
            <a:pPr>
              <a:lnSpc>
                <a:spcPct val="100000"/>
              </a:lnSpc>
            </a:pPr>
            <a:r>
              <a:rPr lang="en-US"/>
              <a:t>Name here, please use soft return for best spacing (SHIFT + carriage return buttons)</a:t>
            </a:r>
          </a:p>
        </p:txBody>
      </p:sp>
      <p:pic>
        <p:nvPicPr>
          <p:cNvPr id="18" name="Picture 17" descr="Icon&#10;&#10;Description automatically generated">
            <a:extLst>
              <a:ext uri="{FF2B5EF4-FFF2-40B4-BE49-F238E27FC236}">
                <a16:creationId xmlns:a16="http://schemas.microsoft.com/office/drawing/2014/main" id="{2D48F382-84F5-8D4D-98D7-C2B49EC602F3}"/>
              </a:ext>
            </a:extLst>
          </p:cNvPr>
          <p:cNvPicPr>
            <a:picLocks noChangeAspect="1"/>
          </p:cNvPicPr>
          <p:nvPr userDrawn="1"/>
        </p:nvPicPr>
        <p:blipFill>
          <a:blip r:embed="rId2"/>
          <a:stretch>
            <a:fillRect/>
          </a:stretch>
        </p:blipFill>
        <p:spPr>
          <a:xfrm>
            <a:off x="234244" y="136867"/>
            <a:ext cx="2346484" cy="2346484"/>
          </a:xfrm>
          <a:prstGeom prst="rect">
            <a:avLst/>
          </a:prstGeom>
        </p:spPr>
      </p:pic>
      <p:sp>
        <p:nvSpPr>
          <p:cNvPr id="20" name="Text Placeholder 19">
            <a:extLst>
              <a:ext uri="{FF2B5EF4-FFF2-40B4-BE49-F238E27FC236}">
                <a16:creationId xmlns:a16="http://schemas.microsoft.com/office/drawing/2014/main" id="{44840A3E-0306-6A40-809A-77D346B3C68E}"/>
              </a:ext>
            </a:extLst>
          </p:cNvPr>
          <p:cNvSpPr>
            <a:spLocks noGrp="1"/>
          </p:cNvSpPr>
          <p:nvPr>
            <p:ph type="body" sz="quarter" idx="15" hasCustomPrompt="1"/>
          </p:nvPr>
        </p:nvSpPr>
        <p:spPr>
          <a:xfrm>
            <a:off x="728663" y="2378075"/>
            <a:ext cx="3741737" cy="2681288"/>
          </a:xfrm>
          <a:prstGeom prst="rect">
            <a:avLst/>
          </a:prstGeom>
        </p:spPr>
        <p:txBody>
          <a:bodyPr lIns="0" tIns="0" rIns="0" bIns="0"/>
          <a:lstStyle>
            <a:lvl1pPr marL="0" indent="0">
              <a:buNone/>
              <a:defRPr sz="3400" b="0" i="1">
                <a:solidFill>
                  <a:schemeClr val="accent3"/>
                </a:solidFill>
                <a:latin typeface="Georgia" panose="02040502050405020303" pitchFamily="18" charset="0"/>
              </a:defRPr>
            </a:lvl1pPr>
            <a:lvl2pPr marL="457200" indent="0">
              <a:buNone/>
              <a:defRPr sz="3400" b="0" i="1">
                <a:solidFill>
                  <a:schemeClr val="bg1"/>
                </a:solidFill>
                <a:latin typeface="Georgia" panose="02040502050405020303" pitchFamily="18" charset="0"/>
              </a:defRPr>
            </a:lvl2pPr>
            <a:lvl3pPr marL="914400" indent="0">
              <a:buNone/>
              <a:defRPr sz="3400" b="0" i="1">
                <a:solidFill>
                  <a:schemeClr val="bg1"/>
                </a:solidFill>
                <a:latin typeface="Georgia" panose="02040502050405020303" pitchFamily="18" charset="0"/>
              </a:defRPr>
            </a:lvl3pPr>
            <a:lvl4pPr marL="1371600" indent="0">
              <a:buNone/>
              <a:defRPr sz="3400" b="0" i="1">
                <a:solidFill>
                  <a:schemeClr val="bg1"/>
                </a:solidFill>
                <a:latin typeface="Georgia" panose="02040502050405020303" pitchFamily="18" charset="0"/>
              </a:defRPr>
            </a:lvl4pPr>
            <a:lvl5pPr marL="1828800" indent="0">
              <a:buNone/>
              <a:defRPr sz="3400" b="0" i="1">
                <a:solidFill>
                  <a:schemeClr val="bg1"/>
                </a:solidFill>
                <a:latin typeface="Georgia" panose="02040502050405020303" pitchFamily="18" charset="0"/>
              </a:defRPr>
            </a:lvl5pPr>
          </a:lstStyle>
          <a:p>
            <a:pPr lvl="0"/>
            <a:r>
              <a:rPr lang="en-GB"/>
              <a:t>Click to edit quote. Change size accordingly to fit page and content as needed.”</a:t>
            </a:r>
            <a:endParaRPr lang="en-US"/>
          </a:p>
        </p:txBody>
      </p:sp>
    </p:spTree>
    <p:extLst>
      <p:ext uri="{BB962C8B-B14F-4D97-AF65-F5344CB8AC3E}">
        <p14:creationId xmlns:p14="http://schemas.microsoft.com/office/powerpoint/2010/main" val="439298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QuoteD">
    <p:bg>
      <p:bgPr>
        <a:solidFill>
          <a:schemeClr val="accent3"/>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E27778D-BD41-3D4D-989E-71B0E6DD7EC2}"/>
              </a:ext>
            </a:extLst>
          </p:cNvPr>
          <p:cNvPicPr>
            <a:picLocks noChangeAspect="1"/>
          </p:cNvPicPr>
          <p:nvPr userDrawn="1"/>
        </p:nvPicPr>
        <p:blipFill>
          <a:blip r:embed="rId2"/>
          <a:stretch>
            <a:fillRect/>
          </a:stretch>
        </p:blipFill>
        <p:spPr>
          <a:xfrm>
            <a:off x="239236" y="132080"/>
            <a:ext cx="2346484" cy="2346484"/>
          </a:xfrm>
          <a:prstGeom prst="rect">
            <a:avLst/>
          </a:prstGeom>
        </p:spPr>
      </p:pic>
      <p:sp>
        <p:nvSpPr>
          <p:cNvPr id="5" name="Text Placeholder 4">
            <a:extLst>
              <a:ext uri="{FF2B5EF4-FFF2-40B4-BE49-F238E27FC236}">
                <a16:creationId xmlns:a16="http://schemas.microsoft.com/office/drawing/2014/main" id="{5EA6E26E-BF41-C842-B3AA-DDB8A2770652}"/>
              </a:ext>
            </a:extLst>
          </p:cNvPr>
          <p:cNvSpPr>
            <a:spLocks noGrp="1"/>
          </p:cNvSpPr>
          <p:nvPr>
            <p:ph type="body" sz="quarter" idx="10" hasCustomPrompt="1"/>
          </p:nvPr>
        </p:nvSpPr>
        <p:spPr>
          <a:xfrm>
            <a:off x="719138" y="2292353"/>
            <a:ext cx="3805238" cy="1157604"/>
          </a:xfrm>
          <a:prstGeom prst="rect">
            <a:avLst/>
          </a:prstGeom>
        </p:spPr>
        <p:txBody>
          <a:bodyPr lIns="0" tIns="0" rIns="0" bIns="0"/>
          <a:lstStyle>
            <a:lvl1pPr marL="0" indent="0">
              <a:lnSpc>
                <a:spcPct val="100000"/>
              </a:lnSpc>
              <a:buNone/>
              <a:defRPr lang="en-GB" sz="2000" i="1" smtClean="0">
                <a:effectLst/>
              </a:defRPr>
            </a:lvl1pPr>
            <a:lvl2pPr marL="457200" indent="0">
              <a:buNone/>
              <a:defRPr b="0" i="1">
                <a:latin typeface="Georgia" panose="02040502050405020303" pitchFamily="18" charset="0"/>
              </a:defRPr>
            </a:lvl2pPr>
            <a:lvl3pPr marL="914400" indent="0">
              <a:buNone/>
              <a:defRPr b="0" i="1">
                <a:latin typeface="Georgia" panose="02040502050405020303" pitchFamily="18" charset="0"/>
              </a:defRPr>
            </a:lvl3pPr>
            <a:lvl4pPr marL="1371600" indent="0">
              <a:buNone/>
              <a:defRPr b="0" i="1">
                <a:latin typeface="Georgia" panose="02040502050405020303" pitchFamily="18" charset="0"/>
              </a:defRPr>
            </a:lvl4pPr>
            <a:lvl5pPr marL="1828800" indent="0">
              <a:buNone/>
              <a:defRPr b="0" i="1">
                <a:latin typeface="Georgia" panose="02040502050405020303" pitchFamily="18" charset="0"/>
              </a:defRPr>
            </a:lvl5pPr>
          </a:lstStyle>
          <a:p>
            <a:r>
              <a:rPr lang="en-GB" i="1">
                <a:solidFill>
                  <a:srgbClr val="255053"/>
                </a:solidFill>
                <a:effectLst/>
                <a:latin typeface="Georgia" panose="02040502050405020303" pitchFamily="18" charset="0"/>
              </a:rPr>
              <a:t>Click to edit quote. Change size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to fit length of quote on page. Georgia Italic, sentence case.”</a:t>
            </a:r>
            <a:endParaRPr lang="en-GB">
              <a:solidFill>
                <a:srgbClr val="255053"/>
              </a:solidFill>
              <a:effectLst/>
              <a:latin typeface="Georgia" panose="02040502050405020303" pitchFamily="18" charset="0"/>
            </a:endParaRPr>
          </a:p>
        </p:txBody>
      </p:sp>
      <p:sp>
        <p:nvSpPr>
          <p:cNvPr id="12" name="Text Placeholder 4">
            <a:extLst>
              <a:ext uri="{FF2B5EF4-FFF2-40B4-BE49-F238E27FC236}">
                <a16:creationId xmlns:a16="http://schemas.microsoft.com/office/drawing/2014/main" id="{3C52E61E-8035-2340-B771-3736B9FBE8C9}"/>
              </a:ext>
            </a:extLst>
          </p:cNvPr>
          <p:cNvSpPr>
            <a:spLocks noGrp="1"/>
          </p:cNvSpPr>
          <p:nvPr>
            <p:ph type="body" sz="quarter" idx="14" hasCustomPrompt="1"/>
          </p:nvPr>
        </p:nvSpPr>
        <p:spPr>
          <a:xfrm>
            <a:off x="719138" y="3332481"/>
            <a:ext cx="3525520" cy="558164"/>
          </a:xfrm>
          <a:prstGeom prst="rect">
            <a:avLst/>
          </a:prstGeom>
        </p:spPr>
        <p:txBody>
          <a:bodyPr lIns="0" tIns="0" rIns="0" bIns="0" anchor="b" anchorCtr="0"/>
          <a:lstStyle>
            <a:lvl1pPr marL="0" indent="0">
              <a:lnSpc>
                <a:spcPct val="100000"/>
              </a:lnSpc>
              <a:buNone/>
              <a:defRPr sz="1200"/>
            </a:lvl1pPr>
            <a:lvl2pPr marL="457200" indent="0">
              <a:buNone/>
              <a:defRPr sz="1800"/>
            </a:lvl2pPr>
            <a:lvl3pPr>
              <a:defRPr sz="1800"/>
            </a:lvl3pPr>
            <a:lvl4pPr>
              <a:defRPr sz="1400"/>
            </a:lvl4pPr>
            <a:lvl5pPr>
              <a:defRPr sz="1400"/>
            </a:lvl5pPr>
          </a:lstStyle>
          <a:p>
            <a:pPr>
              <a:lnSpc>
                <a:spcPct val="100000"/>
              </a:lnSpc>
            </a:pPr>
            <a:r>
              <a:rPr lang="en-US"/>
              <a:t>Name here, please use soft return for best spacing (SHIFT + carriage return buttons)</a:t>
            </a:r>
          </a:p>
        </p:txBody>
      </p:sp>
    </p:spTree>
    <p:extLst>
      <p:ext uri="{BB962C8B-B14F-4D97-AF65-F5344CB8AC3E}">
        <p14:creationId xmlns:p14="http://schemas.microsoft.com/office/powerpoint/2010/main" val="86231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B">
    <p:bg>
      <p:bgPr>
        <a:solidFill>
          <a:schemeClr val="accent3"/>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6589CE36-009C-4E4E-AE4A-56944B9DD8CC}"/>
              </a:ext>
            </a:extLst>
          </p:cNvPr>
          <p:cNvPicPr>
            <a:picLocks noChangeAspect="1"/>
          </p:cNvPicPr>
          <p:nvPr userDrawn="1"/>
        </p:nvPicPr>
        <p:blipFill>
          <a:blip r:embed="rId2"/>
          <a:stretch>
            <a:fillRect/>
          </a:stretch>
        </p:blipFill>
        <p:spPr>
          <a:xfrm>
            <a:off x="699259" y="5781841"/>
            <a:ext cx="1838537" cy="441248"/>
          </a:xfrm>
          <a:prstGeom prst="rect">
            <a:avLst/>
          </a:prstGeom>
        </p:spPr>
      </p:pic>
      <p:sp>
        <p:nvSpPr>
          <p:cNvPr id="13" name="Text Placeholder 4">
            <a:extLst>
              <a:ext uri="{FF2B5EF4-FFF2-40B4-BE49-F238E27FC236}">
                <a16:creationId xmlns:a16="http://schemas.microsoft.com/office/drawing/2014/main" id="{BB5623C1-27AF-EB45-A6A3-8372BD7942B7}"/>
              </a:ext>
            </a:extLst>
          </p:cNvPr>
          <p:cNvSpPr>
            <a:spLocks noGrp="1"/>
          </p:cNvSpPr>
          <p:nvPr>
            <p:ph type="body" sz="quarter" idx="11" hasCustomPrompt="1"/>
          </p:nvPr>
        </p:nvSpPr>
        <p:spPr>
          <a:xfrm>
            <a:off x="699259" y="2353547"/>
            <a:ext cx="3805238" cy="683515"/>
          </a:xfrm>
          <a:prstGeom prst="rect">
            <a:avLst/>
          </a:prstGeom>
        </p:spPr>
        <p:txBody>
          <a:bodyPr lIns="0" tIns="0" rIns="0" bIns="0"/>
          <a:lstStyle>
            <a:lvl1pPr marL="0" indent="0">
              <a:lnSpc>
                <a:spcPct val="100000"/>
              </a:lnSpc>
              <a:buNone/>
              <a:defRPr sz="1800" i="1">
                <a:solidFill>
                  <a:schemeClr val="tx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Subtitle goes here, Georgia, 18pt</a:t>
            </a:r>
            <a:br>
              <a:rPr lang="en-GB"/>
            </a:br>
            <a:r>
              <a:rPr lang="en-GB"/>
              <a:t>—Click to edit</a:t>
            </a:r>
            <a:endParaRPr lang="en-US"/>
          </a:p>
        </p:txBody>
      </p:sp>
      <p:sp>
        <p:nvSpPr>
          <p:cNvPr id="14" name="Text Placeholder 4">
            <a:extLst>
              <a:ext uri="{FF2B5EF4-FFF2-40B4-BE49-F238E27FC236}">
                <a16:creationId xmlns:a16="http://schemas.microsoft.com/office/drawing/2014/main" id="{2244246D-20F8-6D46-9298-B58FC60D4A80}"/>
              </a:ext>
            </a:extLst>
          </p:cNvPr>
          <p:cNvSpPr>
            <a:spLocks noGrp="1"/>
          </p:cNvSpPr>
          <p:nvPr>
            <p:ph type="body" sz="quarter" idx="12" hasCustomPrompt="1"/>
          </p:nvPr>
        </p:nvSpPr>
        <p:spPr>
          <a:xfrm>
            <a:off x="699259" y="3042742"/>
            <a:ext cx="3805238" cy="683515"/>
          </a:xfrm>
          <a:prstGeom prst="rect">
            <a:avLst/>
          </a:prstGeom>
        </p:spPr>
        <p:txBody>
          <a:bodyPr lIns="0" tIns="0" rIns="0" bIns="0"/>
          <a:lstStyle>
            <a:lvl1pPr marL="0" indent="0">
              <a:lnSpc>
                <a:spcPct val="100000"/>
              </a:lnSpc>
              <a:buNone/>
              <a:defRPr sz="1800" i="1">
                <a:solidFill>
                  <a:schemeClr val="tx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Month</a:t>
            </a:r>
            <a:br>
              <a:rPr lang="en-GB"/>
            </a:br>
            <a:r>
              <a:rPr lang="en-GB"/>
              <a:t>Author’s name</a:t>
            </a:r>
            <a:endParaRPr lang="en-US"/>
          </a:p>
        </p:txBody>
      </p:sp>
      <p:sp>
        <p:nvSpPr>
          <p:cNvPr id="18" name="Text Placeholder 5">
            <a:extLst>
              <a:ext uri="{FF2B5EF4-FFF2-40B4-BE49-F238E27FC236}">
                <a16:creationId xmlns:a16="http://schemas.microsoft.com/office/drawing/2014/main" id="{DFB4DC63-FBEB-694B-B132-602669D28EFD}"/>
              </a:ext>
            </a:extLst>
          </p:cNvPr>
          <p:cNvSpPr>
            <a:spLocks noGrp="1"/>
          </p:cNvSpPr>
          <p:nvPr>
            <p:ph type="body" sz="quarter" idx="14" hasCustomPrompt="1"/>
          </p:nvPr>
        </p:nvSpPr>
        <p:spPr>
          <a:xfrm>
            <a:off x="719138" y="699237"/>
            <a:ext cx="3805238" cy="1420813"/>
          </a:xfrm>
          <a:prstGeom prst="rect">
            <a:avLst/>
          </a:prstGeom>
        </p:spPr>
        <p:txBody>
          <a:bodyPr lIns="0" tIns="0" rIns="0" bIns="0"/>
          <a:lstStyle>
            <a:lvl1pPr marL="0" indent="0">
              <a:buNone/>
              <a:defRPr sz="3000"/>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GB"/>
              <a:t>Title of document set in Arial regular, sentence case.</a:t>
            </a:r>
            <a:endParaRPr lang="en-US"/>
          </a:p>
        </p:txBody>
      </p:sp>
    </p:spTree>
    <p:extLst>
      <p:ext uri="{BB962C8B-B14F-4D97-AF65-F5344CB8AC3E}">
        <p14:creationId xmlns:p14="http://schemas.microsoft.com/office/powerpoint/2010/main" val="3456768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Image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CE677EE-D217-AF43-9ED0-C63BBC7D72BE}"/>
              </a:ext>
            </a:extLst>
          </p:cNvPr>
          <p:cNvSpPr>
            <a:spLocks noGrp="1"/>
          </p:cNvSpPr>
          <p:nvPr>
            <p:ph type="pic" sz="quarter" idx="10"/>
          </p:nvPr>
        </p:nvSpPr>
        <p:spPr>
          <a:xfrm>
            <a:off x="0" y="0"/>
            <a:ext cx="9144000" cy="6858000"/>
          </a:xfrm>
          <a:prstGeom prst="rect">
            <a:avLst/>
          </a:prstGeom>
        </p:spPr>
        <p:txBody>
          <a:bodyPr/>
          <a:lstStyle/>
          <a:p>
            <a:endParaRPr lang="en-US"/>
          </a:p>
        </p:txBody>
      </p:sp>
    </p:spTree>
    <p:extLst>
      <p:ext uri="{BB962C8B-B14F-4D97-AF65-F5344CB8AC3E}">
        <p14:creationId xmlns:p14="http://schemas.microsoft.com/office/powerpoint/2010/main" val="1952264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EndP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text, tableware, dishware&#10;&#10;Description automatically generated">
            <a:extLst>
              <a:ext uri="{FF2B5EF4-FFF2-40B4-BE49-F238E27FC236}">
                <a16:creationId xmlns:a16="http://schemas.microsoft.com/office/drawing/2014/main" id="{014BBE61-B77D-6640-B2C2-400ACFD124BF}"/>
              </a:ext>
            </a:extLst>
          </p:cNvPr>
          <p:cNvPicPr>
            <a:picLocks noChangeAspect="1"/>
          </p:cNvPicPr>
          <p:nvPr userDrawn="1"/>
        </p:nvPicPr>
        <p:blipFill>
          <a:blip r:embed="rId2"/>
          <a:stretch>
            <a:fillRect/>
          </a:stretch>
        </p:blipFill>
        <p:spPr>
          <a:xfrm>
            <a:off x="6589850" y="5781841"/>
            <a:ext cx="1838532" cy="441248"/>
          </a:xfrm>
          <a:prstGeom prst="rect">
            <a:avLst/>
          </a:prstGeom>
        </p:spPr>
      </p:pic>
      <p:sp>
        <p:nvSpPr>
          <p:cNvPr id="7" name="Round Same-side Corner of Rectangle 23">
            <a:extLst>
              <a:ext uri="{FF2B5EF4-FFF2-40B4-BE49-F238E27FC236}">
                <a16:creationId xmlns:a16="http://schemas.microsoft.com/office/drawing/2014/main" id="{A5238B16-0579-8F45-A279-19324644A207}"/>
              </a:ext>
            </a:extLst>
          </p:cNvPr>
          <p:cNvSpPr/>
          <p:nvPr userDrawn="1"/>
        </p:nvSpPr>
        <p:spPr>
          <a:xfrm rot="10800000">
            <a:off x="719136" y="-5081"/>
            <a:ext cx="4774650" cy="4430298"/>
          </a:xfrm>
          <a:custGeom>
            <a:avLst/>
            <a:gdLst>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79652 h 2940518"/>
              <a:gd name="connsiteX8" fmla="*/ 79652 w 2845732"/>
              <a:gd name="connsiteY8" fmla="*/ 0 h 2940518"/>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79652 w 2845732"/>
              <a:gd name="connsiteY8" fmla="*/ 0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610069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321311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81782 w 2845732"/>
              <a:gd name="connsiteY8" fmla="*/ 933651 h 2940518"/>
              <a:gd name="connsiteX0" fmla="*/ 339533 w 2845732"/>
              <a:gd name="connsiteY0" fmla="*/ 1347538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339533 w 2845732"/>
              <a:gd name="connsiteY8" fmla="*/ 1347538 h 2940518"/>
              <a:gd name="connsiteX0" fmla="*/ 262531 w 2845732"/>
              <a:gd name="connsiteY0" fmla="*/ 1087656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62531 w 2845732"/>
              <a:gd name="connsiteY8" fmla="*/ 1087656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203390 w 2845732"/>
              <a:gd name="connsiteY0" fmla="*/ 962965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203390 w 2845732"/>
              <a:gd name="connsiteY8" fmla="*/ 962965 h 2940518"/>
              <a:gd name="connsiteX0" fmla="*/ 203854 w 2846196"/>
              <a:gd name="connsiteY0" fmla="*/ 962965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203854 w 2846196"/>
              <a:gd name="connsiteY8" fmla="*/ 962965 h 2940518"/>
              <a:gd name="connsiteX0" fmla="*/ 185657 w 2846196"/>
              <a:gd name="connsiteY0" fmla="*/ 948111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185657 w 2846196"/>
              <a:gd name="connsiteY8" fmla="*/ 948111 h 2940518"/>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6196 w 2846196"/>
              <a:gd name="connsiteY4" fmla="*/ 2943871 h 2943871"/>
              <a:gd name="connsiteX5" fmla="*/ 464 w 2846196"/>
              <a:gd name="connsiteY5" fmla="*/ 2943871 h 2943871"/>
              <a:gd name="connsiteX6" fmla="*/ 464 w 2846196"/>
              <a:gd name="connsiteY6" fmla="*/ 2943871 h 2943871"/>
              <a:gd name="connsiteX7" fmla="*/ 991 w 2846196"/>
              <a:gd name="connsiteY7" fmla="*/ 1530047 h 2943871"/>
              <a:gd name="connsiteX8" fmla="*/ 185657 w 2846196"/>
              <a:gd name="connsiteY8" fmla="*/ 951464 h 2943871"/>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0138 w 2846196"/>
              <a:gd name="connsiteY4" fmla="*/ 2510250 h 2943871"/>
              <a:gd name="connsiteX5" fmla="*/ 464 w 2846196"/>
              <a:gd name="connsiteY5" fmla="*/ 2943871 h 2943871"/>
              <a:gd name="connsiteX6" fmla="*/ 464 w 2846196"/>
              <a:gd name="connsiteY6" fmla="*/ 2943871 h 2943871"/>
              <a:gd name="connsiteX7" fmla="*/ 991 w 2846196"/>
              <a:gd name="connsiteY7" fmla="*/ 1530047 h 2943871"/>
              <a:gd name="connsiteX8" fmla="*/ 185657 w 2846196"/>
              <a:gd name="connsiteY8" fmla="*/ 951464 h 2943871"/>
              <a:gd name="connsiteX0" fmla="*/ 185219 w 2845758"/>
              <a:gd name="connsiteY0" fmla="*/ 951464 h 2943871"/>
              <a:gd name="connsiteX1" fmla="*/ 2766106 w 2845758"/>
              <a:gd name="connsiteY1" fmla="*/ 3353 h 2943871"/>
              <a:gd name="connsiteX2" fmla="*/ 2845758 w 2845758"/>
              <a:gd name="connsiteY2" fmla="*/ 83005 h 2943871"/>
              <a:gd name="connsiteX3" fmla="*/ 2845758 w 2845758"/>
              <a:gd name="connsiteY3" fmla="*/ 2943871 h 2943871"/>
              <a:gd name="connsiteX4" fmla="*/ 2839700 w 2845758"/>
              <a:gd name="connsiteY4" fmla="*/ 2510250 h 2943871"/>
              <a:gd name="connsiteX5" fmla="*/ 26 w 2845758"/>
              <a:gd name="connsiteY5" fmla="*/ 2943871 h 2943871"/>
              <a:gd name="connsiteX6" fmla="*/ 6084 w 2845758"/>
              <a:gd name="connsiteY6" fmla="*/ 2539158 h 2943871"/>
              <a:gd name="connsiteX7" fmla="*/ 553 w 2845758"/>
              <a:gd name="connsiteY7" fmla="*/ 1530047 h 2943871"/>
              <a:gd name="connsiteX8" fmla="*/ 185219 w 2845758"/>
              <a:gd name="connsiteY8" fmla="*/ 951464 h 2943871"/>
              <a:gd name="connsiteX0" fmla="*/ 191251 w 2851790"/>
              <a:gd name="connsiteY0" fmla="*/ 951464 h 2943871"/>
              <a:gd name="connsiteX1" fmla="*/ 2772138 w 2851790"/>
              <a:gd name="connsiteY1" fmla="*/ 3353 h 2943871"/>
              <a:gd name="connsiteX2" fmla="*/ 2851790 w 2851790"/>
              <a:gd name="connsiteY2" fmla="*/ 83005 h 2943871"/>
              <a:gd name="connsiteX3" fmla="*/ 2851790 w 2851790"/>
              <a:gd name="connsiteY3" fmla="*/ 2943871 h 2943871"/>
              <a:gd name="connsiteX4" fmla="*/ 2845732 w 2851790"/>
              <a:gd name="connsiteY4" fmla="*/ 2510250 h 2943871"/>
              <a:gd name="connsiteX5" fmla="*/ 0 w 2851790"/>
              <a:gd name="connsiteY5" fmla="*/ 2741514 h 2943871"/>
              <a:gd name="connsiteX6" fmla="*/ 12116 w 2851790"/>
              <a:gd name="connsiteY6" fmla="*/ 2539158 h 2943871"/>
              <a:gd name="connsiteX7" fmla="*/ 6585 w 2851790"/>
              <a:gd name="connsiteY7" fmla="*/ 1530047 h 2943871"/>
              <a:gd name="connsiteX8" fmla="*/ 191251 w 2851790"/>
              <a:gd name="connsiteY8" fmla="*/ 951464 h 2943871"/>
              <a:gd name="connsiteX0" fmla="*/ 185219 w 2845758"/>
              <a:gd name="connsiteY0" fmla="*/ 951464 h 2943871"/>
              <a:gd name="connsiteX1" fmla="*/ 2766106 w 2845758"/>
              <a:gd name="connsiteY1" fmla="*/ 3353 h 2943871"/>
              <a:gd name="connsiteX2" fmla="*/ 2845758 w 2845758"/>
              <a:gd name="connsiteY2" fmla="*/ 83005 h 2943871"/>
              <a:gd name="connsiteX3" fmla="*/ 2845758 w 2845758"/>
              <a:gd name="connsiteY3" fmla="*/ 2943871 h 2943871"/>
              <a:gd name="connsiteX4" fmla="*/ 2839700 w 2845758"/>
              <a:gd name="connsiteY4" fmla="*/ 2510250 h 2943871"/>
              <a:gd name="connsiteX5" fmla="*/ 6084 w 2845758"/>
              <a:gd name="connsiteY5" fmla="*/ 2539158 h 2943871"/>
              <a:gd name="connsiteX6" fmla="*/ 553 w 2845758"/>
              <a:gd name="connsiteY6" fmla="*/ 1530047 h 2943871"/>
              <a:gd name="connsiteX7" fmla="*/ 185219 w 2845758"/>
              <a:gd name="connsiteY7" fmla="*/ 951464 h 2943871"/>
              <a:gd name="connsiteX0" fmla="*/ 185219 w 2845758"/>
              <a:gd name="connsiteY0" fmla="*/ 951464 h 2943871"/>
              <a:gd name="connsiteX1" fmla="*/ 2766106 w 2845758"/>
              <a:gd name="connsiteY1" fmla="*/ 3353 h 2943871"/>
              <a:gd name="connsiteX2" fmla="*/ 2845758 w 2845758"/>
              <a:gd name="connsiteY2" fmla="*/ 83005 h 2943871"/>
              <a:gd name="connsiteX3" fmla="*/ 2845758 w 2845758"/>
              <a:gd name="connsiteY3" fmla="*/ 2943871 h 2943871"/>
              <a:gd name="connsiteX4" fmla="*/ 2839700 w 2845758"/>
              <a:gd name="connsiteY4" fmla="*/ 2577100 h 2943871"/>
              <a:gd name="connsiteX5" fmla="*/ 6084 w 2845758"/>
              <a:gd name="connsiteY5" fmla="*/ 2539158 h 2943871"/>
              <a:gd name="connsiteX6" fmla="*/ 553 w 2845758"/>
              <a:gd name="connsiteY6" fmla="*/ 1530047 h 2943871"/>
              <a:gd name="connsiteX7" fmla="*/ 185219 w 2845758"/>
              <a:gd name="connsiteY7" fmla="*/ 951464 h 2943871"/>
              <a:gd name="connsiteX0" fmla="*/ 185219 w 2845758"/>
              <a:gd name="connsiteY0" fmla="*/ 951464 h 2943871"/>
              <a:gd name="connsiteX1" fmla="*/ 2766106 w 2845758"/>
              <a:gd name="connsiteY1" fmla="*/ 3353 h 2943871"/>
              <a:gd name="connsiteX2" fmla="*/ 2845758 w 2845758"/>
              <a:gd name="connsiteY2" fmla="*/ 83005 h 2943871"/>
              <a:gd name="connsiteX3" fmla="*/ 2845758 w 2845758"/>
              <a:gd name="connsiteY3" fmla="*/ 2943871 h 2943871"/>
              <a:gd name="connsiteX4" fmla="*/ 2773444 w 2845758"/>
              <a:gd name="connsiteY4" fmla="*/ 2609622 h 2943871"/>
              <a:gd name="connsiteX5" fmla="*/ 6084 w 2845758"/>
              <a:gd name="connsiteY5" fmla="*/ 2539158 h 2943871"/>
              <a:gd name="connsiteX6" fmla="*/ 553 w 2845758"/>
              <a:gd name="connsiteY6" fmla="*/ 1530047 h 2943871"/>
              <a:gd name="connsiteX7" fmla="*/ 185219 w 2845758"/>
              <a:gd name="connsiteY7" fmla="*/ 951464 h 2943871"/>
              <a:gd name="connsiteX0" fmla="*/ 185219 w 2845758"/>
              <a:gd name="connsiteY0" fmla="*/ 951464 h 3086471"/>
              <a:gd name="connsiteX1" fmla="*/ 2766106 w 2845758"/>
              <a:gd name="connsiteY1" fmla="*/ 3353 h 3086471"/>
              <a:gd name="connsiteX2" fmla="*/ 2845758 w 2845758"/>
              <a:gd name="connsiteY2" fmla="*/ 83005 h 3086471"/>
              <a:gd name="connsiteX3" fmla="*/ 2845758 w 2845758"/>
              <a:gd name="connsiteY3" fmla="*/ 2943871 h 3086471"/>
              <a:gd name="connsiteX4" fmla="*/ 6084 w 2845758"/>
              <a:gd name="connsiteY4" fmla="*/ 2539158 h 3086471"/>
              <a:gd name="connsiteX5" fmla="*/ 553 w 2845758"/>
              <a:gd name="connsiteY5" fmla="*/ 1530047 h 3086471"/>
              <a:gd name="connsiteX6" fmla="*/ 185219 w 2845758"/>
              <a:gd name="connsiteY6" fmla="*/ 951464 h 3086471"/>
              <a:gd name="connsiteX0" fmla="*/ 185219 w 2845758"/>
              <a:gd name="connsiteY0" fmla="*/ 951464 h 2773639"/>
              <a:gd name="connsiteX1" fmla="*/ 2766106 w 2845758"/>
              <a:gd name="connsiteY1" fmla="*/ 3353 h 2773639"/>
              <a:gd name="connsiteX2" fmla="*/ 2845758 w 2845758"/>
              <a:gd name="connsiteY2" fmla="*/ 83005 h 2773639"/>
              <a:gd name="connsiteX3" fmla="*/ 2836293 w 2845758"/>
              <a:gd name="connsiteY3" fmla="*/ 2519284 h 2773639"/>
              <a:gd name="connsiteX4" fmla="*/ 6084 w 2845758"/>
              <a:gd name="connsiteY4" fmla="*/ 2539158 h 2773639"/>
              <a:gd name="connsiteX5" fmla="*/ 553 w 2845758"/>
              <a:gd name="connsiteY5" fmla="*/ 1530047 h 2773639"/>
              <a:gd name="connsiteX6" fmla="*/ 185219 w 2845758"/>
              <a:gd name="connsiteY6" fmla="*/ 951464 h 2773639"/>
              <a:gd name="connsiteX0" fmla="*/ 185219 w 2845758"/>
              <a:gd name="connsiteY0" fmla="*/ 951464 h 2774680"/>
              <a:gd name="connsiteX1" fmla="*/ 2766106 w 2845758"/>
              <a:gd name="connsiteY1" fmla="*/ 3353 h 2774680"/>
              <a:gd name="connsiteX2" fmla="*/ 2845758 w 2845758"/>
              <a:gd name="connsiteY2" fmla="*/ 83005 h 2774680"/>
              <a:gd name="connsiteX3" fmla="*/ 2840079 w 2845758"/>
              <a:gd name="connsiteY3" fmla="*/ 2521091 h 2774680"/>
              <a:gd name="connsiteX4" fmla="*/ 6084 w 2845758"/>
              <a:gd name="connsiteY4" fmla="*/ 2539158 h 2774680"/>
              <a:gd name="connsiteX5" fmla="*/ 553 w 2845758"/>
              <a:gd name="connsiteY5" fmla="*/ 1530047 h 2774680"/>
              <a:gd name="connsiteX6" fmla="*/ 185219 w 2845758"/>
              <a:gd name="connsiteY6" fmla="*/ 951464 h 2774680"/>
              <a:gd name="connsiteX0" fmla="*/ 185219 w 2845758"/>
              <a:gd name="connsiteY0" fmla="*/ 951464 h 2633903"/>
              <a:gd name="connsiteX1" fmla="*/ 2766106 w 2845758"/>
              <a:gd name="connsiteY1" fmla="*/ 3353 h 2633903"/>
              <a:gd name="connsiteX2" fmla="*/ 2845758 w 2845758"/>
              <a:gd name="connsiteY2" fmla="*/ 83005 h 2633903"/>
              <a:gd name="connsiteX3" fmla="*/ 2840079 w 2845758"/>
              <a:gd name="connsiteY3" fmla="*/ 2521091 h 2633903"/>
              <a:gd name="connsiteX4" fmla="*/ 6084 w 2845758"/>
              <a:gd name="connsiteY4" fmla="*/ 2539158 h 2633903"/>
              <a:gd name="connsiteX5" fmla="*/ 553 w 2845758"/>
              <a:gd name="connsiteY5" fmla="*/ 1530047 h 2633903"/>
              <a:gd name="connsiteX6" fmla="*/ 185219 w 2845758"/>
              <a:gd name="connsiteY6" fmla="*/ 951464 h 2633903"/>
              <a:gd name="connsiteX0" fmla="*/ 186707 w 2847246"/>
              <a:gd name="connsiteY0" fmla="*/ 951464 h 2611657"/>
              <a:gd name="connsiteX1" fmla="*/ 2767594 w 2847246"/>
              <a:gd name="connsiteY1" fmla="*/ 3353 h 2611657"/>
              <a:gd name="connsiteX2" fmla="*/ 2847246 w 2847246"/>
              <a:gd name="connsiteY2" fmla="*/ 83005 h 2611657"/>
              <a:gd name="connsiteX3" fmla="*/ 2841567 w 2847246"/>
              <a:gd name="connsiteY3" fmla="*/ 2521091 h 2611657"/>
              <a:gd name="connsiteX4" fmla="*/ 0 w 2847246"/>
              <a:gd name="connsiteY4" fmla="*/ 2510250 h 2611657"/>
              <a:gd name="connsiteX5" fmla="*/ 2041 w 2847246"/>
              <a:gd name="connsiteY5" fmla="*/ 1530047 h 2611657"/>
              <a:gd name="connsiteX6" fmla="*/ 186707 w 2847246"/>
              <a:gd name="connsiteY6" fmla="*/ 951464 h 2611657"/>
              <a:gd name="connsiteX0" fmla="*/ 186707 w 2847246"/>
              <a:gd name="connsiteY0" fmla="*/ 951464 h 2521091"/>
              <a:gd name="connsiteX1" fmla="*/ 2767594 w 2847246"/>
              <a:gd name="connsiteY1" fmla="*/ 3353 h 2521091"/>
              <a:gd name="connsiteX2" fmla="*/ 2847246 w 2847246"/>
              <a:gd name="connsiteY2" fmla="*/ 83005 h 2521091"/>
              <a:gd name="connsiteX3" fmla="*/ 2841567 w 2847246"/>
              <a:gd name="connsiteY3" fmla="*/ 2521091 h 2521091"/>
              <a:gd name="connsiteX4" fmla="*/ 0 w 2847246"/>
              <a:gd name="connsiteY4" fmla="*/ 2510250 h 2521091"/>
              <a:gd name="connsiteX5" fmla="*/ 2041 w 2847246"/>
              <a:gd name="connsiteY5" fmla="*/ 1530047 h 2521091"/>
              <a:gd name="connsiteX6" fmla="*/ 186707 w 2847246"/>
              <a:gd name="connsiteY6" fmla="*/ 951464 h 2521091"/>
              <a:gd name="connsiteX0" fmla="*/ 186707 w 2847246"/>
              <a:gd name="connsiteY0" fmla="*/ 951464 h 2521091"/>
              <a:gd name="connsiteX1" fmla="*/ 2767594 w 2847246"/>
              <a:gd name="connsiteY1" fmla="*/ 3353 h 2521091"/>
              <a:gd name="connsiteX2" fmla="*/ 2847246 w 2847246"/>
              <a:gd name="connsiteY2" fmla="*/ 83005 h 2521091"/>
              <a:gd name="connsiteX3" fmla="*/ 2841567 w 2847246"/>
              <a:gd name="connsiteY3" fmla="*/ 2521091 h 2521091"/>
              <a:gd name="connsiteX4" fmla="*/ 0 w 2847246"/>
              <a:gd name="connsiteY4" fmla="*/ 2510250 h 2521091"/>
              <a:gd name="connsiteX5" fmla="*/ 2041 w 2847246"/>
              <a:gd name="connsiteY5" fmla="*/ 1530047 h 2521091"/>
              <a:gd name="connsiteX6" fmla="*/ 186707 w 2847246"/>
              <a:gd name="connsiteY6" fmla="*/ 951464 h 2521091"/>
              <a:gd name="connsiteX0" fmla="*/ 185610 w 2846149"/>
              <a:gd name="connsiteY0" fmla="*/ 951464 h 2521091"/>
              <a:gd name="connsiteX1" fmla="*/ 2766497 w 2846149"/>
              <a:gd name="connsiteY1" fmla="*/ 3353 h 2521091"/>
              <a:gd name="connsiteX2" fmla="*/ 2846149 w 2846149"/>
              <a:gd name="connsiteY2" fmla="*/ 83005 h 2521091"/>
              <a:gd name="connsiteX3" fmla="*/ 2840470 w 2846149"/>
              <a:gd name="connsiteY3" fmla="*/ 2521091 h 2521091"/>
              <a:gd name="connsiteX4" fmla="*/ 796 w 2846149"/>
              <a:gd name="connsiteY4" fmla="*/ 2519284 h 2521091"/>
              <a:gd name="connsiteX5" fmla="*/ 944 w 2846149"/>
              <a:gd name="connsiteY5" fmla="*/ 1530047 h 2521091"/>
              <a:gd name="connsiteX6" fmla="*/ 185610 w 2846149"/>
              <a:gd name="connsiteY6" fmla="*/ 951464 h 2521091"/>
              <a:gd name="connsiteX0" fmla="*/ 185610 w 2846149"/>
              <a:gd name="connsiteY0" fmla="*/ 951464 h 2521091"/>
              <a:gd name="connsiteX1" fmla="*/ 2766497 w 2846149"/>
              <a:gd name="connsiteY1" fmla="*/ 3353 h 2521091"/>
              <a:gd name="connsiteX2" fmla="*/ 2846149 w 2846149"/>
              <a:gd name="connsiteY2" fmla="*/ 83005 h 2521091"/>
              <a:gd name="connsiteX3" fmla="*/ 2840470 w 2846149"/>
              <a:gd name="connsiteY3" fmla="*/ 2521091 h 2521091"/>
              <a:gd name="connsiteX4" fmla="*/ 796 w 2846149"/>
              <a:gd name="connsiteY4" fmla="*/ 2519284 h 2521091"/>
              <a:gd name="connsiteX5" fmla="*/ 944 w 2846149"/>
              <a:gd name="connsiteY5" fmla="*/ 1530047 h 2521091"/>
              <a:gd name="connsiteX6" fmla="*/ 185610 w 2846149"/>
              <a:gd name="connsiteY6" fmla="*/ 951464 h 2521091"/>
              <a:gd name="connsiteX0" fmla="*/ 186275 w 2846814"/>
              <a:gd name="connsiteY0" fmla="*/ 951464 h 2521091"/>
              <a:gd name="connsiteX1" fmla="*/ 2767162 w 2846814"/>
              <a:gd name="connsiteY1" fmla="*/ 3353 h 2521091"/>
              <a:gd name="connsiteX2" fmla="*/ 2846814 w 2846814"/>
              <a:gd name="connsiteY2" fmla="*/ 83005 h 2521091"/>
              <a:gd name="connsiteX3" fmla="*/ 2841135 w 2846814"/>
              <a:gd name="connsiteY3" fmla="*/ 2521091 h 2521091"/>
              <a:gd name="connsiteX4" fmla="*/ 1461 w 2846814"/>
              <a:gd name="connsiteY4" fmla="*/ 2519284 h 2521091"/>
              <a:gd name="connsiteX5" fmla="*/ 1609 w 2846814"/>
              <a:gd name="connsiteY5" fmla="*/ 1530047 h 2521091"/>
              <a:gd name="connsiteX6" fmla="*/ 186275 w 2846814"/>
              <a:gd name="connsiteY6" fmla="*/ 951464 h 252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814" h="2521091">
                <a:moveTo>
                  <a:pt x="186275" y="951464"/>
                </a:moveTo>
                <a:lnTo>
                  <a:pt x="2767162" y="3353"/>
                </a:lnTo>
                <a:cubicBezTo>
                  <a:pt x="2839728" y="-13925"/>
                  <a:pt x="2846814" y="39014"/>
                  <a:pt x="2846814" y="83005"/>
                </a:cubicBezTo>
                <a:lnTo>
                  <a:pt x="2841135" y="2521091"/>
                </a:lnTo>
                <a:lnTo>
                  <a:pt x="1461" y="2519284"/>
                </a:lnTo>
                <a:cubicBezTo>
                  <a:pt x="884" y="1977741"/>
                  <a:pt x="-1600" y="2069783"/>
                  <a:pt x="1609" y="1530047"/>
                </a:cubicBezTo>
                <a:cubicBezTo>
                  <a:pt x="6159" y="1049328"/>
                  <a:pt x="-30588" y="1033351"/>
                  <a:pt x="186275" y="9514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F8B6E3-8B34-9944-B3F9-9CB2B50872F5}"/>
              </a:ext>
            </a:extLst>
          </p:cNvPr>
          <p:cNvSpPr txBox="1"/>
          <p:nvPr userDrawn="1"/>
        </p:nvSpPr>
        <p:spPr>
          <a:xfrm>
            <a:off x="2670175" y="706438"/>
            <a:ext cx="2348865" cy="1723549"/>
          </a:xfrm>
          <a:prstGeom prst="rect">
            <a:avLst/>
          </a:prstGeom>
          <a:noFill/>
        </p:spPr>
        <p:txBody>
          <a:bodyPr wrap="square" lIns="0" tIns="0" rIns="0" bIns="0" rtlCol="0">
            <a:spAutoFit/>
          </a:bodyPr>
          <a:lstStyle/>
          <a:p>
            <a:r>
              <a:rPr lang="en-GB" sz="1600" kern="1200">
                <a:solidFill>
                  <a:schemeClr val="tx1"/>
                </a:solidFill>
                <a:effectLst/>
                <a:latin typeface="+mn-lt"/>
                <a:ea typeface="+mn-ea"/>
                <a:cs typeface="+mn-cs"/>
              </a:rPr>
              <a:t>Follow us on Twitter</a:t>
            </a:r>
          </a:p>
          <a:p>
            <a:r>
              <a:rPr lang="en-GB" sz="1600" b="1" kern="1200">
                <a:solidFill>
                  <a:schemeClr val="tx1"/>
                </a:solidFill>
                <a:effectLst/>
                <a:latin typeface="+mn-lt"/>
                <a:ea typeface="+mn-ea"/>
                <a:cs typeface="+mn-cs"/>
              </a:rPr>
              <a:t>@IVAR_UK</a:t>
            </a:r>
            <a:endParaRPr lang="en-GB" sz="1600" kern="1200">
              <a:solidFill>
                <a:schemeClr val="tx1"/>
              </a:solidFill>
              <a:effectLst/>
              <a:latin typeface="+mn-lt"/>
              <a:ea typeface="+mn-ea"/>
              <a:cs typeface="+mn-cs"/>
            </a:endParaRPr>
          </a:p>
          <a:p>
            <a:br>
              <a:rPr lang="en-GB" sz="1600" kern="1200">
                <a:solidFill>
                  <a:schemeClr val="tx1"/>
                </a:solidFill>
                <a:effectLst/>
                <a:latin typeface="+mn-lt"/>
                <a:ea typeface="+mn-ea"/>
                <a:cs typeface="+mn-cs"/>
              </a:rPr>
            </a:br>
            <a:endParaRPr lang="en-GB" sz="1600" kern="1200">
              <a:solidFill>
                <a:schemeClr val="tx1"/>
              </a:solidFill>
              <a:effectLst/>
              <a:latin typeface="+mn-lt"/>
              <a:ea typeface="+mn-ea"/>
              <a:cs typeface="+mn-cs"/>
            </a:endParaRPr>
          </a:p>
          <a:p>
            <a:r>
              <a:rPr lang="en-GB" sz="1600" kern="1200">
                <a:solidFill>
                  <a:schemeClr val="tx1"/>
                </a:solidFill>
                <a:effectLst/>
                <a:latin typeface="+mn-lt"/>
                <a:ea typeface="+mn-ea"/>
                <a:cs typeface="+mn-cs"/>
              </a:rPr>
              <a:t>Sign up for our newsletter</a:t>
            </a:r>
            <a:br>
              <a:rPr lang="en-GB" sz="1600" kern="1200">
                <a:solidFill>
                  <a:schemeClr val="tx1"/>
                </a:solidFill>
                <a:effectLst/>
                <a:latin typeface="+mn-lt"/>
                <a:ea typeface="+mn-ea"/>
                <a:cs typeface="+mn-cs"/>
              </a:rPr>
            </a:br>
            <a:r>
              <a:rPr lang="en-GB" sz="1600" b="1" kern="1200" err="1">
                <a:solidFill>
                  <a:schemeClr val="tx1"/>
                </a:solidFill>
                <a:effectLst/>
                <a:latin typeface="+mn-lt"/>
                <a:ea typeface="+mn-ea"/>
                <a:cs typeface="+mn-cs"/>
              </a:rPr>
              <a:t>ivar.org.uk</a:t>
            </a:r>
            <a:endParaRPr lang="en-GB" sz="1600" kern="1200">
              <a:solidFill>
                <a:schemeClr val="tx1"/>
              </a:solidFill>
              <a:effectLst/>
              <a:latin typeface="+mn-lt"/>
              <a:ea typeface="+mn-ea"/>
              <a:cs typeface="+mn-cs"/>
            </a:endParaRPr>
          </a:p>
          <a:p>
            <a:endParaRPr lang="en-US" sz="1600"/>
          </a:p>
        </p:txBody>
      </p:sp>
      <p:pic>
        <p:nvPicPr>
          <p:cNvPr id="4" name="Picture 3" descr="Logo&#10;&#10;Description automatically generated">
            <a:extLst>
              <a:ext uri="{FF2B5EF4-FFF2-40B4-BE49-F238E27FC236}">
                <a16:creationId xmlns:a16="http://schemas.microsoft.com/office/drawing/2014/main" id="{849F998E-A16F-CB41-A127-A9F591825972}"/>
              </a:ext>
            </a:extLst>
          </p:cNvPr>
          <p:cNvPicPr>
            <a:picLocks noChangeAspect="1"/>
          </p:cNvPicPr>
          <p:nvPr userDrawn="1"/>
        </p:nvPicPr>
        <p:blipFill>
          <a:blip r:embed="rId3"/>
          <a:stretch>
            <a:fillRect/>
          </a:stretch>
        </p:blipFill>
        <p:spPr>
          <a:xfrm>
            <a:off x="1078779" y="508726"/>
            <a:ext cx="1020618" cy="1020618"/>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D86DCB22-0792-ED4B-8E0D-8EF1367D01AA}"/>
              </a:ext>
            </a:extLst>
          </p:cNvPr>
          <p:cNvPicPr>
            <a:picLocks noChangeAspect="1"/>
          </p:cNvPicPr>
          <p:nvPr userDrawn="1"/>
        </p:nvPicPr>
        <p:blipFill>
          <a:blip r:embed="rId4"/>
          <a:stretch>
            <a:fillRect/>
          </a:stretch>
        </p:blipFill>
        <p:spPr>
          <a:xfrm>
            <a:off x="1155474" y="1529344"/>
            <a:ext cx="867228" cy="867228"/>
          </a:xfrm>
          <a:prstGeom prst="rect">
            <a:avLst/>
          </a:prstGeom>
        </p:spPr>
      </p:pic>
    </p:spTree>
    <p:extLst>
      <p:ext uri="{BB962C8B-B14F-4D97-AF65-F5344CB8AC3E}">
        <p14:creationId xmlns:p14="http://schemas.microsoft.com/office/powerpoint/2010/main" val="300389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QuoteA">
    <p:bg>
      <p:bgRef idx="1001">
        <a:schemeClr val="bg1"/>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A6E26E-BF41-C842-B3AA-DDB8A2770652}"/>
              </a:ext>
            </a:extLst>
          </p:cNvPr>
          <p:cNvSpPr>
            <a:spLocks noGrp="1"/>
          </p:cNvSpPr>
          <p:nvPr>
            <p:ph type="body" sz="quarter" idx="10" hasCustomPrompt="1"/>
          </p:nvPr>
        </p:nvSpPr>
        <p:spPr>
          <a:xfrm>
            <a:off x="774700" y="2483351"/>
            <a:ext cx="6735763" cy="2908774"/>
          </a:xfrm>
          <a:prstGeom prst="rect">
            <a:avLst/>
          </a:prstGeom>
        </p:spPr>
        <p:txBody>
          <a:bodyPr lIns="0" tIns="0" rIns="0" bIns="0"/>
          <a:lstStyle>
            <a:lvl1pPr marL="0" indent="0">
              <a:lnSpc>
                <a:spcPct val="100000"/>
              </a:lnSpc>
              <a:buNone/>
              <a:defRPr lang="en-GB" sz="4200" i="1" smtClean="0">
                <a:solidFill>
                  <a:schemeClr val="accent5"/>
                </a:solidFill>
                <a:effectLst/>
              </a:defRPr>
            </a:lvl1pPr>
            <a:lvl2pPr marL="457200" indent="0">
              <a:buNone/>
              <a:defRPr b="0" i="1">
                <a:latin typeface="Georgia" panose="02040502050405020303" pitchFamily="18" charset="0"/>
              </a:defRPr>
            </a:lvl2pPr>
            <a:lvl3pPr marL="914400" indent="0">
              <a:buNone/>
              <a:defRPr b="0" i="1">
                <a:latin typeface="Georgia" panose="02040502050405020303" pitchFamily="18" charset="0"/>
              </a:defRPr>
            </a:lvl3pPr>
            <a:lvl4pPr marL="1371600" indent="0">
              <a:buNone/>
              <a:defRPr b="0" i="1">
                <a:latin typeface="Georgia" panose="02040502050405020303" pitchFamily="18" charset="0"/>
              </a:defRPr>
            </a:lvl4pPr>
            <a:lvl5pPr marL="1828800" indent="0">
              <a:buNone/>
              <a:defRPr b="0" i="1">
                <a:latin typeface="Georgia" panose="02040502050405020303" pitchFamily="18" charset="0"/>
              </a:defRPr>
            </a:lvl5pPr>
          </a:lstStyle>
          <a:p>
            <a:r>
              <a:rPr lang="en-GB" i="1">
                <a:solidFill>
                  <a:srgbClr val="255053"/>
                </a:solidFill>
                <a:effectLst/>
                <a:latin typeface="Georgia" panose="02040502050405020303" pitchFamily="18" charset="0"/>
              </a:rPr>
              <a:t>Click to edit quote.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Change size to fit length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of quote on page. Georgia </a:t>
            </a:r>
            <a:br>
              <a:rPr lang="en-GB" i="1">
                <a:solidFill>
                  <a:srgbClr val="255053"/>
                </a:solidFill>
                <a:effectLst/>
                <a:latin typeface="Georgia" panose="02040502050405020303" pitchFamily="18" charset="0"/>
              </a:rPr>
            </a:br>
            <a:r>
              <a:rPr lang="en-GB" i="1">
                <a:solidFill>
                  <a:srgbClr val="255053"/>
                </a:solidFill>
                <a:effectLst/>
                <a:latin typeface="Georgia" panose="02040502050405020303" pitchFamily="18" charset="0"/>
              </a:rPr>
              <a:t>Italic, sentence case.”</a:t>
            </a:r>
            <a:endParaRPr lang="en-GB">
              <a:solidFill>
                <a:srgbClr val="255053"/>
              </a:solidFill>
              <a:effectLst/>
              <a:latin typeface="Georgia" panose="02040502050405020303" pitchFamily="18" charset="0"/>
            </a:endParaRPr>
          </a:p>
        </p:txBody>
      </p:sp>
      <p:sp>
        <p:nvSpPr>
          <p:cNvPr id="10" name="Text Placeholder 4">
            <a:extLst>
              <a:ext uri="{FF2B5EF4-FFF2-40B4-BE49-F238E27FC236}">
                <a16:creationId xmlns:a16="http://schemas.microsoft.com/office/drawing/2014/main" id="{86E9784B-AC94-7340-ACD9-848978564B7F}"/>
              </a:ext>
            </a:extLst>
          </p:cNvPr>
          <p:cNvSpPr>
            <a:spLocks noGrp="1"/>
          </p:cNvSpPr>
          <p:nvPr>
            <p:ph type="body" sz="quarter" idx="12" hasCustomPrompt="1"/>
          </p:nvPr>
        </p:nvSpPr>
        <p:spPr>
          <a:xfrm>
            <a:off x="774700" y="5432765"/>
            <a:ext cx="3525520" cy="558164"/>
          </a:xfrm>
          <a:prstGeom prst="rect">
            <a:avLst/>
          </a:prstGeom>
        </p:spPr>
        <p:txBody>
          <a:bodyPr lIns="0" tIns="0" rIns="0" bIns="0" anchor="b" anchorCtr="0"/>
          <a:lstStyle>
            <a:lvl1pPr marL="0" indent="0">
              <a:lnSpc>
                <a:spcPts val="1600"/>
              </a:lnSpc>
              <a:buNone/>
              <a:defRPr sz="1200"/>
            </a:lvl1pPr>
            <a:lvl2pPr marL="457200" indent="0">
              <a:buNone/>
              <a:defRPr sz="1800"/>
            </a:lvl2pPr>
            <a:lvl3pPr>
              <a:defRPr sz="1800"/>
            </a:lvl3pPr>
            <a:lvl4pPr>
              <a:defRPr sz="1400"/>
            </a:lvl4pPr>
            <a:lvl5pPr>
              <a:defRPr sz="1400"/>
            </a:lvl5pPr>
          </a:lstStyle>
          <a:p>
            <a:pPr>
              <a:lnSpc>
                <a:spcPct val="100000"/>
              </a:lnSpc>
            </a:pPr>
            <a:r>
              <a:rPr lang="en-US"/>
              <a:t>Name here, please use soft return for best spacing (SHIFT + carriage return buttons)</a:t>
            </a:r>
          </a:p>
        </p:txBody>
      </p:sp>
      <p:pic>
        <p:nvPicPr>
          <p:cNvPr id="7" name="Picture 6" descr="Icon&#10;&#10;Description automatically generated">
            <a:extLst>
              <a:ext uri="{FF2B5EF4-FFF2-40B4-BE49-F238E27FC236}">
                <a16:creationId xmlns:a16="http://schemas.microsoft.com/office/drawing/2014/main" id="{5906A744-B5E4-4E0A-8A02-21101181DB75}"/>
              </a:ext>
            </a:extLst>
          </p:cNvPr>
          <p:cNvPicPr>
            <a:picLocks noChangeAspect="1"/>
          </p:cNvPicPr>
          <p:nvPr userDrawn="1"/>
        </p:nvPicPr>
        <p:blipFill>
          <a:blip r:embed="rId2"/>
          <a:stretch>
            <a:fillRect/>
          </a:stretch>
        </p:blipFill>
        <p:spPr>
          <a:xfrm>
            <a:off x="234244" y="136867"/>
            <a:ext cx="2346484" cy="2346484"/>
          </a:xfrm>
          <a:prstGeom prst="rect">
            <a:avLst/>
          </a:prstGeom>
        </p:spPr>
      </p:pic>
    </p:spTree>
    <p:extLst>
      <p:ext uri="{BB962C8B-B14F-4D97-AF65-F5344CB8AC3E}">
        <p14:creationId xmlns:p14="http://schemas.microsoft.com/office/powerpoint/2010/main" val="48470314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B">
    <p:bg>
      <p:bgPr>
        <a:solidFill>
          <a:schemeClr val="accent3"/>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6589CE36-009C-4E4E-AE4A-56944B9DD8CC}"/>
              </a:ext>
            </a:extLst>
          </p:cNvPr>
          <p:cNvPicPr>
            <a:picLocks noChangeAspect="1"/>
          </p:cNvPicPr>
          <p:nvPr userDrawn="1"/>
        </p:nvPicPr>
        <p:blipFill>
          <a:blip r:embed="rId2"/>
          <a:stretch>
            <a:fillRect/>
          </a:stretch>
        </p:blipFill>
        <p:spPr>
          <a:xfrm>
            <a:off x="699259" y="5781841"/>
            <a:ext cx="1838537" cy="441248"/>
          </a:xfrm>
          <a:prstGeom prst="rect">
            <a:avLst/>
          </a:prstGeom>
        </p:spPr>
      </p:pic>
      <p:sp>
        <p:nvSpPr>
          <p:cNvPr id="13" name="Text Placeholder 4">
            <a:extLst>
              <a:ext uri="{FF2B5EF4-FFF2-40B4-BE49-F238E27FC236}">
                <a16:creationId xmlns:a16="http://schemas.microsoft.com/office/drawing/2014/main" id="{BB5623C1-27AF-EB45-A6A3-8372BD7942B7}"/>
              </a:ext>
            </a:extLst>
          </p:cNvPr>
          <p:cNvSpPr>
            <a:spLocks noGrp="1"/>
          </p:cNvSpPr>
          <p:nvPr>
            <p:ph type="body" sz="quarter" idx="11" hasCustomPrompt="1"/>
          </p:nvPr>
        </p:nvSpPr>
        <p:spPr>
          <a:xfrm>
            <a:off x="699259" y="2353547"/>
            <a:ext cx="3805238" cy="683515"/>
          </a:xfrm>
          <a:prstGeom prst="rect">
            <a:avLst/>
          </a:prstGeom>
        </p:spPr>
        <p:txBody>
          <a:bodyPr lIns="0" tIns="0" rIns="0" bIns="0"/>
          <a:lstStyle>
            <a:lvl1pPr marL="0" indent="0">
              <a:lnSpc>
                <a:spcPct val="100000"/>
              </a:lnSpc>
              <a:buNone/>
              <a:defRPr sz="1800" i="1">
                <a:solidFill>
                  <a:schemeClr val="tx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Subtitle goes here, Georgia, 18pt</a:t>
            </a:r>
            <a:br>
              <a:rPr lang="en-GB"/>
            </a:br>
            <a:r>
              <a:rPr lang="en-GB"/>
              <a:t>—Click to edit</a:t>
            </a:r>
            <a:endParaRPr lang="en-US"/>
          </a:p>
        </p:txBody>
      </p:sp>
      <p:sp>
        <p:nvSpPr>
          <p:cNvPr id="14" name="Text Placeholder 4">
            <a:extLst>
              <a:ext uri="{FF2B5EF4-FFF2-40B4-BE49-F238E27FC236}">
                <a16:creationId xmlns:a16="http://schemas.microsoft.com/office/drawing/2014/main" id="{2244246D-20F8-6D46-9298-B58FC60D4A80}"/>
              </a:ext>
            </a:extLst>
          </p:cNvPr>
          <p:cNvSpPr>
            <a:spLocks noGrp="1"/>
          </p:cNvSpPr>
          <p:nvPr>
            <p:ph type="body" sz="quarter" idx="12" hasCustomPrompt="1"/>
          </p:nvPr>
        </p:nvSpPr>
        <p:spPr>
          <a:xfrm>
            <a:off x="699259" y="3042742"/>
            <a:ext cx="3805238" cy="683515"/>
          </a:xfrm>
          <a:prstGeom prst="rect">
            <a:avLst/>
          </a:prstGeom>
        </p:spPr>
        <p:txBody>
          <a:bodyPr lIns="0" tIns="0" rIns="0" bIns="0"/>
          <a:lstStyle>
            <a:lvl1pPr marL="0" indent="0">
              <a:lnSpc>
                <a:spcPct val="100000"/>
              </a:lnSpc>
              <a:buNone/>
              <a:defRPr sz="1800" i="1">
                <a:solidFill>
                  <a:schemeClr val="tx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Month</a:t>
            </a:r>
            <a:br>
              <a:rPr lang="en-GB"/>
            </a:br>
            <a:r>
              <a:rPr lang="en-GB"/>
              <a:t>Author’s name</a:t>
            </a:r>
            <a:endParaRPr lang="en-US"/>
          </a:p>
        </p:txBody>
      </p:sp>
      <p:sp>
        <p:nvSpPr>
          <p:cNvPr id="18" name="Text Placeholder 5">
            <a:extLst>
              <a:ext uri="{FF2B5EF4-FFF2-40B4-BE49-F238E27FC236}">
                <a16:creationId xmlns:a16="http://schemas.microsoft.com/office/drawing/2014/main" id="{DFB4DC63-FBEB-694B-B132-602669D28EFD}"/>
              </a:ext>
            </a:extLst>
          </p:cNvPr>
          <p:cNvSpPr>
            <a:spLocks noGrp="1"/>
          </p:cNvSpPr>
          <p:nvPr>
            <p:ph type="body" sz="quarter" idx="14" hasCustomPrompt="1"/>
          </p:nvPr>
        </p:nvSpPr>
        <p:spPr>
          <a:xfrm>
            <a:off x="719138" y="699237"/>
            <a:ext cx="3805238" cy="1420813"/>
          </a:xfrm>
          <a:prstGeom prst="rect">
            <a:avLst/>
          </a:prstGeom>
        </p:spPr>
        <p:txBody>
          <a:bodyPr lIns="0" tIns="0" rIns="0" bIns="0"/>
          <a:lstStyle>
            <a:lvl1pPr marL="0" indent="0">
              <a:buNone/>
              <a:defRPr sz="3000"/>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GB"/>
              <a:t>Title of document set in Arial regular, sentence case.</a:t>
            </a:r>
            <a:endParaRPr lang="en-US"/>
          </a:p>
        </p:txBody>
      </p:sp>
    </p:spTree>
    <p:extLst>
      <p:ext uri="{BB962C8B-B14F-4D97-AF65-F5344CB8AC3E}">
        <p14:creationId xmlns:p14="http://schemas.microsoft.com/office/powerpoint/2010/main" val="60449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C">
    <p:bg>
      <p:bgPr>
        <a:solidFill>
          <a:schemeClr val="tx1"/>
        </a:solidFill>
        <a:effectLst/>
      </p:bgPr>
    </p:bg>
    <p:spTree>
      <p:nvGrpSpPr>
        <p:cNvPr id="1" name=""/>
        <p:cNvGrpSpPr/>
        <p:nvPr/>
      </p:nvGrpSpPr>
      <p:grpSpPr>
        <a:xfrm>
          <a:off x="0" y="0"/>
          <a:ext cx="0" cy="0"/>
          <a:chOff x="0" y="0"/>
          <a:chExt cx="0" cy="0"/>
        </a:xfrm>
      </p:grpSpPr>
      <p:sp>
        <p:nvSpPr>
          <p:cNvPr id="25" name="Round Same-side Corner of Rectangle 23">
            <a:extLst>
              <a:ext uri="{FF2B5EF4-FFF2-40B4-BE49-F238E27FC236}">
                <a16:creationId xmlns:a16="http://schemas.microsoft.com/office/drawing/2014/main" id="{F614973B-F9A9-0B48-8749-ACA6E3CE3833}"/>
              </a:ext>
            </a:extLst>
          </p:cNvPr>
          <p:cNvSpPr/>
          <p:nvPr userDrawn="1"/>
        </p:nvSpPr>
        <p:spPr>
          <a:xfrm>
            <a:off x="5991530" y="4490856"/>
            <a:ext cx="2846196" cy="2367141"/>
          </a:xfrm>
          <a:custGeom>
            <a:avLst/>
            <a:gdLst>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79652 h 2940518"/>
              <a:gd name="connsiteX8" fmla="*/ 79652 w 2845732"/>
              <a:gd name="connsiteY8" fmla="*/ 0 h 2940518"/>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79652 w 2845732"/>
              <a:gd name="connsiteY8" fmla="*/ 0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610069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321311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81782 w 2845732"/>
              <a:gd name="connsiteY8" fmla="*/ 933651 h 2940518"/>
              <a:gd name="connsiteX0" fmla="*/ 339533 w 2845732"/>
              <a:gd name="connsiteY0" fmla="*/ 1347538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339533 w 2845732"/>
              <a:gd name="connsiteY8" fmla="*/ 1347538 h 2940518"/>
              <a:gd name="connsiteX0" fmla="*/ 262531 w 2845732"/>
              <a:gd name="connsiteY0" fmla="*/ 1087656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62531 w 2845732"/>
              <a:gd name="connsiteY8" fmla="*/ 1087656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203390 w 2845732"/>
              <a:gd name="connsiteY0" fmla="*/ 962965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203390 w 2845732"/>
              <a:gd name="connsiteY8" fmla="*/ 962965 h 2940518"/>
              <a:gd name="connsiteX0" fmla="*/ 203854 w 2846196"/>
              <a:gd name="connsiteY0" fmla="*/ 962965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203854 w 2846196"/>
              <a:gd name="connsiteY8" fmla="*/ 962965 h 2940518"/>
              <a:gd name="connsiteX0" fmla="*/ 185657 w 2846196"/>
              <a:gd name="connsiteY0" fmla="*/ 948111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185657 w 2846196"/>
              <a:gd name="connsiteY8" fmla="*/ 948111 h 2940518"/>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6196 w 2846196"/>
              <a:gd name="connsiteY4" fmla="*/ 2943871 h 2943871"/>
              <a:gd name="connsiteX5" fmla="*/ 464 w 2846196"/>
              <a:gd name="connsiteY5" fmla="*/ 2943871 h 2943871"/>
              <a:gd name="connsiteX6" fmla="*/ 464 w 2846196"/>
              <a:gd name="connsiteY6" fmla="*/ 2943871 h 2943871"/>
              <a:gd name="connsiteX7" fmla="*/ 991 w 2846196"/>
              <a:gd name="connsiteY7" fmla="*/ 1530047 h 2943871"/>
              <a:gd name="connsiteX8" fmla="*/ 185657 w 2846196"/>
              <a:gd name="connsiteY8" fmla="*/ 951464 h 294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196" h="2943871">
                <a:moveTo>
                  <a:pt x="185657" y="951464"/>
                </a:moveTo>
                <a:lnTo>
                  <a:pt x="2766544" y="3353"/>
                </a:lnTo>
                <a:cubicBezTo>
                  <a:pt x="2839110" y="-13925"/>
                  <a:pt x="2846196" y="39014"/>
                  <a:pt x="2846196" y="83005"/>
                </a:cubicBezTo>
                <a:lnTo>
                  <a:pt x="2846196" y="2943871"/>
                </a:lnTo>
                <a:lnTo>
                  <a:pt x="2846196" y="2943871"/>
                </a:lnTo>
                <a:lnTo>
                  <a:pt x="464" y="2943871"/>
                </a:lnTo>
                <a:lnTo>
                  <a:pt x="464" y="2943871"/>
                </a:lnTo>
                <a:cubicBezTo>
                  <a:pt x="3673" y="2404135"/>
                  <a:pt x="-2218" y="2069783"/>
                  <a:pt x="991" y="1530047"/>
                </a:cubicBezTo>
                <a:cubicBezTo>
                  <a:pt x="5541" y="1049328"/>
                  <a:pt x="-31206" y="1033351"/>
                  <a:pt x="185657" y="9514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B51B516-326B-5E47-A3A5-09193F99087B}"/>
              </a:ext>
            </a:extLst>
          </p:cNvPr>
          <p:cNvGrpSpPr/>
          <p:nvPr userDrawn="1"/>
        </p:nvGrpSpPr>
        <p:grpSpPr>
          <a:xfrm>
            <a:off x="1" y="0"/>
            <a:ext cx="5991993" cy="4543258"/>
            <a:chOff x="1" y="317500"/>
            <a:chExt cx="5991993" cy="4543258"/>
          </a:xfrm>
        </p:grpSpPr>
        <p:sp>
          <p:nvSpPr>
            <p:cNvPr id="9" name="Arc 8">
              <a:extLst>
                <a:ext uri="{FF2B5EF4-FFF2-40B4-BE49-F238E27FC236}">
                  <a16:creationId xmlns:a16="http://schemas.microsoft.com/office/drawing/2014/main" id="{791CDF63-E32F-3A42-94FD-18338BD0ABE4}"/>
                </a:ext>
              </a:extLst>
            </p:cNvPr>
            <p:cNvSpPr/>
            <p:nvPr/>
          </p:nvSpPr>
          <p:spPr>
            <a:xfrm rot="5400000">
              <a:off x="2565400" y="1434164"/>
              <a:ext cx="3426594" cy="3426594"/>
            </a:xfrm>
            <a:prstGeom prst="arc">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14B7C69-6A2B-834B-BCAC-49620D2E9A86}"/>
                </a:ext>
              </a:extLst>
            </p:cNvPr>
            <p:cNvCxnSpPr>
              <a:cxnSpLocks/>
              <a:stCxn id="9" idx="0"/>
            </p:cNvCxnSpPr>
            <p:nvPr/>
          </p:nvCxnSpPr>
          <p:spPr>
            <a:xfrm flipV="1">
              <a:off x="5991994" y="317500"/>
              <a:ext cx="0" cy="282996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81C90C3-E1AD-8A49-A180-D8344898E59E}"/>
                </a:ext>
              </a:extLst>
            </p:cNvPr>
            <p:cNvCxnSpPr>
              <a:cxnSpLocks/>
              <a:stCxn id="9" idx="2"/>
            </p:cNvCxnSpPr>
            <p:nvPr/>
          </p:nvCxnSpPr>
          <p:spPr>
            <a:xfrm flipH="1">
              <a:off x="1" y="4860758"/>
              <a:ext cx="4278696" cy="0"/>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C0CF746-00BF-FB4E-9AC3-F9BE987AC487}"/>
              </a:ext>
            </a:extLst>
          </p:cNvPr>
          <p:cNvSpPr>
            <a:spLocks noGrp="1"/>
          </p:cNvSpPr>
          <p:nvPr>
            <p:ph type="body" sz="quarter" idx="11" hasCustomPrompt="1"/>
          </p:nvPr>
        </p:nvSpPr>
        <p:spPr>
          <a:xfrm>
            <a:off x="754062" y="2353547"/>
            <a:ext cx="3805238" cy="683515"/>
          </a:xfrm>
          <a:prstGeom prst="rect">
            <a:avLst/>
          </a:prstGeom>
        </p:spPr>
        <p:txBody>
          <a:bodyPr lIns="0" tIns="0" rIns="0" bIns="0"/>
          <a:lstStyle>
            <a:lvl1pPr marL="0" indent="0">
              <a:buNone/>
              <a:defRPr sz="1800" i="1">
                <a:solidFill>
                  <a:schemeClr val="bg1"/>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Subtitle goes here, Georgia, 18pt</a:t>
            </a:r>
            <a:br>
              <a:rPr lang="en-GB"/>
            </a:br>
            <a:r>
              <a:rPr lang="en-GB"/>
              <a:t>—Click to edit</a:t>
            </a:r>
            <a:endParaRPr lang="en-US"/>
          </a:p>
        </p:txBody>
      </p:sp>
      <p:sp>
        <p:nvSpPr>
          <p:cNvPr id="13" name="Text Placeholder 4">
            <a:extLst>
              <a:ext uri="{FF2B5EF4-FFF2-40B4-BE49-F238E27FC236}">
                <a16:creationId xmlns:a16="http://schemas.microsoft.com/office/drawing/2014/main" id="{A25B4FE0-0917-2440-95EA-57DF85473075}"/>
              </a:ext>
            </a:extLst>
          </p:cNvPr>
          <p:cNvSpPr>
            <a:spLocks noGrp="1"/>
          </p:cNvSpPr>
          <p:nvPr>
            <p:ph type="body" sz="quarter" idx="12" hasCustomPrompt="1"/>
          </p:nvPr>
        </p:nvSpPr>
        <p:spPr>
          <a:xfrm>
            <a:off x="754062" y="3042742"/>
            <a:ext cx="3805238" cy="683515"/>
          </a:xfrm>
          <a:prstGeom prst="rect">
            <a:avLst/>
          </a:prstGeom>
        </p:spPr>
        <p:txBody>
          <a:bodyPr lIns="0" tIns="0" rIns="0" bIns="0"/>
          <a:lstStyle>
            <a:lvl1pPr marL="0" indent="0">
              <a:buNone/>
              <a:defRPr sz="1800" i="1">
                <a:solidFill>
                  <a:schemeClr val="accent3"/>
                </a:solidFill>
                <a:latin typeface="Georgia" panose="02040502050405020303" pitchFamily="18" charset="0"/>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pPr lvl="0"/>
            <a:r>
              <a:rPr lang="en-GB"/>
              <a:t>Month</a:t>
            </a:r>
            <a:br>
              <a:rPr lang="en-GB"/>
            </a:br>
            <a:r>
              <a:rPr lang="en-GB"/>
              <a:t>Author’s name</a:t>
            </a:r>
            <a:br>
              <a:rPr lang="en-GB"/>
            </a:br>
            <a:endParaRPr lang="en-US"/>
          </a:p>
        </p:txBody>
      </p:sp>
      <p:sp>
        <p:nvSpPr>
          <p:cNvPr id="14" name="Text Placeholder 4">
            <a:extLst>
              <a:ext uri="{FF2B5EF4-FFF2-40B4-BE49-F238E27FC236}">
                <a16:creationId xmlns:a16="http://schemas.microsoft.com/office/drawing/2014/main" id="{8F5CF847-2E67-2049-B091-3A2E1B7BC9BA}"/>
              </a:ext>
            </a:extLst>
          </p:cNvPr>
          <p:cNvSpPr>
            <a:spLocks noGrp="1"/>
          </p:cNvSpPr>
          <p:nvPr>
            <p:ph type="body" sz="quarter" idx="13" hasCustomPrompt="1"/>
          </p:nvPr>
        </p:nvSpPr>
        <p:spPr>
          <a:xfrm>
            <a:off x="754062" y="699237"/>
            <a:ext cx="3805238" cy="1296831"/>
          </a:xfrm>
          <a:prstGeom prst="rect">
            <a:avLst/>
          </a:prstGeom>
        </p:spPr>
        <p:txBody>
          <a:bodyPr lIns="0" tIns="0" rIns="0" bIns="0"/>
          <a:lstStyle>
            <a:lvl1pPr marL="0" indent="0">
              <a:buNone/>
              <a:defRPr lang="en-GB" smtClean="0">
                <a:effectLst/>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r>
              <a:rPr lang="en-GB">
                <a:solidFill>
                  <a:srgbClr val="F5F0E8"/>
                </a:solidFill>
                <a:effectLst/>
                <a:latin typeface="Arial" panose="020B0604020202020204" pitchFamily="34" charset="0"/>
              </a:rPr>
              <a:t>Title of document</a:t>
            </a:r>
            <a:br>
              <a:rPr lang="en-GB">
                <a:solidFill>
                  <a:srgbClr val="F5F0E8"/>
                </a:solidFill>
                <a:effectLst/>
                <a:latin typeface="Arial" panose="020B0604020202020204" pitchFamily="34" charset="0"/>
              </a:rPr>
            </a:br>
            <a:r>
              <a:rPr lang="en-GB">
                <a:solidFill>
                  <a:srgbClr val="F5F0E8"/>
                </a:solidFill>
                <a:effectLst/>
                <a:latin typeface="Arial" panose="020B0604020202020204" pitchFamily="34" charset="0"/>
              </a:rPr>
              <a:t>set in Arial regular, sentence case.</a:t>
            </a:r>
          </a:p>
        </p:txBody>
      </p:sp>
      <p:pic>
        <p:nvPicPr>
          <p:cNvPr id="16" name="Picture 15" descr="Logo&#10;&#10;Description automatically generated">
            <a:extLst>
              <a:ext uri="{FF2B5EF4-FFF2-40B4-BE49-F238E27FC236}">
                <a16:creationId xmlns:a16="http://schemas.microsoft.com/office/drawing/2014/main" id="{FB19EB34-476D-5C48-A35E-F12BFB8B6632}"/>
              </a:ext>
            </a:extLst>
          </p:cNvPr>
          <p:cNvPicPr>
            <a:picLocks noChangeAspect="1"/>
          </p:cNvPicPr>
          <p:nvPr userDrawn="1"/>
        </p:nvPicPr>
        <p:blipFill>
          <a:blip r:embed="rId2"/>
          <a:stretch>
            <a:fillRect/>
          </a:stretch>
        </p:blipFill>
        <p:spPr>
          <a:xfrm>
            <a:off x="6566659" y="5781841"/>
            <a:ext cx="1838537" cy="441248"/>
          </a:xfrm>
          <a:prstGeom prst="rect">
            <a:avLst/>
          </a:prstGeom>
        </p:spPr>
      </p:pic>
    </p:spTree>
    <p:extLst>
      <p:ext uri="{BB962C8B-B14F-4D97-AF65-F5344CB8AC3E}">
        <p14:creationId xmlns:p14="http://schemas.microsoft.com/office/powerpoint/2010/main" val="21116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L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EC897B-EC20-AF47-BC29-386D4B410ECF}"/>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073227B1-0946-0F47-849C-20982FC004F3}"/>
              </a:ext>
            </a:extLst>
          </p:cNvPr>
          <p:cNvPicPr>
            <a:picLocks noChangeAspect="1"/>
          </p:cNvPicPr>
          <p:nvPr userDrawn="1"/>
        </p:nvPicPr>
        <p:blipFill>
          <a:blip r:embed="rId2"/>
          <a:stretch>
            <a:fillRect/>
          </a:stretch>
        </p:blipFill>
        <p:spPr>
          <a:xfrm>
            <a:off x="699260" y="6264965"/>
            <a:ext cx="1477410" cy="354578"/>
          </a:xfrm>
          <a:prstGeom prst="rect">
            <a:avLst/>
          </a:prstGeom>
        </p:spPr>
      </p:pic>
      <p:sp>
        <p:nvSpPr>
          <p:cNvPr id="13" name="Text Placeholder 2">
            <a:extLst>
              <a:ext uri="{FF2B5EF4-FFF2-40B4-BE49-F238E27FC236}">
                <a16:creationId xmlns:a16="http://schemas.microsoft.com/office/drawing/2014/main" id="{6CBE229E-376C-4E46-95F8-53DADF61ED92}"/>
              </a:ext>
            </a:extLst>
          </p:cNvPr>
          <p:cNvSpPr>
            <a:spLocks noGrp="1"/>
          </p:cNvSpPr>
          <p:nvPr>
            <p:ph type="body" sz="quarter" idx="10" hasCustomPrompt="1"/>
          </p:nvPr>
        </p:nvSpPr>
        <p:spPr>
          <a:xfrm>
            <a:off x="719138" y="646804"/>
            <a:ext cx="7705725" cy="893757"/>
          </a:xfrm>
          <a:prstGeom prst="rect">
            <a:avLst/>
          </a:prstGeom>
        </p:spPr>
        <p:txBody>
          <a:bodyPr lIns="0" tIns="0" rIns="0" bIns="0"/>
          <a:lstStyle>
            <a:lvl1pPr marL="0" indent="0">
              <a:lnSpc>
                <a:spcPct val="100000"/>
              </a:lnSpc>
              <a:buNone/>
              <a:defRPr lang="en-GB" sz="3000" smtClean="0">
                <a:effectLst/>
              </a:defRPr>
            </a:lvl1pPr>
            <a:lvl2pPr marL="457200" indent="0">
              <a:buNone/>
              <a:defRPr sz="2400"/>
            </a:lvl2pPr>
            <a:lvl3pPr marL="914400" indent="0">
              <a:buNone/>
              <a:defRPr sz="2400"/>
            </a:lvl3pPr>
            <a:lvl4pPr marL="1371600" indent="0">
              <a:buNone/>
              <a:defRPr sz="2400"/>
            </a:lvl4pPr>
            <a:lvl5pPr marL="1828800" indent="0">
              <a:buNone/>
              <a:defRPr sz="2400"/>
            </a:lvl5pPr>
          </a:lstStyle>
          <a:p>
            <a:r>
              <a:rPr lang="en-GB">
                <a:solidFill>
                  <a:srgbClr val="255053"/>
                </a:solidFill>
                <a:effectLst/>
                <a:latin typeface="Arial" panose="020B0604020202020204" pitchFamily="34" charset="0"/>
              </a:rPr>
              <a:t>Click to edit title wording — Longer titles across two lines</a:t>
            </a:r>
          </a:p>
        </p:txBody>
      </p:sp>
      <p:sp>
        <p:nvSpPr>
          <p:cNvPr id="14" name="Text Placeholder 4">
            <a:extLst>
              <a:ext uri="{FF2B5EF4-FFF2-40B4-BE49-F238E27FC236}">
                <a16:creationId xmlns:a16="http://schemas.microsoft.com/office/drawing/2014/main" id="{92B06CB0-6B1C-6B4B-A8A7-A6375774D979}"/>
              </a:ext>
            </a:extLst>
          </p:cNvPr>
          <p:cNvSpPr>
            <a:spLocks noGrp="1"/>
          </p:cNvSpPr>
          <p:nvPr>
            <p:ph type="body" sz="quarter" idx="11"/>
          </p:nvPr>
        </p:nvSpPr>
        <p:spPr>
          <a:xfrm>
            <a:off x="719138" y="1858963"/>
            <a:ext cx="7705725" cy="3890960"/>
          </a:xfrm>
          <a:prstGeom prst="rect">
            <a:avLst/>
          </a:prstGeom>
        </p:spPr>
        <p:txBody>
          <a:bodyPr lIns="0" tIns="0" rIns="0" bIns="0"/>
          <a:lstStyle>
            <a:lvl1pPr marL="0" indent="0">
              <a:lnSpc>
                <a:spcPts val="2800"/>
              </a:lnSpc>
              <a:buNone/>
              <a:defRPr sz="1800"/>
            </a:lvl1pPr>
            <a:lvl2pPr marL="457200" indent="0">
              <a:lnSpc>
                <a:spcPts val="2800"/>
              </a:lnSpc>
              <a:buNone/>
              <a:defRPr sz="1800"/>
            </a:lvl2pPr>
            <a:lvl3pPr>
              <a:lnSpc>
                <a:spcPts val="2800"/>
              </a:lnSpc>
              <a:defRPr sz="180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Tree>
    <p:extLst>
      <p:ext uri="{BB962C8B-B14F-4D97-AF65-F5344CB8AC3E}">
        <p14:creationId xmlns:p14="http://schemas.microsoft.com/office/powerpoint/2010/main" val="172767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Colour">
    <p:bg>
      <p:bgPr>
        <a:solidFill>
          <a:schemeClr val="accent3">
            <a:alpha val="2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EC897B-EC20-AF47-BC29-386D4B410ECF}"/>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073227B1-0946-0F47-849C-20982FC004F3}"/>
              </a:ext>
            </a:extLst>
          </p:cNvPr>
          <p:cNvPicPr>
            <a:picLocks noChangeAspect="1"/>
          </p:cNvPicPr>
          <p:nvPr userDrawn="1"/>
        </p:nvPicPr>
        <p:blipFill>
          <a:blip r:embed="rId2"/>
          <a:stretch>
            <a:fillRect/>
          </a:stretch>
        </p:blipFill>
        <p:spPr>
          <a:xfrm>
            <a:off x="699260" y="6264965"/>
            <a:ext cx="1477410" cy="354578"/>
          </a:xfrm>
          <a:prstGeom prst="rect">
            <a:avLst/>
          </a:prstGeom>
        </p:spPr>
      </p:pic>
      <p:sp>
        <p:nvSpPr>
          <p:cNvPr id="6" name="Text Placeholder 2">
            <a:extLst>
              <a:ext uri="{FF2B5EF4-FFF2-40B4-BE49-F238E27FC236}">
                <a16:creationId xmlns:a16="http://schemas.microsoft.com/office/drawing/2014/main" id="{C461BD32-55B2-AC42-9048-2CA3EEDA8EAE}"/>
              </a:ext>
            </a:extLst>
          </p:cNvPr>
          <p:cNvSpPr>
            <a:spLocks noGrp="1"/>
          </p:cNvSpPr>
          <p:nvPr>
            <p:ph type="body" sz="quarter" idx="10" hasCustomPrompt="1"/>
          </p:nvPr>
        </p:nvSpPr>
        <p:spPr>
          <a:xfrm>
            <a:off x="719138" y="646804"/>
            <a:ext cx="7705725" cy="893757"/>
          </a:xfrm>
          <a:prstGeom prst="rect">
            <a:avLst/>
          </a:prstGeom>
        </p:spPr>
        <p:txBody>
          <a:bodyPr lIns="0" tIns="0" rIns="0" bIns="0"/>
          <a:lstStyle>
            <a:lvl1pPr marL="0" indent="0">
              <a:lnSpc>
                <a:spcPct val="100000"/>
              </a:lnSpc>
              <a:buNone/>
              <a:defRPr lang="en-GB" sz="3000" smtClean="0">
                <a:effectLst/>
              </a:defRPr>
            </a:lvl1pPr>
            <a:lvl2pPr marL="457200" indent="0">
              <a:buNone/>
              <a:defRPr sz="2400"/>
            </a:lvl2pPr>
            <a:lvl3pPr marL="914400" indent="0">
              <a:buNone/>
              <a:defRPr sz="2400"/>
            </a:lvl3pPr>
            <a:lvl4pPr marL="1371600" indent="0">
              <a:buNone/>
              <a:defRPr sz="2400"/>
            </a:lvl4pPr>
            <a:lvl5pPr marL="1828800" indent="0">
              <a:buNone/>
              <a:defRPr sz="2400"/>
            </a:lvl5pPr>
          </a:lstStyle>
          <a:p>
            <a:r>
              <a:rPr lang="en-GB">
                <a:solidFill>
                  <a:srgbClr val="255053"/>
                </a:solidFill>
                <a:effectLst/>
                <a:latin typeface="Arial" panose="020B0604020202020204" pitchFamily="34" charset="0"/>
              </a:rPr>
              <a:t>Click to edit title wording — Longer titles across two lines</a:t>
            </a:r>
          </a:p>
        </p:txBody>
      </p:sp>
      <p:sp>
        <p:nvSpPr>
          <p:cNvPr id="7" name="Text Placeholder 4">
            <a:extLst>
              <a:ext uri="{FF2B5EF4-FFF2-40B4-BE49-F238E27FC236}">
                <a16:creationId xmlns:a16="http://schemas.microsoft.com/office/drawing/2014/main" id="{6CFAA739-7093-AD44-9451-632D36D3C1D4}"/>
              </a:ext>
            </a:extLst>
          </p:cNvPr>
          <p:cNvSpPr>
            <a:spLocks noGrp="1"/>
          </p:cNvSpPr>
          <p:nvPr>
            <p:ph type="body" sz="quarter" idx="11"/>
          </p:nvPr>
        </p:nvSpPr>
        <p:spPr>
          <a:xfrm>
            <a:off x="719138" y="1858963"/>
            <a:ext cx="7705725" cy="3890960"/>
          </a:xfrm>
          <a:prstGeom prst="rect">
            <a:avLst/>
          </a:prstGeom>
        </p:spPr>
        <p:txBody>
          <a:bodyPr lIns="0" tIns="0" rIns="0" bIns="0"/>
          <a:lstStyle>
            <a:lvl1pPr marL="0" indent="0">
              <a:lnSpc>
                <a:spcPts val="2800"/>
              </a:lnSpc>
              <a:buNone/>
              <a:defRPr sz="1800"/>
            </a:lvl1pPr>
            <a:lvl2pPr marL="457200" indent="0">
              <a:lnSpc>
                <a:spcPts val="2800"/>
              </a:lnSpc>
              <a:buNone/>
              <a:defRPr sz="1800"/>
            </a:lvl2pPr>
            <a:lvl3pPr>
              <a:lnSpc>
                <a:spcPts val="2800"/>
              </a:lnSpc>
              <a:defRPr sz="1800"/>
            </a:lvl3pPr>
            <a:lvl4pPr>
              <a:defRPr sz="1400"/>
            </a:lvl4pPr>
            <a:lvl5pPr>
              <a:defRPr sz="1400"/>
            </a:lvl5pPr>
          </a:lstStyle>
          <a:p>
            <a:pPr lvl="0"/>
            <a:r>
              <a:rPr lang="en-GB"/>
              <a:t>Click to edit Master text styles</a:t>
            </a:r>
          </a:p>
          <a:p>
            <a:pPr lvl="1"/>
            <a:r>
              <a:rPr lang="en-GB"/>
              <a:t>Second level</a:t>
            </a:r>
          </a:p>
          <a:p>
            <a:pPr lvl="2"/>
            <a:r>
              <a:rPr lang="en-GB"/>
              <a:t>Bullet point style</a:t>
            </a:r>
            <a:endParaRPr lang="en-US"/>
          </a:p>
        </p:txBody>
      </p:sp>
    </p:spTree>
    <p:extLst>
      <p:ext uri="{BB962C8B-B14F-4D97-AF65-F5344CB8AC3E}">
        <p14:creationId xmlns:p14="http://schemas.microsoft.com/office/powerpoint/2010/main" val="180834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Box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AEC897B-EC20-AF47-BC29-386D4B410ECF}"/>
              </a:ext>
            </a:extLst>
          </p:cNvPr>
          <p:cNvCxnSpPr/>
          <p:nvPr userDrawn="1"/>
        </p:nvCxnSpPr>
        <p:spPr>
          <a:xfrm>
            <a:off x="719138" y="6137275"/>
            <a:ext cx="7705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073227B1-0946-0F47-849C-20982FC004F3}"/>
              </a:ext>
            </a:extLst>
          </p:cNvPr>
          <p:cNvPicPr>
            <a:picLocks noChangeAspect="1"/>
          </p:cNvPicPr>
          <p:nvPr userDrawn="1"/>
        </p:nvPicPr>
        <p:blipFill>
          <a:blip r:embed="rId2"/>
          <a:stretch>
            <a:fillRect/>
          </a:stretch>
        </p:blipFill>
        <p:spPr>
          <a:xfrm>
            <a:off x="699260" y="6264965"/>
            <a:ext cx="1477410" cy="354578"/>
          </a:xfrm>
          <a:prstGeom prst="rect">
            <a:avLst/>
          </a:prstGeom>
        </p:spPr>
      </p:pic>
      <p:sp>
        <p:nvSpPr>
          <p:cNvPr id="13" name="Text Placeholder 2">
            <a:extLst>
              <a:ext uri="{FF2B5EF4-FFF2-40B4-BE49-F238E27FC236}">
                <a16:creationId xmlns:a16="http://schemas.microsoft.com/office/drawing/2014/main" id="{6CBE229E-376C-4E46-95F8-53DADF61ED92}"/>
              </a:ext>
            </a:extLst>
          </p:cNvPr>
          <p:cNvSpPr>
            <a:spLocks noGrp="1"/>
          </p:cNvSpPr>
          <p:nvPr>
            <p:ph type="body" sz="quarter" idx="10" hasCustomPrompt="1"/>
          </p:nvPr>
        </p:nvSpPr>
        <p:spPr>
          <a:xfrm>
            <a:off x="719138" y="646804"/>
            <a:ext cx="7705725" cy="893757"/>
          </a:xfrm>
          <a:prstGeom prst="rect">
            <a:avLst/>
          </a:prstGeom>
        </p:spPr>
        <p:txBody>
          <a:bodyPr lIns="0" tIns="0" rIns="0" bIns="0"/>
          <a:lstStyle>
            <a:lvl1pPr marL="0" indent="0">
              <a:lnSpc>
                <a:spcPct val="100000"/>
              </a:lnSpc>
              <a:buNone/>
              <a:defRPr lang="en-GB" sz="3000" smtClean="0">
                <a:effectLst/>
              </a:defRPr>
            </a:lvl1pPr>
            <a:lvl2pPr marL="457200" indent="0">
              <a:buNone/>
              <a:defRPr sz="2400"/>
            </a:lvl2pPr>
            <a:lvl3pPr marL="914400" indent="0">
              <a:buNone/>
              <a:defRPr sz="2400"/>
            </a:lvl3pPr>
            <a:lvl4pPr marL="1371600" indent="0">
              <a:buNone/>
              <a:defRPr sz="2400"/>
            </a:lvl4pPr>
            <a:lvl5pPr marL="1828800" indent="0">
              <a:buNone/>
              <a:defRPr sz="2400"/>
            </a:lvl5pPr>
          </a:lstStyle>
          <a:p>
            <a:r>
              <a:rPr lang="en-GB">
                <a:solidFill>
                  <a:srgbClr val="255053"/>
                </a:solidFill>
                <a:effectLst/>
                <a:latin typeface="Arial" panose="020B0604020202020204" pitchFamily="34" charset="0"/>
              </a:rPr>
              <a:t>Click to edit title wording — Longer titles across two lines</a:t>
            </a:r>
          </a:p>
        </p:txBody>
      </p:sp>
      <p:sp>
        <p:nvSpPr>
          <p:cNvPr id="2" name="Rounded Rectangle 1">
            <a:extLst>
              <a:ext uri="{FF2B5EF4-FFF2-40B4-BE49-F238E27FC236}">
                <a16:creationId xmlns:a16="http://schemas.microsoft.com/office/drawing/2014/main" id="{6E197F41-63D6-754A-BFEA-702D79383E73}"/>
              </a:ext>
            </a:extLst>
          </p:cNvPr>
          <p:cNvSpPr/>
          <p:nvPr userDrawn="1"/>
        </p:nvSpPr>
        <p:spPr>
          <a:xfrm>
            <a:off x="719138" y="3058159"/>
            <a:ext cx="3795712" cy="2691766"/>
          </a:xfrm>
          <a:prstGeom prst="roundRect">
            <a:avLst>
              <a:gd name="adj" fmla="val 60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lvl="0">
              <a:lnSpc>
                <a:spcPts val="2500"/>
              </a:lnSpc>
            </a:pPr>
            <a:endParaRPr lang="en-US">
              <a:solidFill>
                <a:schemeClr val="tx1"/>
              </a:solidFill>
            </a:endParaRPr>
          </a:p>
        </p:txBody>
      </p:sp>
      <p:sp>
        <p:nvSpPr>
          <p:cNvPr id="11" name="Rounded Rectangle 10">
            <a:extLst>
              <a:ext uri="{FF2B5EF4-FFF2-40B4-BE49-F238E27FC236}">
                <a16:creationId xmlns:a16="http://schemas.microsoft.com/office/drawing/2014/main" id="{A3731CB9-DCFB-AD45-98E6-34238E3849F0}"/>
              </a:ext>
            </a:extLst>
          </p:cNvPr>
          <p:cNvSpPr/>
          <p:nvPr userDrawn="1"/>
        </p:nvSpPr>
        <p:spPr>
          <a:xfrm>
            <a:off x="4618038" y="3058159"/>
            <a:ext cx="3795712" cy="2691766"/>
          </a:xfrm>
          <a:prstGeom prst="roundRect">
            <a:avLst>
              <a:gd name="adj" fmla="val 60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lvl="0">
              <a:lnSpc>
                <a:spcPts val="2500"/>
              </a:lnSpc>
            </a:pPr>
            <a:endParaRPr lang="en-US">
              <a:solidFill>
                <a:schemeClr val="tx1"/>
              </a:solidFill>
            </a:endParaRPr>
          </a:p>
        </p:txBody>
      </p:sp>
      <p:sp>
        <p:nvSpPr>
          <p:cNvPr id="14" name="Text Placeholder 3">
            <a:extLst>
              <a:ext uri="{FF2B5EF4-FFF2-40B4-BE49-F238E27FC236}">
                <a16:creationId xmlns:a16="http://schemas.microsoft.com/office/drawing/2014/main" id="{FC9A5C82-0221-EB46-92E8-6B2CC9A742A4}"/>
              </a:ext>
            </a:extLst>
          </p:cNvPr>
          <p:cNvSpPr>
            <a:spLocks noGrp="1"/>
          </p:cNvSpPr>
          <p:nvPr>
            <p:ph type="body" sz="quarter" idx="11"/>
          </p:nvPr>
        </p:nvSpPr>
        <p:spPr>
          <a:xfrm>
            <a:off x="719138" y="3057525"/>
            <a:ext cx="3806825" cy="2692400"/>
          </a:xfrm>
          <a:prstGeom prst="rect">
            <a:avLst/>
          </a:prstGeom>
        </p:spPr>
        <p:txBody>
          <a:bodyPr lIns="180000" tIns="180000" rIns="180000" bIns="180000" anchor="ctr" anchorCtr="0"/>
          <a:lstStyle>
            <a:lvl1pPr marL="0" indent="0">
              <a:lnSpc>
                <a:spcPts val="2500"/>
              </a:lnSpc>
              <a:buNone/>
              <a:defRPr sz="1800"/>
            </a:lvl1pPr>
            <a:lvl2pPr marL="457200" indent="0">
              <a:lnSpc>
                <a:spcPts val="2500"/>
              </a:lnSpc>
              <a:buNone/>
              <a:defRPr sz="1800"/>
            </a:lvl2pPr>
            <a:lvl3pPr marL="914400" indent="0">
              <a:lnSpc>
                <a:spcPts val="2500"/>
              </a:lnSpc>
              <a:buNone/>
              <a:defRPr sz="1800"/>
            </a:lvl3pPr>
            <a:lvl4pPr marL="1371600" indent="0">
              <a:lnSpc>
                <a:spcPts val="2500"/>
              </a:lnSpc>
              <a:buNone/>
              <a:defRPr sz="1800"/>
            </a:lvl4pPr>
            <a:lvl5pPr marL="1828800" indent="0">
              <a:lnSpc>
                <a:spcPts val="2500"/>
              </a:lnSpc>
              <a:buNone/>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3">
            <a:extLst>
              <a:ext uri="{FF2B5EF4-FFF2-40B4-BE49-F238E27FC236}">
                <a16:creationId xmlns:a16="http://schemas.microsoft.com/office/drawing/2014/main" id="{A02A665F-651A-154E-9746-01F3680A14E5}"/>
              </a:ext>
            </a:extLst>
          </p:cNvPr>
          <p:cNvSpPr>
            <a:spLocks noGrp="1"/>
          </p:cNvSpPr>
          <p:nvPr>
            <p:ph type="body" sz="quarter" idx="12"/>
          </p:nvPr>
        </p:nvSpPr>
        <p:spPr>
          <a:xfrm>
            <a:off x="4605338" y="3057525"/>
            <a:ext cx="3806825" cy="2692400"/>
          </a:xfrm>
          <a:prstGeom prst="rect">
            <a:avLst/>
          </a:prstGeom>
        </p:spPr>
        <p:txBody>
          <a:bodyPr lIns="180000" tIns="180000" rIns="180000" bIns="180000" anchor="ctr" anchorCtr="0"/>
          <a:lstStyle>
            <a:lvl1pPr marL="0" indent="0">
              <a:lnSpc>
                <a:spcPts val="2500"/>
              </a:lnSpc>
              <a:buNone/>
              <a:defRPr sz="1800"/>
            </a:lvl1pPr>
            <a:lvl2pPr marL="457200" indent="0">
              <a:lnSpc>
                <a:spcPts val="2500"/>
              </a:lnSpc>
              <a:buNone/>
              <a:defRPr sz="1800"/>
            </a:lvl2pPr>
            <a:lvl3pPr marL="914400" indent="0">
              <a:lnSpc>
                <a:spcPts val="2500"/>
              </a:lnSpc>
              <a:buNone/>
              <a:defRPr sz="1800"/>
            </a:lvl3pPr>
            <a:lvl4pPr marL="1371600" indent="0">
              <a:lnSpc>
                <a:spcPts val="2500"/>
              </a:lnSpc>
              <a:buNone/>
              <a:defRPr sz="1800"/>
            </a:lvl4pPr>
            <a:lvl5pPr marL="1828800" indent="0">
              <a:lnSpc>
                <a:spcPts val="2500"/>
              </a:lnSpc>
              <a:buNone/>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643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reaker1">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049E59-D724-D342-A8CA-7C03B739D576}"/>
              </a:ext>
            </a:extLst>
          </p:cNvPr>
          <p:cNvGrpSpPr/>
          <p:nvPr userDrawn="1"/>
        </p:nvGrpSpPr>
        <p:grpSpPr>
          <a:xfrm rot="5400000">
            <a:off x="3875163" y="2308299"/>
            <a:ext cx="4902685" cy="4196715"/>
            <a:chOff x="4196081" y="2284119"/>
            <a:chExt cx="4003017" cy="3426596"/>
          </a:xfrm>
        </p:grpSpPr>
        <p:sp>
          <p:nvSpPr>
            <p:cNvPr id="5" name="Arc 4">
              <a:extLst>
                <a:ext uri="{FF2B5EF4-FFF2-40B4-BE49-F238E27FC236}">
                  <a16:creationId xmlns:a16="http://schemas.microsoft.com/office/drawing/2014/main" id="{F4132D25-09F0-344D-933B-F6D2C2AACC16}"/>
                </a:ext>
              </a:extLst>
            </p:cNvPr>
            <p:cNvSpPr/>
            <p:nvPr/>
          </p:nvSpPr>
          <p:spPr>
            <a:xfrm rot="16200000">
              <a:off x="4196081" y="2284121"/>
              <a:ext cx="3426594" cy="3426594"/>
            </a:xfrm>
            <a:prstGeom prst="arc">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EF6F17E-7B95-5844-B537-3214BCF8868F}"/>
                </a:ext>
              </a:extLst>
            </p:cNvPr>
            <p:cNvCxnSpPr>
              <a:cxnSpLocks/>
              <a:stCxn id="5" idx="2"/>
            </p:cNvCxnSpPr>
            <p:nvPr/>
          </p:nvCxnSpPr>
          <p:spPr>
            <a:xfrm>
              <a:off x="5909379" y="2284121"/>
              <a:ext cx="2289719"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75B56E4E-EB8F-D448-A237-2A022E5036A3}"/>
                </a:ext>
              </a:extLst>
            </p:cNvPr>
            <p:cNvSpPr/>
            <p:nvPr userDrawn="1"/>
          </p:nvSpPr>
          <p:spPr>
            <a:xfrm rot="10800000">
              <a:off x="4196081" y="2284119"/>
              <a:ext cx="3426594" cy="3426594"/>
            </a:xfrm>
            <a:prstGeom prst="arc">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F840D7F-E61B-8148-9487-2EEADF23FEA2}"/>
                </a:ext>
              </a:extLst>
            </p:cNvPr>
            <p:cNvCxnSpPr>
              <a:cxnSpLocks/>
            </p:cNvCxnSpPr>
            <p:nvPr userDrawn="1"/>
          </p:nvCxnSpPr>
          <p:spPr>
            <a:xfrm>
              <a:off x="5909378" y="5708041"/>
              <a:ext cx="228972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Round Single Corner of Rectangle 1">
            <a:extLst>
              <a:ext uri="{FF2B5EF4-FFF2-40B4-BE49-F238E27FC236}">
                <a16:creationId xmlns:a16="http://schemas.microsoft.com/office/drawing/2014/main" id="{8B0C624C-16AC-D94C-90D5-38BACD5ADAB7}"/>
              </a:ext>
            </a:extLst>
          </p:cNvPr>
          <p:cNvSpPr/>
          <p:nvPr userDrawn="1"/>
        </p:nvSpPr>
        <p:spPr>
          <a:xfrm rot="5400000">
            <a:off x="471694" y="-471694"/>
            <a:ext cx="4551680" cy="5495068"/>
          </a:xfrm>
          <a:prstGeom prst="round1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C3061787-F35F-DD43-9796-B65A180A324A}"/>
              </a:ext>
            </a:extLst>
          </p:cNvPr>
          <p:cNvSpPr>
            <a:spLocks noGrp="1"/>
          </p:cNvSpPr>
          <p:nvPr>
            <p:ph type="body" sz="quarter" idx="13" hasCustomPrompt="1"/>
          </p:nvPr>
        </p:nvSpPr>
        <p:spPr>
          <a:xfrm>
            <a:off x="754062" y="699237"/>
            <a:ext cx="3760785" cy="1296831"/>
          </a:xfrm>
          <a:prstGeom prst="rect">
            <a:avLst/>
          </a:prstGeom>
        </p:spPr>
        <p:txBody>
          <a:bodyPr lIns="0" tIns="0" rIns="0" bIns="0"/>
          <a:lstStyle>
            <a:lvl1pPr marL="0" indent="0">
              <a:lnSpc>
                <a:spcPts val="4000"/>
              </a:lnSpc>
              <a:buNone/>
              <a:defRPr lang="en-GB" sz="3000" smtClean="0">
                <a:solidFill>
                  <a:schemeClr val="accent3"/>
                </a:solidFill>
                <a:effectLst/>
              </a:defRPr>
            </a:lvl1pPr>
            <a:lvl2pPr marL="457200" indent="0">
              <a:buNone/>
              <a:defRPr sz="1800" i="1">
                <a:solidFill>
                  <a:schemeClr val="bg1"/>
                </a:solidFill>
                <a:latin typeface="Georgia" panose="02040502050405020303" pitchFamily="18" charset="0"/>
              </a:defRPr>
            </a:lvl2pPr>
            <a:lvl3pPr>
              <a:defRPr sz="1800" i="1">
                <a:solidFill>
                  <a:schemeClr val="bg1"/>
                </a:solidFill>
                <a:latin typeface="Georgia" panose="02040502050405020303" pitchFamily="18" charset="0"/>
              </a:defRPr>
            </a:lvl3pPr>
            <a:lvl4pPr>
              <a:defRPr sz="1400"/>
            </a:lvl4pPr>
            <a:lvl5pPr>
              <a:defRPr sz="1400"/>
            </a:lvl5pPr>
          </a:lstStyle>
          <a:p>
            <a:r>
              <a:rPr lang="en-GB">
                <a:solidFill>
                  <a:srgbClr val="F5F0E8"/>
                </a:solidFill>
                <a:effectLst/>
                <a:latin typeface="Arial" panose="020B0604020202020204" pitchFamily="34" charset="0"/>
              </a:rPr>
              <a:t>Break slide without image / Insert name of next session </a:t>
            </a:r>
          </a:p>
        </p:txBody>
      </p:sp>
    </p:spTree>
    <p:extLst>
      <p:ext uri="{BB962C8B-B14F-4D97-AF65-F5344CB8AC3E}">
        <p14:creationId xmlns:p14="http://schemas.microsoft.com/office/powerpoint/2010/main" val="23294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reaker2">
    <p:bg>
      <p:bgPr>
        <a:solidFill>
          <a:schemeClr val="accent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0458AE-BBA3-EC4A-BA98-D14F52674106}"/>
              </a:ext>
            </a:extLst>
          </p:cNvPr>
          <p:cNvGrpSpPr/>
          <p:nvPr userDrawn="1"/>
        </p:nvGrpSpPr>
        <p:grpSpPr>
          <a:xfrm>
            <a:off x="4241315" y="1940560"/>
            <a:ext cx="4902685" cy="4196715"/>
            <a:chOff x="4196081" y="2284119"/>
            <a:chExt cx="4003017" cy="3426596"/>
          </a:xfrm>
        </p:grpSpPr>
        <p:sp>
          <p:nvSpPr>
            <p:cNvPr id="13" name="Arc 12">
              <a:extLst>
                <a:ext uri="{FF2B5EF4-FFF2-40B4-BE49-F238E27FC236}">
                  <a16:creationId xmlns:a16="http://schemas.microsoft.com/office/drawing/2014/main" id="{ABC28EDB-C579-FB4A-B082-6731455BCF6B}"/>
                </a:ext>
              </a:extLst>
            </p:cNvPr>
            <p:cNvSpPr/>
            <p:nvPr/>
          </p:nvSpPr>
          <p:spPr>
            <a:xfrm rot="16200000">
              <a:off x="4196081" y="2284121"/>
              <a:ext cx="3426594" cy="3426594"/>
            </a:xfrm>
            <a:prstGeom prst="arc">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BCD9697-9EC9-3941-A174-AFFEF54D7C5C}"/>
                </a:ext>
              </a:extLst>
            </p:cNvPr>
            <p:cNvCxnSpPr>
              <a:cxnSpLocks/>
              <a:stCxn id="13" idx="2"/>
            </p:cNvCxnSpPr>
            <p:nvPr/>
          </p:nvCxnSpPr>
          <p:spPr>
            <a:xfrm>
              <a:off x="5909379" y="2284121"/>
              <a:ext cx="2289719"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23CBC76F-1605-4B4B-8A60-A26EC41C1AB1}"/>
                </a:ext>
              </a:extLst>
            </p:cNvPr>
            <p:cNvSpPr/>
            <p:nvPr userDrawn="1"/>
          </p:nvSpPr>
          <p:spPr>
            <a:xfrm rot="10800000">
              <a:off x="4196081" y="2284119"/>
              <a:ext cx="3426594" cy="3426594"/>
            </a:xfrm>
            <a:prstGeom prst="arc">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8035514-2E43-8F41-BA71-DDDAF3C0A48C}"/>
                </a:ext>
              </a:extLst>
            </p:cNvPr>
            <p:cNvCxnSpPr>
              <a:cxnSpLocks/>
            </p:cNvCxnSpPr>
            <p:nvPr userDrawn="1"/>
          </p:nvCxnSpPr>
          <p:spPr>
            <a:xfrm>
              <a:off x="5909378" y="5708041"/>
              <a:ext cx="2289720" cy="0"/>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11" name="Round Same-side Corner of Rectangle 23">
            <a:extLst>
              <a:ext uri="{FF2B5EF4-FFF2-40B4-BE49-F238E27FC236}">
                <a16:creationId xmlns:a16="http://schemas.microsoft.com/office/drawing/2014/main" id="{59AB8A35-F450-7441-BDC8-FDD32027A2A0}"/>
              </a:ext>
            </a:extLst>
          </p:cNvPr>
          <p:cNvSpPr/>
          <p:nvPr userDrawn="1"/>
        </p:nvSpPr>
        <p:spPr>
          <a:xfrm rot="10800000">
            <a:off x="0" y="-1"/>
            <a:ext cx="5492750" cy="4568243"/>
          </a:xfrm>
          <a:custGeom>
            <a:avLst/>
            <a:gdLst>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79652 h 2940518"/>
              <a:gd name="connsiteX8" fmla="*/ 79652 w 2845732"/>
              <a:gd name="connsiteY8" fmla="*/ 0 h 2940518"/>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79652 w 2845732"/>
              <a:gd name="connsiteY8" fmla="*/ 0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610069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321311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81782 w 2845732"/>
              <a:gd name="connsiteY8" fmla="*/ 933651 h 2940518"/>
              <a:gd name="connsiteX0" fmla="*/ 339533 w 2845732"/>
              <a:gd name="connsiteY0" fmla="*/ 1347538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339533 w 2845732"/>
              <a:gd name="connsiteY8" fmla="*/ 1347538 h 2940518"/>
              <a:gd name="connsiteX0" fmla="*/ 262531 w 2845732"/>
              <a:gd name="connsiteY0" fmla="*/ 1087656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62531 w 2845732"/>
              <a:gd name="connsiteY8" fmla="*/ 1087656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203390 w 2845732"/>
              <a:gd name="connsiteY0" fmla="*/ 962965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203390 w 2845732"/>
              <a:gd name="connsiteY8" fmla="*/ 962965 h 2940518"/>
              <a:gd name="connsiteX0" fmla="*/ 203854 w 2846196"/>
              <a:gd name="connsiteY0" fmla="*/ 962965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203854 w 2846196"/>
              <a:gd name="connsiteY8" fmla="*/ 962965 h 2940518"/>
              <a:gd name="connsiteX0" fmla="*/ 185657 w 2846196"/>
              <a:gd name="connsiteY0" fmla="*/ 948111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185657 w 2846196"/>
              <a:gd name="connsiteY8" fmla="*/ 948111 h 2940518"/>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6196 w 2846196"/>
              <a:gd name="connsiteY4" fmla="*/ 2943871 h 2943871"/>
              <a:gd name="connsiteX5" fmla="*/ 464 w 2846196"/>
              <a:gd name="connsiteY5" fmla="*/ 2943871 h 2943871"/>
              <a:gd name="connsiteX6" fmla="*/ 464 w 2846196"/>
              <a:gd name="connsiteY6" fmla="*/ 2943871 h 2943871"/>
              <a:gd name="connsiteX7" fmla="*/ 991 w 2846196"/>
              <a:gd name="connsiteY7" fmla="*/ 1530047 h 2943871"/>
              <a:gd name="connsiteX8" fmla="*/ 185657 w 2846196"/>
              <a:gd name="connsiteY8" fmla="*/ 951464 h 294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196" h="2943871">
                <a:moveTo>
                  <a:pt x="185657" y="951464"/>
                </a:moveTo>
                <a:lnTo>
                  <a:pt x="2766544" y="3353"/>
                </a:lnTo>
                <a:cubicBezTo>
                  <a:pt x="2839110" y="-13925"/>
                  <a:pt x="2846196" y="39014"/>
                  <a:pt x="2846196" y="83005"/>
                </a:cubicBezTo>
                <a:lnTo>
                  <a:pt x="2846196" y="2943871"/>
                </a:lnTo>
                <a:lnTo>
                  <a:pt x="2846196" y="2943871"/>
                </a:lnTo>
                <a:lnTo>
                  <a:pt x="464" y="2943871"/>
                </a:lnTo>
                <a:lnTo>
                  <a:pt x="464" y="2943871"/>
                </a:lnTo>
                <a:cubicBezTo>
                  <a:pt x="3673" y="2404135"/>
                  <a:pt x="-2218" y="2069783"/>
                  <a:pt x="991" y="1530047"/>
                </a:cubicBezTo>
                <a:cubicBezTo>
                  <a:pt x="5541" y="1049328"/>
                  <a:pt x="-31206" y="1033351"/>
                  <a:pt x="185657" y="9514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nchorCtr="1"/>
          <a:lstStyle/>
          <a:p>
            <a:pPr algn="ctr"/>
            <a:endParaRPr lang="en-US"/>
          </a:p>
        </p:txBody>
      </p:sp>
      <p:sp>
        <p:nvSpPr>
          <p:cNvPr id="25" name="Text Placeholder 5">
            <a:extLst>
              <a:ext uri="{FF2B5EF4-FFF2-40B4-BE49-F238E27FC236}">
                <a16:creationId xmlns:a16="http://schemas.microsoft.com/office/drawing/2014/main" id="{16989E79-63C7-514B-B0EC-3F9633389692}"/>
              </a:ext>
            </a:extLst>
          </p:cNvPr>
          <p:cNvSpPr>
            <a:spLocks noGrp="1"/>
          </p:cNvSpPr>
          <p:nvPr>
            <p:ph type="body" sz="quarter" idx="14" hasCustomPrompt="1"/>
          </p:nvPr>
        </p:nvSpPr>
        <p:spPr>
          <a:xfrm>
            <a:off x="719139" y="639175"/>
            <a:ext cx="3795711" cy="2602763"/>
          </a:xfrm>
          <a:prstGeom prst="rect">
            <a:avLst/>
          </a:prstGeom>
        </p:spPr>
        <p:txBody>
          <a:bodyPr lIns="0" tIns="0" rIns="0" bIns="0"/>
          <a:lstStyle>
            <a:lvl1pPr marL="0" indent="0">
              <a:lnSpc>
                <a:spcPts val="4000"/>
              </a:lnSpc>
              <a:buNone/>
              <a:defRPr lang="en-GB" sz="3000" smtClean="0">
                <a:effectLst/>
              </a:defRPr>
            </a:lvl1pPr>
            <a:lvl2pPr marL="457200" indent="0">
              <a:buNone/>
              <a:defRPr sz="3000"/>
            </a:lvl2pPr>
            <a:lvl3pPr marL="914400" indent="0">
              <a:buNone/>
              <a:defRPr sz="3000"/>
            </a:lvl3pPr>
            <a:lvl4pPr marL="1371600" indent="0">
              <a:buNone/>
              <a:defRPr sz="3000"/>
            </a:lvl4pPr>
            <a:lvl5pPr marL="1828800" indent="0">
              <a:buNone/>
              <a:defRPr sz="3000"/>
            </a:lvl5pPr>
          </a:lstStyle>
          <a:p>
            <a:r>
              <a:rPr lang="en-GB">
                <a:solidFill>
                  <a:srgbClr val="255053"/>
                </a:solidFill>
                <a:effectLst/>
                <a:latin typeface="Arial" panose="020B0604020202020204" pitchFamily="34" charset="0"/>
              </a:rPr>
              <a:t>Break slide without </a:t>
            </a:r>
            <a:br>
              <a:rPr lang="en-GB">
                <a:solidFill>
                  <a:srgbClr val="255053"/>
                </a:solidFill>
                <a:effectLst/>
                <a:latin typeface="Arial" panose="020B0604020202020204" pitchFamily="34" charset="0"/>
              </a:rPr>
            </a:br>
            <a:r>
              <a:rPr lang="en-GB">
                <a:solidFill>
                  <a:srgbClr val="255053"/>
                </a:solidFill>
                <a:effectLst/>
                <a:latin typeface="Arial" panose="020B0604020202020204" pitchFamily="34" charset="0"/>
              </a:rPr>
              <a:t>image / Insert name </a:t>
            </a:r>
            <a:br>
              <a:rPr lang="en-GB">
                <a:solidFill>
                  <a:srgbClr val="255053"/>
                </a:solidFill>
                <a:effectLst/>
                <a:latin typeface="Arial" panose="020B0604020202020204" pitchFamily="34" charset="0"/>
              </a:rPr>
            </a:br>
            <a:r>
              <a:rPr lang="en-GB">
                <a:solidFill>
                  <a:srgbClr val="255053"/>
                </a:solidFill>
                <a:effectLst/>
                <a:latin typeface="Arial" panose="020B0604020202020204" pitchFamily="34" charset="0"/>
              </a:rPr>
              <a:t>of next session</a:t>
            </a:r>
          </a:p>
        </p:txBody>
      </p:sp>
    </p:spTree>
    <p:extLst>
      <p:ext uri="{BB962C8B-B14F-4D97-AF65-F5344CB8AC3E}">
        <p14:creationId xmlns:p14="http://schemas.microsoft.com/office/powerpoint/2010/main" val="53362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61686"/>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0" r:id="rId3"/>
    <p:sldLayoutId id="2147483664" r:id="rId4"/>
    <p:sldLayoutId id="2147483661" r:id="rId5"/>
    <p:sldLayoutId id="2147483672" r:id="rId6"/>
    <p:sldLayoutId id="2147483675" r:id="rId7"/>
    <p:sldLayoutId id="2147483677" r:id="rId8"/>
    <p:sldLayoutId id="2147483663" r:id="rId9"/>
    <p:sldLayoutId id="2147483678" r:id="rId10"/>
    <p:sldLayoutId id="2147483679" r:id="rId11"/>
    <p:sldLayoutId id="2147483680" r:id="rId12"/>
    <p:sldLayoutId id="2147483682" r:id="rId13"/>
    <p:sldLayoutId id="2147483681" r:id="rId14"/>
    <p:sldLayoutId id="2147483683" r:id="rId15"/>
    <p:sldLayoutId id="2147483684" r:id="rId16"/>
    <p:sldLayoutId id="2147483685" r:id="rId17"/>
    <p:sldLayoutId id="2147483686" r:id="rId18"/>
    <p:sldLayoutId id="2147483687" r:id="rId19"/>
    <p:sldLayoutId id="2147483688" r:id="rId20"/>
    <p:sldLayoutId id="2147483689" r:id="rId21"/>
    <p:sldLayoutId id="214748371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5" userDrawn="1">
          <p15:clr>
            <a:srgbClr val="F26B43"/>
          </p15:clr>
        </p15:guide>
        <p15:guide id="2" pos="2910" userDrawn="1">
          <p15:clr>
            <a:srgbClr val="F26B43"/>
          </p15:clr>
        </p15:guide>
        <p15:guide id="3" pos="5307" userDrawn="1">
          <p15:clr>
            <a:srgbClr val="F26B43"/>
          </p15:clr>
        </p15:guide>
        <p15:guide id="4" pos="4756" userDrawn="1">
          <p15:clr>
            <a:srgbClr val="F26B43"/>
          </p15:clr>
        </p15:guide>
        <p15:guide id="5" pos="4694" userDrawn="1">
          <p15:clr>
            <a:srgbClr val="F26B43"/>
          </p15:clr>
        </p15:guide>
        <p15:guide id="6" pos="4142" userDrawn="1">
          <p15:clr>
            <a:srgbClr val="F26B43"/>
          </p15:clr>
        </p15:guide>
        <p15:guide id="7" pos="4078" userDrawn="1">
          <p15:clr>
            <a:srgbClr val="F26B43"/>
          </p15:clr>
        </p15:guide>
        <p15:guide id="8" pos="3525" userDrawn="1">
          <p15:clr>
            <a:srgbClr val="F26B43"/>
          </p15:clr>
        </p15:guide>
        <p15:guide id="9" pos="2844" userDrawn="1">
          <p15:clr>
            <a:srgbClr val="F26B43"/>
          </p15:clr>
        </p15:guide>
        <p15:guide id="10" orient="horz" pos="3866" userDrawn="1">
          <p15:clr>
            <a:srgbClr val="F26B43"/>
          </p15:clr>
        </p15:guide>
        <p15:guide id="11" pos="3460" userDrawn="1">
          <p15:clr>
            <a:srgbClr val="F26B43"/>
          </p15:clr>
        </p15:guide>
        <p15:guide id="12" pos="2297" userDrawn="1">
          <p15:clr>
            <a:srgbClr val="F26B43"/>
          </p15:clr>
        </p15:guide>
        <p15:guide id="13" pos="2230" userDrawn="1">
          <p15:clr>
            <a:srgbClr val="F26B43"/>
          </p15:clr>
        </p15:guide>
        <p15:guide id="14" pos="1682" userDrawn="1">
          <p15:clr>
            <a:srgbClr val="F26B43"/>
          </p15:clr>
        </p15:guide>
        <p15:guide id="15" pos="1616" userDrawn="1">
          <p15:clr>
            <a:srgbClr val="F26B43"/>
          </p15:clr>
        </p15:guide>
        <p15:guide id="16" pos="1064" userDrawn="1">
          <p15:clr>
            <a:srgbClr val="F26B43"/>
          </p15:clr>
        </p15:guide>
        <p15:guide id="17" pos="1001" userDrawn="1">
          <p15:clr>
            <a:srgbClr val="F26B43"/>
          </p15:clr>
        </p15:guide>
        <p15:guide id="18" pos="453" userDrawn="1">
          <p15:clr>
            <a:srgbClr val="F26B43"/>
          </p15:clr>
        </p15:guide>
        <p15:guide id="19" orient="horz" pos="362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www.ivar.org.uk/flexible-funder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ivar.org.uk/flexible-funder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9F3920-0577-1F49-B028-6EBD8D55C484}"/>
              </a:ext>
            </a:extLst>
          </p:cNvPr>
          <p:cNvSpPr>
            <a:spLocks noGrp="1"/>
          </p:cNvSpPr>
          <p:nvPr>
            <p:ph type="body" sz="quarter" idx="13"/>
          </p:nvPr>
        </p:nvSpPr>
        <p:spPr/>
        <p:txBody>
          <a:bodyPr/>
          <a:lstStyle/>
          <a:p>
            <a:r>
              <a:rPr lang="en-US" sz="4400" dirty="0">
                <a:solidFill>
                  <a:schemeClr val="bg1"/>
                </a:solidFill>
              </a:rPr>
              <a:t>Grantmaking in 2022: Open, trusting and relational</a:t>
            </a:r>
          </a:p>
        </p:txBody>
      </p:sp>
      <p:sp>
        <p:nvSpPr>
          <p:cNvPr id="5" name="Round Same-side Corner of Rectangle 23">
            <a:extLst>
              <a:ext uri="{FF2B5EF4-FFF2-40B4-BE49-F238E27FC236}">
                <a16:creationId xmlns:a16="http://schemas.microsoft.com/office/drawing/2014/main" id="{963A7BD3-373B-E148-8415-A65EB723C8EB}"/>
              </a:ext>
            </a:extLst>
          </p:cNvPr>
          <p:cNvSpPr/>
          <p:nvPr/>
        </p:nvSpPr>
        <p:spPr>
          <a:xfrm rot="5400000">
            <a:off x="-1189221" y="1171689"/>
            <a:ext cx="6857777" cy="4514851"/>
          </a:xfrm>
          <a:custGeom>
            <a:avLst/>
            <a:gdLst>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79652 h 2940518"/>
              <a:gd name="connsiteX8" fmla="*/ 79652 w 2845732"/>
              <a:gd name="connsiteY8" fmla="*/ 0 h 2940518"/>
              <a:gd name="connsiteX0" fmla="*/ 79652 w 2845732"/>
              <a:gd name="connsiteY0" fmla="*/ 0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79652 w 2845732"/>
              <a:gd name="connsiteY8" fmla="*/ 0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176932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0 w 2845732"/>
              <a:gd name="connsiteY7" fmla="*/ 1610069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321311 h 2940518"/>
              <a:gd name="connsiteX8" fmla="*/ 281782 w 2845732"/>
              <a:gd name="connsiteY8" fmla="*/ 933651 h 2940518"/>
              <a:gd name="connsiteX0" fmla="*/ 281782 w 2845732"/>
              <a:gd name="connsiteY0" fmla="*/ 93365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81782 w 2845732"/>
              <a:gd name="connsiteY8" fmla="*/ 933651 h 2940518"/>
              <a:gd name="connsiteX0" fmla="*/ 339533 w 2845732"/>
              <a:gd name="connsiteY0" fmla="*/ 1347538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339533 w 2845732"/>
              <a:gd name="connsiteY8" fmla="*/ 1347538 h 2940518"/>
              <a:gd name="connsiteX0" fmla="*/ 262531 w 2845732"/>
              <a:gd name="connsiteY0" fmla="*/ 1087656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262531 w 2845732"/>
              <a:gd name="connsiteY8" fmla="*/ 1087656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9626 w 2845732"/>
              <a:gd name="connsiteY7" fmla="*/ 16581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198841 w 2845732"/>
              <a:gd name="connsiteY0" fmla="*/ 873841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198841 w 2845732"/>
              <a:gd name="connsiteY8" fmla="*/ 873841 h 2940518"/>
              <a:gd name="connsiteX0" fmla="*/ 203390 w 2845732"/>
              <a:gd name="connsiteY0" fmla="*/ 962965 h 2940518"/>
              <a:gd name="connsiteX1" fmla="*/ 2766080 w 2845732"/>
              <a:gd name="connsiteY1" fmla="*/ 0 h 2940518"/>
              <a:gd name="connsiteX2" fmla="*/ 2845732 w 2845732"/>
              <a:gd name="connsiteY2" fmla="*/ 79652 h 2940518"/>
              <a:gd name="connsiteX3" fmla="*/ 2845732 w 2845732"/>
              <a:gd name="connsiteY3" fmla="*/ 2940518 h 2940518"/>
              <a:gd name="connsiteX4" fmla="*/ 2845732 w 2845732"/>
              <a:gd name="connsiteY4" fmla="*/ 2940518 h 2940518"/>
              <a:gd name="connsiteX5" fmla="*/ 0 w 2845732"/>
              <a:gd name="connsiteY5" fmla="*/ 2940518 h 2940518"/>
              <a:gd name="connsiteX6" fmla="*/ 0 w 2845732"/>
              <a:gd name="connsiteY6" fmla="*/ 2940518 h 2940518"/>
              <a:gd name="connsiteX7" fmla="*/ 5076 w 2845732"/>
              <a:gd name="connsiteY7" fmla="*/ 1353395 h 2940518"/>
              <a:gd name="connsiteX8" fmla="*/ 203390 w 2845732"/>
              <a:gd name="connsiteY8" fmla="*/ 962965 h 2940518"/>
              <a:gd name="connsiteX0" fmla="*/ 203854 w 2846196"/>
              <a:gd name="connsiteY0" fmla="*/ 962965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203854 w 2846196"/>
              <a:gd name="connsiteY8" fmla="*/ 962965 h 2940518"/>
              <a:gd name="connsiteX0" fmla="*/ 185657 w 2846196"/>
              <a:gd name="connsiteY0" fmla="*/ 948111 h 2940518"/>
              <a:gd name="connsiteX1" fmla="*/ 2766544 w 2846196"/>
              <a:gd name="connsiteY1" fmla="*/ 0 h 2940518"/>
              <a:gd name="connsiteX2" fmla="*/ 2846196 w 2846196"/>
              <a:gd name="connsiteY2" fmla="*/ 79652 h 2940518"/>
              <a:gd name="connsiteX3" fmla="*/ 2846196 w 2846196"/>
              <a:gd name="connsiteY3" fmla="*/ 2940518 h 2940518"/>
              <a:gd name="connsiteX4" fmla="*/ 2846196 w 2846196"/>
              <a:gd name="connsiteY4" fmla="*/ 2940518 h 2940518"/>
              <a:gd name="connsiteX5" fmla="*/ 464 w 2846196"/>
              <a:gd name="connsiteY5" fmla="*/ 2940518 h 2940518"/>
              <a:gd name="connsiteX6" fmla="*/ 464 w 2846196"/>
              <a:gd name="connsiteY6" fmla="*/ 2940518 h 2940518"/>
              <a:gd name="connsiteX7" fmla="*/ 991 w 2846196"/>
              <a:gd name="connsiteY7" fmla="*/ 1526694 h 2940518"/>
              <a:gd name="connsiteX8" fmla="*/ 185657 w 2846196"/>
              <a:gd name="connsiteY8" fmla="*/ 948111 h 2940518"/>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6196 w 2846196"/>
              <a:gd name="connsiteY4" fmla="*/ 2943871 h 2943871"/>
              <a:gd name="connsiteX5" fmla="*/ 464 w 2846196"/>
              <a:gd name="connsiteY5" fmla="*/ 2943871 h 2943871"/>
              <a:gd name="connsiteX6" fmla="*/ 464 w 2846196"/>
              <a:gd name="connsiteY6" fmla="*/ 2943871 h 2943871"/>
              <a:gd name="connsiteX7" fmla="*/ 991 w 2846196"/>
              <a:gd name="connsiteY7" fmla="*/ 1530047 h 2943871"/>
              <a:gd name="connsiteX8" fmla="*/ 185657 w 2846196"/>
              <a:gd name="connsiteY8" fmla="*/ 951464 h 2943871"/>
              <a:gd name="connsiteX0" fmla="*/ 185657 w 2846196"/>
              <a:gd name="connsiteY0" fmla="*/ 951464 h 2943871"/>
              <a:gd name="connsiteX1" fmla="*/ 2766544 w 2846196"/>
              <a:gd name="connsiteY1" fmla="*/ 3353 h 2943871"/>
              <a:gd name="connsiteX2" fmla="*/ 2846196 w 2846196"/>
              <a:gd name="connsiteY2" fmla="*/ 83005 h 2943871"/>
              <a:gd name="connsiteX3" fmla="*/ 2846196 w 2846196"/>
              <a:gd name="connsiteY3" fmla="*/ 2943871 h 2943871"/>
              <a:gd name="connsiteX4" fmla="*/ 2846196 w 2846196"/>
              <a:gd name="connsiteY4" fmla="*/ 2943871 h 2943871"/>
              <a:gd name="connsiteX5" fmla="*/ 464 w 2846196"/>
              <a:gd name="connsiteY5" fmla="*/ 2943871 h 2943871"/>
              <a:gd name="connsiteX6" fmla="*/ 464 w 2846196"/>
              <a:gd name="connsiteY6" fmla="*/ 2943871 h 2943871"/>
              <a:gd name="connsiteX7" fmla="*/ 991 w 2846196"/>
              <a:gd name="connsiteY7" fmla="*/ 1383033 h 2943871"/>
              <a:gd name="connsiteX8" fmla="*/ 185657 w 2846196"/>
              <a:gd name="connsiteY8" fmla="*/ 951464 h 2943871"/>
              <a:gd name="connsiteX0" fmla="*/ 185563 w 2846102"/>
              <a:gd name="connsiteY0" fmla="*/ 951464 h 2943871"/>
              <a:gd name="connsiteX1" fmla="*/ 2766450 w 2846102"/>
              <a:gd name="connsiteY1" fmla="*/ 3353 h 2943871"/>
              <a:gd name="connsiteX2" fmla="*/ 2846102 w 2846102"/>
              <a:gd name="connsiteY2" fmla="*/ 83005 h 2943871"/>
              <a:gd name="connsiteX3" fmla="*/ 2846102 w 2846102"/>
              <a:gd name="connsiteY3" fmla="*/ 2943871 h 2943871"/>
              <a:gd name="connsiteX4" fmla="*/ 2846102 w 2846102"/>
              <a:gd name="connsiteY4" fmla="*/ 2943871 h 2943871"/>
              <a:gd name="connsiteX5" fmla="*/ 370 w 2846102"/>
              <a:gd name="connsiteY5" fmla="*/ 2943871 h 2943871"/>
              <a:gd name="connsiteX6" fmla="*/ 370 w 2846102"/>
              <a:gd name="connsiteY6" fmla="*/ 2943871 h 2943871"/>
              <a:gd name="connsiteX7" fmla="*/ 897 w 2846102"/>
              <a:gd name="connsiteY7" fmla="*/ 1383033 h 2943871"/>
              <a:gd name="connsiteX8" fmla="*/ 185563 w 2846102"/>
              <a:gd name="connsiteY8" fmla="*/ 951464 h 294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102" h="2943871">
                <a:moveTo>
                  <a:pt x="185563" y="951464"/>
                </a:moveTo>
                <a:lnTo>
                  <a:pt x="2766450" y="3353"/>
                </a:lnTo>
                <a:cubicBezTo>
                  <a:pt x="2839016" y="-13925"/>
                  <a:pt x="2846102" y="39014"/>
                  <a:pt x="2846102" y="83005"/>
                </a:cubicBezTo>
                <a:lnTo>
                  <a:pt x="2846102" y="2943871"/>
                </a:lnTo>
                <a:lnTo>
                  <a:pt x="2846102" y="2943871"/>
                </a:lnTo>
                <a:lnTo>
                  <a:pt x="370" y="2943871"/>
                </a:lnTo>
                <a:lnTo>
                  <a:pt x="370" y="2943871"/>
                </a:lnTo>
                <a:cubicBezTo>
                  <a:pt x="3579" y="2404135"/>
                  <a:pt x="-1054" y="1757575"/>
                  <a:pt x="897" y="1383033"/>
                </a:cubicBezTo>
                <a:cubicBezTo>
                  <a:pt x="2848" y="1008491"/>
                  <a:pt x="-31300" y="1033351"/>
                  <a:pt x="185563" y="951464"/>
                </a:cubicBezTo>
                <a:close/>
              </a:path>
            </a:pathLst>
          </a:custGeom>
          <a:blipFill>
            <a:blip r:embed="rId2"/>
            <a:stretch>
              <a:fillRect t="-604" b="6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F1BDCC-C009-44E6-A469-8D981D5D6EB3}"/>
              </a:ext>
            </a:extLst>
          </p:cNvPr>
          <p:cNvSpPr txBox="1"/>
          <p:nvPr/>
        </p:nvSpPr>
        <p:spPr>
          <a:xfrm>
            <a:off x="1233996" y="6351719"/>
            <a:ext cx="3263097" cy="461665"/>
          </a:xfrm>
          <a:prstGeom prst="rect">
            <a:avLst/>
          </a:prstGeom>
          <a:noFill/>
        </p:spPr>
        <p:txBody>
          <a:bodyPr wrap="square" rtlCol="0">
            <a:spAutoFit/>
          </a:bodyPr>
          <a:lstStyle/>
          <a:p>
            <a:pPr algn="r"/>
            <a:r>
              <a:rPr lang="en-GB" sz="1200" dirty="0">
                <a:solidFill>
                  <a:schemeClr val="accent6"/>
                </a:solidFill>
              </a:rPr>
              <a:t>Image credit:</a:t>
            </a:r>
          </a:p>
          <a:p>
            <a:pPr algn="r"/>
            <a:r>
              <a:rPr lang="en-GB" sz="1200" dirty="0">
                <a:solidFill>
                  <a:schemeClr val="accent6"/>
                </a:solidFill>
              </a:rPr>
              <a:t>Paul Coleman/Eden Project Communities</a:t>
            </a:r>
          </a:p>
        </p:txBody>
      </p:sp>
    </p:spTree>
    <p:extLst>
      <p:ext uri="{BB962C8B-B14F-4D97-AF65-F5344CB8AC3E}">
        <p14:creationId xmlns:p14="http://schemas.microsoft.com/office/powerpoint/2010/main" val="312116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C28D8A-D004-6E4B-AE76-5FAA47130B01}"/>
              </a:ext>
            </a:extLst>
          </p:cNvPr>
          <p:cNvPicPr>
            <a:picLocks noChangeAspect="1"/>
          </p:cNvPicPr>
          <p:nvPr/>
        </p:nvPicPr>
        <p:blipFill>
          <a:blip r:embed="rId3"/>
          <a:srcRect l="5520" r="5520"/>
          <a:stretch/>
        </p:blipFill>
        <p:spPr>
          <a:xfrm flipH="1">
            <a:off x="-4" y="0"/>
            <a:ext cx="9144000" cy="6858000"/>
          </a:xfrm>
          <a:prstGeom prst="rect">
            <a:avLst/>
          </a:prstGeom>
        </p:spPr>
      </p:pic>
      <p:sp>
        <p:nvSpPr>
          <p:cNvPr id="14" name="Round Single Corner of Rectangle 2">
            <a:extLst>
              <a:ext uri="{FF2B5EF4-FFF2-40B4-BE49-F238E27FC236}">
                <a16:creationId xmlns:a16="http://schemas.microsoft.com/office/drawing/2014/main" id="{FFC5ADF8-8574-8645-96BB-A95C0D228141}"/>
              </a:ext>
            </a:extLst>
          </p:cNvPr>
          <p:cNvSpPr/>
          <p:nvPr/>
        </p:nvSpPr>
        <p:spPr>
          <a:xfrm rot="5400000">
            <a:off x="412814" y="-439442"/>
            <a:ext cx="3116061" cy="3941681"/>
          </a:xfrm>
          <a:custGeom>
            <a:avLst/>
            <a:gdLst>
              <a:gd name="connsiteX0" fmla="*/ 0 w 5798636"/>
              <a:gd name="connsiteY0" fmla="*/ 0 h 5492749"/>
              <a:gd name="connsiteX1" fmla="*/ 4883160 w 5798636"/>
              <a:gd name="connsiteY1" fmla="*/ 0 h 5492749"/>
              <a:gd name="connsiteX2" fmla="*/ 5798636 w 5798636"/>
              <a:gd name="connsiteY2" fmla="*/ 915476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11153 h 5503902"/>
              <a:gd name="connsiteX1" fmla="*/ 3321992 w 5798636"/>
              <a:gd name="connsiteY1" fmla="*/ 0 h 5503902"/>
              <a:gd name="connsiteX2" fmla="*/ 5798636 w 5798636"/>
              <a:gd name="connsiteY2" fmla="*/ 926629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1153 h 5503902"/>
              <a:gd name="connsiteX1" fmla="*/ 3321992 w 5798636"/>
              <a:gd name="connsiteY1" fmla="*/ 0 h 5503902"/>
              <a:gd name="connsiteX2" fmla="*/ 5765182 w 5798636"/>
              <a:gd name="connsiteY2" fmla="*/ 4015517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1153 h 5503902"/>
              <a:gd name="connsiteX1" fmla="*/ 3321992 w 5798636"/>
              <a:gd name="connsiteY1" fmla="*/ 0 h 5503902"/>
              <a:gd name="connsiteX2" fmla="*/ 5129563 w 5798636"/>
              <a:gd name="connsiteY2" fmla="*/ 4628834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9801 h 5512550"/>
              <a:gd name="connsiteX1" fmla="*/ 3321992 w 5798636"/>
              <a:gd name="connsiteY1" fmla="*/ 8648 h 5512550"/>
              <a:gd name="connsiteX2" fmla="*/ 4059045 w 5798636"/>
              <a:gd name="connsiteY2" fmla="*/ 411170 h 5512550"/>
              <a:gd name="connsiteX3" fmla="*/ 5798636 w 5798636"/>
              <a:gd name="connsiteY3" fmla="*/ 5512550 h 5512550"/>
              <a:gd name="connsiteX4" fmla="*/ 0 w 5798636"/>
              <a:gd name="connsiteY4" fmla="*/ 5512550 h 5512550"/>
              <a:gd name="connsiteX5" fmla="*/ 0 w 5798636"/>
              <a:gd name="connsiteY5" fmla="*/ 19801 h 5512550"/>
              <a:gd name="connsiteX0" fmla="*/ 0 w 5798636"/>
              <a:gd name="connsiteY0" fmla="*/ 2633 h 5495382"/>
              <a:gd name="connsiteX1" fmla="*/ 2284929 w 5798636"/>
              <a:gd name="connsiteY1" fmla="*/ 13783 h 5495382"/>
              <a:gd name="connsiteX2" fmla="*/ 4059045 w 5798636"/>
              <a:gd name="connsiteY2" fmla="*/ 394002 h 5495382"/>
              <a:gd name="connsiteX3" fmla="*/ 5798636 w 5798636"/>
              <a:gd name="connsiteY3" fmla="*/ 5495382 h 5495382"/>
              <a:gd name="connsiteX4" fmla="*/ 0 w 5798636"/>
              <a:gd name="connsiteY4" fmla="*/ 5495382 h 5495382"/>
              <a:gd name="connsiteX5" fmla="*/ 0 w 5798636"/>
              <a:gd name="connsiteY5" fmla="*/ 2633 h 5495382"/>
              <a:gd name="connsiteX0" fmla="*/ 0 w 5798636"/>
              <a:gd name="connsiteY0" fmla="*/ 0 h 5492749"/>
              <a:gd name="connsiteX1" fmla="*/ 2284929 w 5798636"/>
              <a:gd name="connsiteY1" fmla="*/ 11150 h 5492749"/>
              <a:gd name="connsiteX2" fmla="*/ 4081347 w 5798636"/>
              <a:gd name="connsiteY2" fmla="*/ 424822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249891 h 5742640"/>
              <a:gd name="connsiteX1" fmla="*/ 2284929 w 5798636"/>
              <a:gd name="connsiteY1" fmla="*/ 261041 h 5742640"/>
              <a:gd name="connsiteX2" fmla="*/ 4081347 w 5798636"/>
              <a:gd name="connsiteY2" fmla="*/ 674713 h 5742640"/>
              <a:gd name="connsiteX3" fmla="*/ 5798636 w 5798636"/>
              <a:gd name="connsiteY3" fmla="*/ 5742640 h 5742640"/>
              <a:gd name="connsiteX4" fmla="*/ 0 w 5798636"/>
              <a:gd name="connsiteY4" fmla="*/ 5742640 h 5742640"/>
              <a:gd name="connsiteX5" fmla="*/ 0 w 5798636"/>
              <a:gd name="connsiteY5" fmla="*/ 249891 h 5742640"/>
              <a:gd name="connsiteX0" fmla="*/ 0 w 5798636"/>
              <a:gd name="connsiteY0" fmla="*/ 82913 h 5575662"/>
              <a:gd name="connsiteX1" fmla="*/ 2284929 w 5798636"/>
              <a:gd name="connsiteY1" fmla="*/ 94063 h 5575662"/>
              <a:gd name="connsiteX2" fmla="*/ 4204011 w 5798636"/>
              <a:gd name="connsiteY2" fmla="*/ 831120 h 5575662"/>
              <a:gd name="connsiteX3" fmla="*/ 5798636 w 5798636"/>
              <a:gd name="connsiteY3" fmla="*/ 5575662 h 5575662"/>
              <a:gd name="connsiteX4" fmla="*/ 0 w 5798636"/>
              <a:gd name="connsiteY4" fmla="*/ 5575662 h 5575662"/>
              <a:gd name="connsiteX5" fmla="*/ 0 w 5798636"/>
              <a:gd name="connsiteY5" fmla="*/ 82913 h 5575662"/>
              <a:gd name="connsiteX0" fmla="*/ 0 w 5798636"/>
              <a:gd name="connsiteY0" fmla="*/ 89506 h 5582255"/>
              <a:gd name="connsiteX1" fmla="*/ 913329 w 5798636"/>
              <a:gd name="connsiteY1" fmla="*/ 89505 h 5582255"/>
              <a:gd name="connsiteX2" fmla="*/ 4204011 w 5798636"/>
              <a:gd name="connsiteY2" fmla="*/ 837713 h 5582255"/>
              <a:gd name="connsiteX3" fmla="*/ 5798636 w 5798636"/>
              <a:gd name="connsiteY3" fmla="*/ 5582255 h 5582255"/>
              <a:gd name="connsiteX4" fmla="*/ 0 w 5798636"/>
              <a:gd name="connsiteY4" fmla="*/ 5582255 h 5582255"/>
              <a:gd name="connsiteX5" fmla="*/ 0 w 5798636"/>
              <a:gd name="connsiteY5" fmla="*/ 89506 h 5582255"/>
              <a:gd name="connsiteX0" fmla="*/ 0 w 5798636"/>
              <a:gd name="connsiteY0" fmla="*/ 17140 h 5509889"/>
              <a:gd name="connsiteX1" fmla="*/ 913329 w 5798636"/>
              <a:gd name="connsiteY1" fmla="*/ 17139 h 5509889"/>
              <a:gd name="connsiteX2" fmla="*/ 4204011 w 5798636"/>
              <a:gd name="connsiteY2" fmla="*/ 765347 h 5509889"/>
              <a:gd name="connsiteX3" fmla="*/ 5798636 w 5798636"/>
              <a:gd name="connsiteY3" fmla="*/ 5509889 h 5509889"/>
              <a:gd name="connsiteX4" fmla="*/ 0 w 5798636"/>
              <a:gd name="connsiteY4" fmla="*/ 5509889 h 5509889"/>
              <a:gd name="connsiteX5" fmla="*/ 0 w 5798636"/>
              <a:gd name="connsiteY5" fmla="*/ 17140 h 5509889"/>
              <a:gd name="connsiteX0" fmla="*/ 0 w 5798636"/>
              <a:gd name="connsiteY0" fmla="*/ 75641 h 5568390"/>
              <a:gd name="connsiteX1" fmla="*/ 913329 w 5798636"/>
              <a:gd name="connsiteY1" fmla="*/ 75640 h 5568390"/>
              <a:gd name="connsiteX2" fmla="*/ 4204011 w 5798636"/>
              <a:gd name="connsiteY2" fmla="*/ 823848 h 5568390"/>
              <a:gd name="connsiteX3" fmla="*/ 5798636 w 5798636"/>
              <a:gd name="connsiteY3" fmla="*/ 5568390 h 5568390"/>
              <a:gd name="connsiteX4" fmla="*/ 0 w 5798636"/>
              <a:gd name="connsiteY4" fmla="*/ 5568390 h 5568390"/>
              <a:gd name="connsiteX5" fmla="*/ 0 w 5798636"/>
              <a:gd name="connsiteY5" fmla="*/ 75641 h 5568390"/>
              <a:gd name="connsiteX0" fmla="*/ 0 w 5798636"/>
              <a:gd name="connsiteY0" fmla="*/ 75641 h 5568390"/>
              <a:gd name="connsiteX1" fmla="*/ 913329 w 5798636"/>
              <a:gd name="connsiteY1" fmla="*/ 75640 h 5568390"/>
              <a:gd name="connsiteX2" fmla="*/ 4204011 w 5798636"/>
              <a:gd name="connsiteY2" fmla="*/ 823848 h 5568390"/>
              <a:gd name="connsiteX3" fmla="*/ 5798636 w 5798636"/>
              <a:gd name="connsiteY3" fmla="*/ 5568390 h 5568390"/>
              <a:gd name="connsiteX4" fmla="*/ 0 w 5798636"/>
              <a:gd name="connsiteY4" fmla="*/ 5568390 h 5568390"/>
              <a:gd name="connsiteX5" fmla="*/ 0 w 5798636"/>
              <a:gd name="connsiteY5" fmla="*/ 75641 h 5568390"/>
              <a:gd name="connsiteX0" fmla="*/ 0 w 5798636"/>
              <a:gd name="connsiteY0" fmla="*/ 1 h 5492750"/>
              <a:gd name="connsiteX1" fmla="*/ 913329 w 5798636"/>
              <a:gd name="connsiteY1" fmla="*/ 0 h 5492750"/>
              <a:gd name="connsiteX2" fmla="*/ 4204011 w 5798636"/>
              <a:gd name="connsiteY2" fmla="*/ 748208 h 5492750"/>
              <a:gd name="connsiteX3" fmla="*/ 5798636 w 5798636"/>
              <a:gd name="connsiteY3" fmla="*/ 5492750 h 5492750"/>
              <a:gd name="connsiteX4" fmla="*/ 0 w 5798636"/>
              <a:gd name="connsiteY4" fmla="*/ 5492750 h 5492750"/>
              <a:gd name="connsiteX5" fmla="*/ 0 w 5798636"/>
              <a:gd name="connsiteY5" fmla="*/ 1 h 5492750"/>
              <a:gd name="connsiteX0" fmla="*/ 0 w 5798636"/>
              <a:gd name="connsiteY0" fmla="*/ 1 h 5492750"/>
              <a:gd name="connsiteX1" fmla="*/ 913329 w 5798636"/>
              <a:gd name="connsiteY1" fmla="*/ 0 h 5492750"/>
              <a:gd name="connsiteX2" fmla="*/ 3479179 w 5798636"/>
              <a:gd name="connsiteY2" fmla="*/ 162470 h 5492750"/>
              <a:gd name="connsiteX3" fmla="*/ 4204011 w 5798636"/>
              <a:gd name="connsiteY3" fmla="*/ 748208 h 5492750"/>
              <a:gd name="connsiteX4" fmla="*/ 5798636 w 5798636"/>
              <a:gd name="connsiteY4" fmla="*/ 5492750 h 5492750"/>
              <a:gd name="connsiteX5" fmla="*/ 0 w 5798636"/>
              <a:gd name="connsiteY5" fmla="*/ 5492750 h 5492750"/>
              <a:gd name="connsiteX6" fmla="*/ 0 w 5798636"/>
              <a:gd name="connsiteY6" fmla="*/ 1 h 5492750"/>
              <a:gd name="connsiteX0" fmla="*/ 0 w 5798636"/>
              <a:gd name="connsiteY0" fmla="*/ 81077 h 5573826"/>
              <a:gd name="connsiteX1" fmla="*/ 913329 w 5798636"/>
              <a:gd name="connsiteY1" fmla="*/ 81076 h 5573826"/>
              <a:gd name="connsiteX2" fmla="*/ 3523784 w 5798636"/>
              <a:gd name="connsiteY2" fmla="*/ 42824 h 5573826"/>
              <a:gd name="connsiteX3" fmla="*/ 4204011 w 5798636"/>
              <a:gd name="connsiteY3" fmla="*/ 829284 h 5573826"/>
              <a:gd name="connsiteX4" fmla="*/ 5798636 w 5798636"/>
              <a:gd name="connsiteY4" fmla="*/ 5573826 h 5573826"/>
              <a:gd name="connsiteX5" fmla="*/ 0 w 5798636"/>
              <a:gd name="connsiteY5" fmla="*/ 5573826 h 5573826"/>
              <a:gd name="connsiteX6" fmla="*/ 0 w 5798636"/>
              <a:gd name="connsiteY6" fmla="*/ 81077 h 5573826"/>
              <a:gd name="connsiteX0" fmla="*/ 0 w 5798636"/>
              <a:gd name="connsiteY0" fmla="*/ 38253 h 5531002"/>
              <a:gd name="connsiteX1" fmla="*/ 913329 w 5798636"/>
              <a:gd name="connsiteY1" fmla="*/ 38252 h 5531002"/>
              <a:gd name="connsiteX2" fmla="*/ 3523784 w 5798636"/>
              <a:gd name="connsiteY2" fmla="*/ 0 h 5531002"/>
              <a:gd name="connsiteX3" fmla="*/ 4204011 w 5798636"/>
              <a:gd name="connsiteY3" fmla="*/ 786460 h 5531002"/>
              <a:gd name="connsiteX4" fmla="*/ 5798636 w 5798636"/>
              <a:gd name="connsiteY4" fmla="*/ 5531002 h 5531002"/>
              <a:gd name="connsiteX5" fmla="*/ 0 w 5798636"/>
              <a:gd name="connsiteY5" fmla="*/ 5531002 h 5531002"/>
              <a:gd name="connsiteX6" fmla="*/ 0 w 5798636"/>
              <a:gd name="connsiteY6" fmla="*/ 38253 h 5531002"/>
              <a:gd name="connsiteX0" fmla="*/ 0 w 5798636"/>
              <a:gd name="connsiteY0" fmla="*/ 38253 h 5531002"/>
              <a:gd name="connsiteX1" fmla="*/ 3523784 w 5798636"/>
              <a:gd name="connsiteY1" fmla="*/ 0 h 5531002"/>
              <a:gd name="connsiteX2" fmla="*/ 4204011 w 5798636"/>
              <a:gd name="connsiteY2" fmla="*/ 786460 h 5531002"/>
              <a:gd name="connsiteX3" fmla="*/ 5798636 w 5798636"/>
              <a:gd name="connsiteY3" fmla="*/ 5531002 h 5531002"/>
              <a:gd name="connsiteX4" fmla="*/ 0 w 5798636"/>
              <a:gd name="connsiteY4" fmla="*/ 5531002 h 5531002"/>
              <a:gd name="connsiteX5" fmla="*/ 0 w 5798636"/>
              <a:gd name="connsiteY5" fmla="*/ 38253 h 5531002"/>
              <a:gd name="connsiteX0" fmla="*/ 0 w 5798636"/>
              <a:gd name="connsiteY0" fmla="*/ 0 h 5492749"/>
              <a:gd name="connsiteX1" fmla="*/ 3512633 w 5798636"/>
              <a:gd name="connsiteY1" fmla="*/ 6351 h 5492749"/>
              <a:gd name="connsiteX2" fmla="*/ 4204011 w 5798636"/>
              <a:gd name="connsiteY2" fmla="*/ 748207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6651 h 5499400"/>
              <a:gd name="connsiteX1" fmla="*/ 3443297 w 5798636"/>
              <a:gd name="connsiteY1" fmla="*/ 0 h 5499400"/>
              <a:gd name="connsiteX2" fmla="*/ 4204011 w 5798636"/>
              <a:gd name="connsiteY2" fmla="*/ 754858 h 5499400"/>
              <a:gd name="connsiteX3" fmla="*/ 5798636 w 5798636"/>
              <a:gd name="connsiteY3" fmla="*/ 5499400 h 5499400"/>
              <a:gd name="connsiteX4" fmla="*/ 0 w 5798636"/>
              <a:gd name="connsiteY4" fmla="*/ 5499400 h 5499400"/>
              <a:gd name="connsiteX5" fmla="*/ 0 w 5798636"/>
              <a:gd name="connsiteY5" fmla="*/ 6651 h 5499400"/>
              <a:gd name="connsiteX0" fmla="*/ 0 w 5798636"/>
              <a:gd name="connsiteY0" fmla="*/ 6651 h 5499400"/>
              <a:gd name="connsiteX1" fmla="*/ 3447631 w 5798636"/>
              <a:gd name="connsiteY1" fmla="*/ 0 h 5499400"/>
              <a:gd name="connsiteX2" fmla="*/ 4204011 w 5798636"/>
              <a:gd name="connsiteY2" fmla="*/ 754858 h 5499400"/>
              <a:gd name="connsiteX3" fmla="*/ 5798636 w 5798636"/>
              <a:gd name="connsiteY3" fmla="*/ 5499400 h 5499400"/>
              <a:gd name="connsiteX4" fmla="*/ 0 w 5798636"/>
              <a:gd name="connsiteY4" fmla="*/ 5499400 h 5499400"/>
              <a:gd name="connsiteX5" fmla="*/ 0 w 5798636"/>
              <a:gd name="connsiteY5" fmla="*/ 6651 h 5499400"/>
              <a:gd name="connsiteX0" fmla="*/ 0 w 5798636"/>
              <a:gd name="connsiteY0" fmla="*/ 0 h 5492749"/>
              <a:gd name="connsiteX1" fmla="*/ 3417296 w 5798636"/>
              <a:gd name="connsiteY1" fmla="*/ 279370 h 5492749"/>
              <a:gd name="connsiteX2" fmla="*/ 4204011 w 5798636"/>
              <a:gd name="connsiteY2" fmla="*/ 748207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2319 h 5495068"/>
              <a:gd name="connsiteX1" fmla="*/ 3308958 w 5798636"/>
              <a:gd name="connsiteY1" fmla="*/ 0 h 5495068"/>
              <a:gd name="connsiteX2" fmla="*/ 4204011 w 5798636"/>
              <a:gd name="connsiteY2" fmla="*/ 750526 h 5495068"/>
              <a:gd name="connsiteX3" fmla="*/ 5798636 w 5798636"/>
              <a:gd name="connsiteY3" fmla="*/ 5495068 h 5495068"/>
              <a:gd name="connsiteX4" fmla="*/ 0 w 5798636"/>
              <a:gd name="connsiteY4" fmla="*/ 5495068 h 5495068"/>
              <a:gd name="connsiteX5" fmla="*/ 0 w 5798636"/>
              <a:gd name="connsiteY5" fmla="*/ 2319 h 5495068"/>
              <a:gd name="connsiteX0" fmla="*/ 0 w 5798636"/>
              <a:gd name="connsiteY0" fmla="*/ 3370 h 5496119"/>
              <a:gd name="connsiteX1" fmla="*/ 3308958 w 5798636"/>
              <a:gd name="connsiteY1" fmla="*/ 1051 h 5496119"/>
              <a:gd name="connsiteX2" fmla="*/ 4204011 w 5798636"/>
              <a:gd name="connsiteY2" fmla="*/ 751577 h 5496119"/>
              <a:gd name="connsiteX3" fmla="*/ 5798636 w 5798636"/>
              <a:gd name="connsiteY3" fmla="*/ 5496119 h 5496119"/>
              <a:gd name="connsiteX4" fmla="*/ 0 w 5798636"/>
              <a:gd name="connsiteY4" fmla="*/ 5496119 h 5496119"/>
              <a:gd name="connsiteX5" fmla="*/ 0 w 5798636"/>
              <a:gd name="connsiteY5" fmla="*/ 3370 h 5496119"/>
              <a:gd name="connsiteX0" fmla="*/ 0 w 5798636"/>
              <a:gd name="connsiteY0" fmla="*/ 7381 h 5500130"/>
              <a:gd name="connsiteX1" fmla="*/ 3308958 w 5798636"/>
              <a:gd name="connsiteY1" fmla="*/ 5062 h 5500130"/>
              <a:gd name="connsiteX2" fmla="*/ 4204011 w 5798636"/>
              <a:gd name="connsiteY2" fmla="*/ 755588 h 5500130"/>
              <a:gd name="connsiteX3" fmla="*/ 5798636 w 5798636"/>
              <a:gd name="connsiteY3" fmla="*/ 5500130 h 5500130"/>
              <a:gd name="connsiteX4" fmla="*/ 0 w 5798636"/>
              <a:gd name="connsiteY4" fmla="*/ 5500130 h 5500130"/>
              <a:gd name="connsiteX5" fmla="*/ 0 w 5798636"/>
              <a:gd name="connsiteY5" fmla="*/ 7381 h 5500130"/>
              <a:gd name="connsiteX0" fmla="*/ 0 w 5798636"/>
              <a:gd name="connsiteY0" fmla="*/ 46045 h 5538794"/>
              <a:gd name="connsiteX1" fmla="*/ 3308958 w 5798636"/>
              <a:gd name="connsiteY1" fmla="*/ 43726 h 5538794"/>
              <a:gd name="connsiteX2" fmla="*/ 4152007 w 5798636"/>
              <a:gd name="connsiteY2" fmla="*/ 651242 h 5538794"/>
              <a:gd name="connsiteX3" fmla="*/ 5798636 w 5798636"/>
              <a:gd name="connsiteY3" fmla="*/ 5538794 h 5538794"/>
              <a:gd name="connsiteX4" fmla="*/ 0 w 5798636"/>
              <a:gd name="connsiteY4" fmla="*/ 5538794 h 5538794"/>
              <a:gd name="connsiteX5" fmla="*/ 0 w 5798636"/>
              <a:gd name="connsiteY5" fmla="*/ 46045 h 5538794"/>
              <a:gd name="connsiteX0" fmla="*/ 0 w 5798636"/>
              <a:gd name="connsiteY0" fmla="*/ 2319 h 5495068"/>
              <a:gd name="connsiteX1" fmla="*/ 3308958 w 5798636"/>
              <a:gd name="connsiteY1" fmla="*/ 0 h 5495068"/>
              <a:gd name="connsiteX2" fmla="*/ 4152007 w 5798636"/>
              <a:gd name="connsiteY2" fmla="*/ 607516 h 5495068"/>
              <a:gd name="connsiteX3" fmla="*/ 5798636 w 5798636"/>
              <a:gd name="connsiteY3" fmla="*/ 5495068 h 5495068"/>
              <a:gd name="connsiteX4" fmla="*/ 0 w 5798636"/>
              <a:gd name="connsiteY4" fmla="*/ 5495068 h 5495068"/>
              <a:gd name="connsiteX5" fmla="*/ 0 w 5798636"/>
              <a:gd name="connsiteY5" fmla="*/ 2319 h 54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8636" h="5495068">
                <a:moveTo>
                  <a:pt x="0" y="2319"/>
                </a:moveTo>
                <a:lnTo>
                  <a:pt x="3308958" y="0"/>
                </a:lnTo>
                <a:cubicBezTo>
                  <a:pt x="4013416" y="16360"/>
                  <a:pt x="3899777" y="-111856"/>
                  <a:pt x="4152007" y="607516"/>
                </a:cubicBezTo>
                <a:cubicBezTo>
                  <a:pt x="5118447" y="3460269"/>
                  <a:pt x="5267094" y="3913554"/>
                  <a:pt x="5798636" y="5495068"/>
                </a:cubicBezTo>
                <a:lnTo>
                  <a:pt x="0" y="5495068"/>
                </a:lnTo>
                <a:lnTo>
                  <a:pt x="0" y="23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5">
            <a:extLst>
              <a:ext uri="{FF2B5EF4-FFF2-40B4-BE49-F238E27FC236}">
                <a16:creationId xmlns:a16="http://schemas.microsoft.com/office/drawing/2014/main" id="{72F50977-9A20-6240-BA25-FE7E57929F22}"/>
              </a:ext>
            </a:extLst>
          </p:cNvPr>
          <p:cNvSpPr txBox="1">
            <a:spLocks/>
          </p:cNvSpPr>
          <p:nvPr/>
        </p:nvSpPr>
        <p:spPr>
          <a:xfrm>
            <a:off x="541562" y="424030"/>
            <a:ext cx="2858563" cy="169773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en-US" sz="3200" dirty="0">
                <a:solidFill>
                  <a:schemeClr val="accent5"/>
                </a:solidFill>
              </a:rPr>
              <a:t>Application &amp; assessment processes</a:t>
            </a:r>
          </a:p>
        </p:txBody>
      </p:sp>
      <p:sp>
        <p:nvSpPr>
          <p:cNvPr id="5" name="TextBox 4">
            <a:extLst>
              <a:ext uri="{FF2B5EF4-FFF2-40B4-BE49-F238E27FC236}">
                <a16:creationId xmlns:a16="http://schemas.microsoft.com/office/drawing/2014/main" id="{4D374D76-49D8-4907-9C31-E635BE7C36D9}"/>
              </a:ext>
            </a:extLst>
          </p:cNvPr>
          <p:cNvSpPr txBox="1"/>
          <p:nvPr/>
        </p:nvSpPr>
        <p:spPr>
          <a:xfrm>
            <a:off x="0" y="6229770"/>
            <a:ext cx="1745224" cy="461665"/>
          </a:xfrm>
          <a:prstGeom prst="rect">
            <a:avLst/>
          </a:prstGeom>
          <a:noFill/>
        </p:spPr>
        <p:txBody>
          <a:bodyPr wrap="square" rtlCol="0">
            <a:spAutoFit/>
          </a:bodyPr>
          <a:lstStyle/>
          <a:p>
            <a:r>
              <a:rPr lang="en-GB" sz="1200" dirty="0">
                <a:solidFill>
                  <a:schemeClr val="accent5"/>
                </a:solidFill>
              </a:rPr>
              <a:t>Image credit: </a:t>
            </a:r>
            <a:r>
              <a:rPr lang="en-GB" sz="1200" b="0" i="0" dirty="0">
                <a:solidFill>
                  <a:schemeClr val="accent5"/>
                </a:solidFill>
                <a:effectLst/>
                <a:latin typeface="Helvetica Neue"/>
              </a:rPr>
              <a:t>Groundswell</a:t>
            </a:r>
            <a:endParaRPr lang="en-GB" sz="1200" dirty="0">
              <a:solidFill>
                <a:schemeClr val="accent5"/>
              </a:solidFill>
            </a:endParaRPr>
          </a:p>
        </p:txBody>
      </p:sp>
    </p:spTree>
    <p:extLst>
      <p:ext uri="{BB962C8B-B14F-4D97-AF65-F5344CB8AC3E}">
        <p14:creationId xmlns:p14="http://schemas.microsoft.com/office/powerpoint/2010/main" val="2454721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AB6C8A-6D0C-46DE-9523-5A24CF8E2D9C}"/>
              </a:ext>
            </a:extLst>
          </p:cNvPr>
          <p:cNvSpPr>
            <a:spLocks noGrp="1"/>
          </p:cNvSpPr>
          <p:nvPr>
            <p:ph type="body" sz="quarter" idx="10"/>
          </p:nvPr>
        </p:nvSpPr>
        <p:spPr/>
        <p:txBody>
          <a:bodyPr/>
          <a:lstStyle/>
          <a:p>
            <a:r>
              <a:rPr lang="en-GB"/>
              <a:t>What does applying for funding feel like?</a:t>
            </a:r>
          </a:p>
        </p:txBody>
      </p:sp>
      <p:pic>
        <p:nvPicPr>
          <p:cNvPr id="4" name="Content Placeholder 4">
            <a:extLst>
              <a:ext uri="{FF2B5EF4-FFF2-40B4-BE49-F238E27FC236}">
                <a16:creationId xmlns:a16="http://schemas.microsoft.com/office/drawing/2014/main" id="{770DD803-3B66-479C-849F-D565FC33812E}"/>
              </a:ext>
            </a:extLst>
          </p:cNvPr>
          <p:cNvPicPr>
            <a:picLocks noGrp="1" noChangeAspect="1"/>
          </p:cNvPicPr>
          <p:nvPr>
            <p:ph idx="4294967295"/>
          </p:nvPr>
        </p:nvPicPr>
        <p:blipFill>
          <a:blip r:embed="rId3"/>
          <a:stretch>
            <a:fillRect/>
          </a:stretch>
        </p:blipFill>
        <p:spPr>
          <a:xfrm>
            <a:off x="644264" y="1211065"/>
            <a:ext cx="7855471" cy="4435869"/>
          </a:xfrm>
        </p:spPr>
      </p:pic>
      <p:pic>
        <p:nvPicPr>
          <p:cNvPr id="5" name="Content Placeholder 4">
            <a:extLst>
              <a:ext uri="{FF2B5EF4-FFF2-40B4-BE49-F238E27FC236}">
                <a16:creationId xmlns:a16="http://schemas.microsoft.com/office/drawing/2014/main" id="{06E75E1C-902A-462A-93CC-007CE1332396}"/>
              </a:ext>
            </a:extLst>
          </p:cNvPr>
          <p:cNvPicPr>
            <a:picLocks noChangeAspect="1"/>
          </p:cNvPicPr>
          <p:nvPr/>
        </p:nvPicPr>
        <p:blipFill>
          <a:blip r:embed="rId3"/>
          <a:stretch>
            <a:fillRect/>
          </a:stretch>
        </p:blipFill>
        <p:spPr>
          <a:xfrm>
            <a:off x="681701" y="1364966"/>
            <a:ext cx="7780598" cy="4393589"/>
          </a:xfrm>
          <a:prstGeom prst="roundRect">
            <a:avLst/>
          </a:prstGeom>
          <a:ln w="19050">
            <a:solidFill>
              <a:schemeClr val="accent3"/>
            </a:solidFill>
          </a:ln>
        </p:spPr>
      </p:pic>
    </p:spTree>
    <p:extLst>
      <p:ext uri="{BB962C8B-B14F-4D97-AF65-F5344CB8AC3E}">
        <p14:creationId xmlns:p14="http://schemas.microsoft.com/office/powerpoint/2010/main" val="374304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27C7-9C3C-5A4B-81A7-8561264D7972}"/>
              </a:ext>
            </a:extLst>
          </p:cNvPr>
          <p:cNvSpPr>
            <a:spLocks noGrp="1"/>
          </p:cNvSpPr>
          <p:nvPr>
            <p:ph type="body" sz="quarter" idx="10"/>
          </p:nvPr>
        </p:nvSpPr>
        <p:spPr/>
        <p:txBody>
          <a:bodyPr/>
          <a:lstStyle/>
          <a:p>
            <a:r>
              <a:rPr lang="en-GB" sz="4000" i="1" dirty="0">
                <a:latin typeface="Georgia" panose="02040502050405020303" pitchFamily="18" charset="0"/>
              </a:rPr>
              <a:t>Applying for funding can feel like a teenager plucking up the courage to make the call and then putting the phone down when you get to the last number.</a:t>
            </a:r>
            <a:endParaRPr lang="en-GB" sz="4000" dirty="0">
              <a:solidFill>
                <a:srgbClr val="00838A"/>
              </a:solidFill>
              <a:latin typeface="Georgia" panose="02040502050405020303" pitchFamily="18" charset="0"/>
            </a:endParaRPr>
          </a:p>
        </p:txBody>
      </p:sp>
    </p:spTree>
    <p:extLst>
      <p:ext uri="{BB962C8B-B14F-4D97-AF65-F5344CB8AC3E}">
        <p14:creationId xmlns:p14="http://schemas.microsoft.com/office/powerpoint/2010/main" val="103722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FD6FE-E8D1-428B-8A1D-DE398C7AE946}"/>
              </a:ext>
            </a:extLst>
          </p:cNvPr>
          <p:cNvSpPr>
            <a:spLocks noGrp="1"/>
          </p:cNvSpPr>
          <p:nvPr>
            <p:ph type="body" sz="quarter" idx="10"/>
          </p:nvPr>
        </p:nvSpPr>
        <p:spPr/>
        <p:txBody>
          <a:bodyPr/>
          <a:lstStyle/>
          <a:p>
            <a:r>
              <a:rPr lang="en-GB"/>
              <a:t>How can funders help?</a:t>
            </a:r>
          </a:p>
        </p:txBody>
      </p:sp>
      <p:sp>
        <p:nvSpPr>
          <p:cNvPr id="3" name="Text Placeholder 2">
            <a:extLst>
              <a:ext uri="{FF2B5EF4-FFF2-40B4-BE49-F238E27FC236}">
                <a16:creationId xmlns:a16="http://schemas.microsoft.com/office/drawing/2014/main" id="{62FFB91E-F3EB-4B8A-92C4-3B68EBCB2DB1}"/>
              </a:ext>
            </a:extLst>
          </p:cNvPr>
          <p:cNvSpPr>
            <a:spLocks noGrp="1"/>
          </p:cNvSpPr>
          <p:nvPr>
            <p:ph type="body" sz="quarter" idx="11"/>
          </p:nvPr>
        </p:nvSpPr>
        <p:spPr/>
        <p:txBody>
          <a:bodyPr/>
          <a:lstStyle/>
          <a:p>
            <a:pPr marL="457200" indent="-457200" algn="l">
              <a:buFont typeface="+mj-lt"/>
              <a:buAutoNum type="arabicPeriod"/>
            </a:pPr>
            <a:r>
              <a:rPr lang="en-GB" sz="2000" b="1" i="0" dirty="0">
                <a:solidFill>
                  <a:srgbClr val="255053"/>
                </a:solidFill>
                <a:effectLst/>
              </a:rPr>
              <a:t> Continue the flexible, </a:t>
            </a:r>
            <a:r>
              <a:rPr lang="en-GB" sz="2000" b="1" i="0" u="sng" dirty="0">
                <a:solidFill>
                  <a:srgbClr val="255053"/>
                </a:solidFill>
                <a:effectLst/>
                <a:hlinkClick r:id="rId3"/>
              </a:rPr>
              <a:t>open and trusting</a:t>
            </a:r>
            <a:r>
              <a:rPr lang="en-GB" sz="2000" b="1" i="0" dirty="0">
                <a:solidFill>
                  <a:srgbClr val="255053"/>
                </a:solidFill>
                <a:effectLst/>
              </a:rPr>
              <a:t> funding practices </a:t>
            </a:r>
            <a:r>
              <a:rPr lang="en-GB" sz="2000" b="0" i="0" dirty="0">
                <a:solidFill>
                  <a:srgbClr val="255053"/>
                </a:solidFill>
                <a:effectLst/>
              </a:rPr>
              <a:t>that many adopted during the pandemic </a:t>
            </a:r>
          </a:p>
          <a:p>
            <a:pPr marL="457200" indent="-457200" algn="l">
              <a:buFont typeface="+mj-lt"/>
              <a:buAutoNum type="arabicPeriod"/>
            </a:pPr>
            <a:r>
              <a:rPr lang="en-GB" sz="2000" b="1" i="0" dirty="0">
                <a:solidFill>
                  <a:srgbClr val="255053"/>
                </a:solidFill>
                <a:effectLst/>
              </a:rPr>
              <a:t> Be more transparent with eligibility criteria </a:t>
            </a:r>
            <a:r>
              <a:rPr lang="en-GB" sz="2000" b="0" i="0" dirty="0">
                <a:solidFill>
                  <a:srgbClr val="255053"/>
                </a:solidFill>
                <a:effectLst/>
              </a:rPr>
              <a:t>and share decision-making processes</a:t>
            </a:r>
          </a:p>
          <a:p>
            <a:pPr marL="457200" indent="-457200" algn="l">
              <a:buFont typeface="+mj-lt"/>
              <a:buAutoNum type="arabicPeriod"/>
            </a:pPr>
            <a:r>
              <a:rPr lang="en-GB" sz="2000" b="1" i="0" dirty="0">
                <a:solidFill>
                  <a:srgbClr val="255053"/>
                </a:solidFill>
                <a:effectLst/>
              </a:rPr>
              <a:t> Consider different requirements depending on the size of grant </a:t>
            </a:r>
          </a:p>
          <a:p>
            <a:pPr marL="457200" indent="-457200" algn="l">
              <a:buFont typeface="+mj-lt"/>
              <a:buAutoNum type="arabicPeriod"/>
            </a:pPr>
            <a:r>
              <a:rPr lang="en-GB" sz="2000" b="1" i="0" dirty="0">
                <a:solidFill>
                  <a:srgbClr val="255053"/>
                </a:solidFill>
                <a:effectLst/>
              </a:rPr>
              <a:t> Ringfence funding to support specific groups or communities</a:t>
            </a:r>
          </a:p>
          <a:p>
            <a:pPr marL="457200" indent="-457200" algn="l">
              <a:buFont typeface="+mj-lt"/>
              <a:buAutoNum type="arabicPeriod"/>
            </a:pPr>
            <a:r>
              <a:rPr lang="en-GB" sz="2000" b="1" i="0" dirty="0">
                <a:solidFill>
                  <a:srgbClr val="255053"/>
                </a:solidFill>
                <a:effectLst/>
              </a:rPr>
              <a:t> Create opportunities for open dialogue </a:t>
            </a:r>
            <a:endParaRPr lang="en-GB" sz="2000" b="0" i="0" dirty="0">
              <a:solidFill>
                <a:srgbClr val="255053"/>
              </a:solidFill>
              <a:effectLst/>
            </a:endParaRPr>
          </a:p>
          <a:p>
            <a:endParaRPr lang="en-GB" dirty="0"/>
          </a:p>
        </p:txBody>
      </p:sp>
    </p:spTree>
    <p:extLst>
      <p:ext uri="{BB962C8B-B14F-4D97-AF65-F5344CB8AC3E}">
        <p14:creationId xmlns:p14="http://schemas.microsoft.com/office/powerpoint/2010/main" val="76024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DB3BD-0416-4C12-8021-90353C71A88E}"/>
              </a:ext>
            </a:extLst>
          </p:cNvPr>
          <p:cNvSpPr>
            <a:spLocks noGrp="1"/>
          </p:cNvSpPr>
          <p:nvPr>
            <p:ph type="body" sz="quarter" idx="10"/>
          </p:nvPr>
        </p:nvSpPr>
        <p:spPr>
          <a:xfrm>
            <a:off x="719138" y="646804"/>
            <a:ext cx="7705725" cy="551709"/>
          </a:xfrm>
        </p:spPr>
        <p:txBody>
          <a:bodyPr/>
          <a:lstStyle/>
          <a:p>
            <a:r>
              <a:rPr lang="en-GB"/>
              <a:t>Six principles</a:t>
            </a:r>
          </a:p>
          <a:p>
            <a:endParaRPr lang="en-GB"/>
          </a:p>
        </p:txBody>
      </p:sp>
      <p:sp>
        <p:nvSpPr>
          <p:cNvPr id="4" name="Rectangle: Rounded Corners 3">
            <a:extLst>
              <a:ext uri="{FF2B5EF4-FFF2-40B4-BE49-F238E27FC236}">
                <a16:creationId xmlns:a16="http://schemas.microsoft.com/office/drawing/2014/main" id="{1211B5CF-8CC4-4BF7-83C3-D65DCB3D99F4}"/>
              </a:ext>
            </a:extLst>
          </p:cNvPr>
          <p:cNvSpPr/>
          <p:nvPr/>
        </p:nvSpPr>
        <p:spPr>
          <a:xfrm>
            <a:off x="715494" y="1926454"/>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dirty="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1. Don’t waste time: Be honest about priorities and prospects </a:t>
            </a:r>
          </a:p>
          <a:p>
            <a:pPr algn="ctr"/>
            <a:endParaRPr lang="en-GB" dirty="0"/>
          </a:p>
        </p:txBody>
      </p:sp>
      <p:sp>
        <p:nvSpPr>
          <p:cNvPr id="5" name="Rectangle: Rounded Corners 4">
            <a:extLst>
              <a:ext uri="{FF2B5EF4-FFF2-40B4-BE49-F238E27FC236}">
                <a16:creationId xmlns:a16="http://schemas.microsoft.com/office/drawing/2014/main" id="{1261F0AC-8DD6-46D1-A168-601374D4FD2A}"/>
              </a:ext>
            </a:extLst>
          </p:cNvPr>
          <p:cNvSpPr/>
          <p:nvPr/>
        </p:nvSpPr>
        <p:spPr>
          <a:xfrm>
            <a:off x="719136" y="3220581"/>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rgbClr val="245053"/>
                </a:solidFill>
                <a:latin typeface="Arial" panose="020B0604020202020204" pitchFamily="34" charset="0"/>
                <a:cs typeface="Times New Roman" panose="02020603050405020304" pitchFamily="18" charset="0"/>
              </a:rPr>
              <a:t>2. </a:t>
            </a:r>
            <a:r>
              <a:rPr lang="en-GB" sz="1800">
                <a:solidFill>
                  <a:srgbClr val="245053"/>
                </a:solidFill>
                <a:latin typeface="Arial" panose="020B0604020202020204" pitchFamily="34" charset="0"/>
                <a:cs typeface="Times New Roman" panose="02020603050405020304" pitchFamily="18" charset="0"/>
              </a:rPr>
              <a:t>Accept risk: Challenge established assumptions</a:t>
            </a:r>
          </a:p>
          <a:p>
            <a:pPr algn="ctr"/>
            <a:endParaRPr lang="en-GB"/>
          </a:p>
        </p:txBody>
      </p:sp>
      <p:sp>
        <p:nvSpPr>
          <p:cNvPr id="6" name="Rectangle: Rounded Corners 5">
            <a:extLst>
              <a:ext uri="{FF2B5EF4-FFF2-40B4-BE49-F238E27FC236}">
                <a16:creationId xmlns:a16="http://schemas.microsoft.com/office/drawing/2014/main" id="{90B30E2E-402E-4606-B053-2901A33D0C8D}"/>
              </a:ext>
            </a:extLst>
          </p:cNvPr>
          <p:cNvSpPr/>
          <p:nvPr/>
        </p:nvSpPr>
        <p:spPr>
          <a:xfrm>
            <a:off x="777639" y="4514707"/>
            <a:ext cx="3679243"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dirty="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3. Create a chance for charities to shine</a:t>
            </a:r>
          </a:p>
          <a:p>
            <a:pPr algn="ctr"/>
            <a:endParaRPr lang="en-GB" dirty="0"/>
          </a:p>
        </p:txBody>
      </p:sp>
      <p:sp>
        <p:nvSpPr>
          <p:cNvPr id="7" name="Rectangle: Rounded Corners 6">
            <a:extLst>
              <a:ext uri="{FF2B5EF4-FFF2-40B4-BE49-F238E27FC236}">
                <a16:creationId xmlns:a16="http://schemas.microsoft.com/office/drawing/2014/main" id="{06B3BF80-38CB-46B7-9182-4ECC6D844B49}"/>
              </a:ext>
            </a:extLst>
          </p:cNvPr>
          <p:cNvSpPr/>
          <p:nvPr/>
        </p:nvSpPr>
        <p:spPr>
          <a:xfrm>
            <a:off x="4745616" y="1926454"/>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a:solidFill>
                  <a:srgbClr val="245053"/>
                </a:solidFill>
                <a:latin typeface="Arial" panose="020B0604020202020204" pitchFamily="34" charset="0"/>
                <a:cs typeface="Times New Roman" panose="02020603050405020304" pitchFamily="18" charset="0"/>
              </a:rPr>
              <a:t>4. Ask relevant questions: Streamline application forms</a:t>
            </a:r>
          </a:p>
          <a:p>
            <a:pPr algn="ctr"/>
            <a:endParaRPr lang="en-GB"/>
          </a:p>
        </p:txBody>
      </p:sp>
      <p:sp>
        <p:nvSpPr>
          <p:cNvPr id="8" name="Rectangle: Rounded Corners 7">
            <a:extLst>
              <a:ext uri="{FF2B5EF4-FFF2-40B4-BE49-F238E27FC236}">
                <a16:creationId xmlns:a16="http://schemas.microsoft.com/office/drawing/2014/main" id="{13808335-D204-4AE3-8678-936AABA86AED}"/>
              </a:ext>
            </a:extLst>
          </p:cNvPr>
          <p:cNvSpPr/>
          <p:nvPr/>
        </p:nvSpPr>
        <p:spPr>
          <a:xfrm>
            <a:off x="4745617" y="3220581"/>
            <a:ext cx="3679245"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5. Pay attention to how the process feels </a:t>
            </a:r>
            <a:endParaRPr lang="en-GB" sz="1800" i="0" u="none" strike="noStrike">
              <a:effectLst/>
              <a:latin typeface="Arial" panose="020B0604020202020204" pitchFamily="34" charset="0"/>
            </a:endParaRPr>
          </a:p>
          <a:p>
            <a:pPr algn="ctr"/>
            <a:endParaRPr lang="en-GB"/>
          </a:p>
        </p:txBody>
      </p:sp>
      <p:sp>
        <p:nvSpPr>
          <p:cNvPr id="9" name="Rectangle: Rounded Corners 8">
            <a:extLst>
              <a:ext uri="{FF2B5EF4-FFF2-40B4-BE49-F238E27FC236}">
                <a16:creationId xmlns:a16="http://schemas.microsoft.com/office/drawing/2014/main" id="{8DC76E4E-708E-4E42-9893-DAE729A88DF3}"/>
              </a:ext>
            </a:extLst>
          </p:cNvPr>
          <p:cNvSpPr/>
          <p:nvPr/>
        </p:nvSpPr>
        <p:spPr>
          <a:xfrm>
            <a:off x="4745616" y="4514707"/>
            <a:ext cx="3679246"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6. Encourage meaningful feedback and act on this learning</a:t>
            </a:r>
            <a:endParaRPr lang="en-GB"/>
          </a:p>
        </p:txBody>
      </p:sp>
    </p:spTree>
    <p:extLst>
      <p:ext uri="{BB962C8B-B14F-4D97-AF65-F5344CB8AC3E}">
        <p14:creationId xmlns:p14="http://schemas.microsoft.com/office/powerpoint/2010/main" val="285050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Table discussion: 15 minutes</a:t>
            </a:r>
          </a:p>
          <a:p>
            <a:endParaRPr lang="en-US" dirty="0"/>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a:xfrm>
            <a:off x="719137" y="1483520"/>
            <a:ext cx="7705725" cy="3890960"/>
          </a:xfrm>
        </p:spPr>
        <p:txBody>
          <a:bodyPr/>
          <a:lstStyle/>
          <a:p>
            <a:pPr marL="457200" indent="-457200">
              <a:buFont typeface="+mj-lt"/>
              <a:buAutoNum type="arabicPeriod"/>
            </a:pPr>
            <a:r>
              <a:rPr lang="en-US" sz="2000" dirty="0"/>
              <a:t>What could you do to make your application processes more open, trusting and relational?</a:t>
            </a:r>
          </a:p>
          <a:p>
            <a:pPr marL="457200" indent="-457200">
              <a:buFont typeface="+mj-lt"/>
              <a:buAutoNum type="arabicPeriod"/>
            </a:pPr>
            <a:r>
              <a:rPr lang="en-US" sz="2000" dirty="0"/>
              <a:t>What challenges might you encounter?</a:t>
            </a:r>
          </a:p>
          <a:p>
            <a:pPr marL="457200" indent="-457200">
              <a:buFont typeface="+mj-lt"/>
              <a:buAutoNum type="arabicPeriod"/>
            </a:pPr>
            <a:r>
              <a:rPr lang="en-US" sz="2000" dirty="0"/>
              <a:t>What could you do to overcome them?</a:t>
            </a:r>
          </a:p>
          <a:p>
            <a:pPr marL="457200" indent="-457200">
              <a:buFont typeface="+mj-lt"/>
              <a:buAutoNum type="arabicPeriod"/>
            </a:pPr>
            <a:r>
              <a:rPr lang="en-US" sz="2000" dirty="0"/>
              <a:t>What have you already tried that could inspire or help a peer on the table?</a:t>
            </a:r>
          </a:p>
          <a:p>
            <a:r>
              <a:rPr lang="en-US" sz="2000" dirty="0"/>
              <a:t>Each group to feedback three actions.</a:t>
            </a:r>
          </a:p>
          <a:p>
            <a:pPr marL="285750" indent="-285750">
              <a:lnSpc>
                <a:spcPts val="2800"/>
              </a:lnSpc>
              <a:buFont typeface="Arial" panose="020B0604020202020204" pitchFamily="34" charset="0"/>
              <a:buChar char="•"/>
            </a:pPr>
            <a:endParaRPr lang="en-US" dirty="0"/>
          </a:p>
        </p:txBody>
      </p:sp>
    </p:spTree>
    <p:extLst>
      <p:ext uri="{BB962C8B-B14F-4D97-AF65-F5344CB8AC3E}">
        <p14:creationId xmlns:p14="http://schemas.microsoft.com/office/powerpoint/2010/main" val="367790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C28D8A-D004-6E4B-AE76-5FAA47130B01}"/>
              </a:ext>
            </a:extLst>
          </p:cNvPr>
          <p:cNvPicPr>
            <a:picLocks noChangeAspect="1"/>
          </p:cNvPicPr>
          <p:nvPr/>
        </p:nvPicPr>
        <p:blipFill>
          <a:blip r:embed="rId3"/>
          <a:srcRect l="2632" r="2632"/>
          <a:stretch/>
        </p:blipFill>
        <p:spPr>
          <a:xfrm>
            <a:off x="-4" y="0"/>
            <a:ext cx="9144000" cy="6858000"/>
          </a:xfrm>
          <a:prstGeom prst="rect">
            <a:avLst/>
          </a:prstGeom>
        </p:spPr>
      </p:pic>
      <p:sp>
        <p:nvSpPr>
          <p:cNvPr id="14" name="Round Single Corner of Rectangle 2">
            <a:extLst>
              <a:ext uri="{FF2B5EF4-FFF2-40B4-BE49-F238E27FC236}">
                <a16:creationId xmlns:a16="http://schemas.microsoft.com/office/drawing/2014/main" id="{FFC5ADF8-8574-8645-96BB-A95C0D228141}"/>
              </a:ext>
            </a:extLst>
          </p:cNvPr>
          <p:cNvSpPr/>
          <p:nvPr/>
        </p:nvSpPr>
        <p:spPr>
          <a:xfrm rot="5400000">
            <a:off x="243029" y="-269657"/>
            <a:ext cx="3455632" cy="3941681"/>
          </a:xfrm>
          <a:custGeom>
            <a:avLst/>
            <a:gdLst>
              <a:gd name="connsiteX0" fmla="*/ 0 w 5798636"/>
              <a:gd name="connsiteY0" fmla="*/ 0 h 5492749"/>
              <a:gd name="connsiteX1" fmla="*/ 4883160 w 5798636"/>
              <a:gd name="connsiteY1" fmla="*/ 0 h 5492749"/>
              <a:gd name="connsiteX2" fmla="*/ 5798636 w 5798636"/>
              <a:gd name="connsiteY2" fmla="*/ 915476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11153 h 5503902"/>
              <a:gd name="connsiteX1" fmla="*/ 3321992 w 5798636"/>
              <a:gd name="connsiteY1" fmla="*/ 0 h 5503902"/>
              <a:gd name="connsiteX2" fmla="*/ 5798636 w 5798636"/>
              <a:gd name="connsiteY2" fmla="*/ 926629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1153 h 5503902"/>
              <a:gd name="connsiteX1" fmla="*/ 3321992 w 5798636"/>
              <a:gd name="connsiteY1" fmla="*/ 0 h 5503902"/>
              <a:gd name="connsiteX2" fmla="*/ 5765182 w 5798636"/>
              <a:gd name="connsiteY2" fmla="*/ 4015517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1153 h 5503902"/>
              <a:gd name="connsiteX1" fmla="*/ 3321992 w 5798636"/>
              <a:gd name="connsiteY1" fmla="*/ 0 h 5503902"/>
              <a:gd name="connsiteX2" fmla="*/ 5129563 w 5798636"/>
              <a:gd name="connsiteY2" fmla="*/ 4628834 h 5503902"/>
              <a:gd name="connsiteX3" fmla="*/ 5798636 w 5798636"/>
              <a:gd name="connsiteY3" fmla="*/ 5503902 h 5503902"/>
              <a:gd name="connsiteX4" fmla="*/ 0 w 5798636"/>
              <a:gd name="connsiteY4" fmla="*/ 5503902 h 5503902"/>
              <a:gd name="connsiteX5" fmla="*/ 0 w 5798636"/>
              <a:gd name="connsiteY5" fmla="*/ 11153 h 5503902"/>
              <a:gd name="connsiteX0" fmla="*/ 0 w 5798636"/>
              <a:gd name="connsiteY0" fmla="*/ 19801 h 5512550"/>
              <a:gd name="connsiteX1" fmla="*/ 3321992 w 5798636"/>
              <a:gd name="connsiteY1" fmla="*/ 8648 h 5512550"/>
              <a:gd name="connsiteX2" fmla="*/ 4059045 w 5798636"/>
              <a:gd name="connsiteY2" fmla="*/ 411170 h 5512550"/>
              <a:gd name="connsiteX3" fmla="*/ 5798636 w 5798636"/>
              <a:gd name="connsiteY3" fmla="*/ 5512550 h 5512550"/>
              <a:gd name="connsiteX4" fmla="*/ 0 w 5798636"/>
              <a:gd name="connsiteY4" fmla="*/ 5512550 h 5512550"/>
              <a:gd name="connsiteX5" fmla="*/ 0 w 5798636"/>
              <a:gd name="connsiteY5" fmla="*/ 19801 h 5512550"/>
              <a:gd name="connsiteX0" fmla="*/ 0 w 5798636"/>
              <a:gd name="connsiteY0" fmla="*/ 2633 h 5495382"/>
              <a:gd name="connsiteX1" fmla="*/ 2284929 w 5798636"/>
              <a:gd name="connsiteY1" fmla="*/ 13783 h 5495382"/>
              <a:gd name="connsiteX2" fmla="*/ 4059045 w 5798636"/>
              <a:gd name="connsiteY2" fmla="*/ 394002 h 5495382"/>
              <a:gd name="connsiteX3" fmla="*/ 5798636 w 5798636"/>
              <a:gd name="connsiteY3" fmla="*/ 5495382 h 5495382"/>
              <a:gd name="connsiteX4" fmla="*/ 0 w 5798636"/>
              <a:gd name="connsiteY4" fmla="*/ 5495382 h 5495382"/>
              <a:gd name="connsiteX5" fmla="*/ 0 w 5798636"/>
              <a:gd name="connsiteY5" fmla="*/ 2633 h 5495382"/>
              <a:gd name="connsiteX0" fmla="*/ 0 w 5798636"/>
              <a:gd name="connsiteY0" fmla="*/ 0 h 5492749"/>
              <a:gd name="connsiteX1" fmla="*/ 2284929 w 5798636"/>
              <a:gd name="connsiteY1" fmla="*/ 11150 h 5492749"/>
              <a:gd name="connsiteX2" fmla="*/ 4081347 w 5798636"/>
              <a:gd name="connsiteY2" fmla="*/ 424822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249891 h 5742640"/>
              <a:gd name="connsiteX1" fmla="*/ 2284929 w 5798636"/>
              <a:gd name="connsiteY1" fmla="*/ 261041 h 5742640"/>
              <a:gd name="connsiteX2" fmla="*/ 4081347 w 5798636"/>
              <a:gd name="connsiteY2" fmla="*/ 674713 h 5742640"/>
              <a:gd name="connsiteX3" fmla="*/ 5798636 w 5798636"/>
              <a:gd name="connsiteY3" fmla="*/ 5742640 h 5742640"/>
              <a:gd name="connsiteX4" fmla="*/ 0 w 5798636"/>
              <a:gd name="connsiteY4" fmla="*/ 5742640 h 5742640"/>
              <a:gd name="connsiteX5" fmla="*/ 0 w 5798636"/>
              <a:gd name="connsiteY5" fmla="*/ 249891 h 5742640"/>
              <a:gd name="connsiteX0" fmla="*/ 0 w 5798636"/>
              <a:gd name="connsiteY0" fmla="*/ 82913 h 5575662"/>
              <a:gd name="connsiteX1" fmla="*/ 2284929 w 5798636"/>
              <a:gd name="connsiteY1" fmla="*/ 94063 h 5575662"/>
              <a:gd name="connsiteX2" fmla="*/ 4204011 w 5798636"/>
              <a:gd name="connsiteY2" fmla="*/ 831120 h 5575662"/>
              <a:gd name="connsiteX3" fmla="*/ 5798636 w 5798636"/>
              <a:gd name="connsiteY3" fmla="*/ 5575662 h 5575662"/>
              <a:gd name="connsiteX4" fmla="*/ 0 w 5798636"/>
              <a:gd name="connsiteY4" fmla="*/ 5575662 h 5575662"/>
              <a:gd name="connsiteX5" fmla="*/ 0 w 5798636"/>
              <a:gd name="connsiteY5" fmla="*/ 82913 h 5575662"/>
              <a:gd name="connsiteX0" fmla="*/ 0 w 5798636"/>
              <a:gd name="connsiteY0" fmla="*/ 89506 h 5582255"/>
              <a:gd name="connsiteX1" fmla="*/ 913329 w 5798636"/>
              <a:gd name="connsiteY1" fmla="*/ 89505 h 5582255"/>
              <a:gd name="connsiteX2" fmla="*/ 4204011 w 5798636"/>
              <a:gd name="connsiteY2" fmla="*/ 837713 h 5582255"/>
              <a:gd name="connsiteX3" fmla="*/ 5798636 w 5798636"/>
              <a:gd name="connsiteY3" fmla="*/ 5582255 h 5582255"/>
              <a:gd name="connsiteX4" fmla="*/ 0 w 5798636"/>
              <a:gd name="connsiteY4" fmla="*/ 5582255 h 5582255"/>
              <a:gd name="connsiteX5" fmla="*/ 0 w 5798636"/>
              <a:gd name="connsiteY5" fmla="*/ 89506 h 5582255"/>
              <a:gd name="connsiteX0" fmla="*/ 0 w 5798636"/>
              <a:gd name="connsiteY0" fmla="*/ 17140 h 5509889"/>
              <a:gd name="connsiteX1" fmla="*/ 913329 w 5798636"/>
              <a:gd name="connsiteY1" fmla="*/ 17139 h 5509889"/>
              <a:gd name="connsiteX2" fmla="*/ 4204011 w 5798636"/>
              <a:gd name="connsiteY2" fmla="*/ 765347 h 5509889"/>
              <a:gd name="connsiteX3" fmla="*/ 5798636 w 5798636"/>
              <a:gd name="connsiteY3" fmla="*/ 5509889 h 5509889"/>
              <a:gd name="connsiteX4" fmla="*/ 0 w 5798636"/>
              <a:gd name="connsiteY4" fmla="*/ 5509889 h 5509889"/>
              <a:gd name="connsiteX5" fmla="*/ 0 w 5798636"/>
              <a:gd name="connsiteY5" fmla="*/ 17140 h 5509889"/>
              <a:gd name="connsiteX0" fmla="*/ 0 w 5798636"/>
              <a:gd name="connsiteY0" fmla="*/ 75641 h 5568390"/>
              <a:gd name="connsiteX1" fmla="*/ 913329 w 5798636"/>
              <a:gd name="connsiteY1" fmla="*/ 75640 h 5568390"/>
              <a:gd name="connsiteX2" fmla="*/ 4204011 w 5798636"/>
              <a:gd name="connsiteY2" fmla="*/ 823848 h 5568390"/>
              <a:gd name="connsiteX3" fmla="*/ 5798636 w 5798636"/>
              <a:gd name="connsiteY3" fmla="*/ 5568390 h 5568390"/>
              <a:gd name="connsiteX4" fmla="*/ 0 w 5798636"/>
              <a:gd name="connsiteY4" fmla="*/ 5568390 h 5568390"/>
              <a:gd name="connsiteX5" fmla="*/ 0 w 5798636"/>
              <a:gd name="connsiteY5" fmla="*/ 75641 h 5568390"/>
              <a:gd name="connsiteX0" fmla="*/ 0 w 5798636"/>
              <a:gd name="connsiteY0" fmla="*/ 75641 h 5568390"/>
              <a:gd name="connsiteX1" fmla="*/ 913329 w 5798636"/>
              <a:gd name="connsiteY1" fmla="*/ 75640 h 5568390"/>
              <a:gd name="connsiteX2" fmla="*/ 4204011 w 5798636"/>
              <a:gd name="connsiteY2" fmla="*/ 823848 h 5568390"/>
              <a:gd name="connsiteX3" fmla="*/ 5798636 w 5798636"/>
              <a:gd name="connsiteY3" fmla="*/ 5568390 h 5568390"/>
              <a:gd name="connsiteX4" fmla="*/ 0 w 5798636"/>
              <a:gd name="connsiteY4" fmla="*/ 5568390 h 5568390"/>
              <a:gd name="connsiteX5" fmla="*/ 0 w 5798636"/>
              <a:gd name="connsiteY5" fmla="*/ 75641 h 5568390"/>
              <a:gd name="connsiteX0" fmla="*/ 0 w 5798636"/>
              <a:gd name="connsiteY0" fmla="*/ 1 h 5492750"/>
              <a:gd name="connsiteX1" fmla="*/ 913329 w 5798636"/>
              <a:gd name="connsiteY1" fmla="*/ 0 h 5492750"/>
              <a:gd name="connsiteX2" fmla="*/ 4204011 w 5798636"/>
              <a:gd name="connsiteY2" fmla="*/ 748208 h 5492750"/>
              <a:gd name="connsiteX3" fmla="*/ 5798636 w 5798636"/>
              <a:gd name="connsiteY3" fmla="*/ 5492750 h 5492750"/>
              <a:gd name="connsiteX4" fmla="*/ 0 w 5798636"/>
              <a:gd name="connsiteY4" fmla="*/ 5492750 h 5492750"/>
              <a:gd name="connsiteX5" fmla="*/ 0 w 5798636"/>
              <a:gd name="connsiteY5" fmla="*/ 1 h 5492750"/>
              <a:gd name="connsiteX0" fmla="*/ 0 w 5798636"/>
              <a:gd name="connsiteY0" fmla="*/ 1 h 5492750"/>
              <a:gd name="connsiteX1" fmla="*/ 913329 w 5798636"/>
              <a:gd name="connsiteY1" fmla="*/ 0 h 5492750"/>
              <a:gd name="connsiteX2" fmla="*/ 3479179 w 5798636"/>
              <a:gd name="connsiteY2" fmla="*/ 162470 h 5492750"/>
              <a:gd name="connsiteX3" fmla="*/ 4204011 w 5798636"/>
              <a:gd name="connsiteY3" fmla="*/ 748208 h 5492750"/>
              <a:gd name="connsiteX4" fmla="*/ 5798636 w 5798636"/>
              <a:gd name="connsiteY4" fmla="*/ 5492750 h 5492750"/>
              <a:gd name="connsiteX5" fmla="*/ 0 w 5798636"/>
              <a:gd name="connsiteY5" fmla="*/ 5492750 h 5492750"/>
              <a:gd name="connsiteX6" fmla="*/ 0 w 5798636"/>
              <a:gd name="connsiteY6" fmla="*/ 1 h 5492750"/>
              <a:gd name="connsiteX0" fmla="*/ 0 w 5798636"/>
              <a:gd name="connsiteY0" fmla="*/ 81077 h 5573826"/>
              <a:gd name="connsiteX1" fmla="*/ 913329 w 5798636"/>
              <a:gd name="connsiteY1" fmla="*/ 81076 h 5573826"/>
              <a:gd name="connsiteX2" fmla="*/ 3523784 w 5798636"/>
              <a:gd name="connsiteY2" fmla="*/ 42824 h 5573826"/>
              <a:gd name="connsiteX3" fmla="*/ 4204011 w 5798636"/>
              <a:gd name="connsiteY3" fmla="*/ 829284 h 5573826"/>
              <a:gd name="connsiteX4" fmla="*/ 5798636 w 5798636"/>
              <a:gd name="connsiteY4" fmla="*/ 5573826 h 5573826"/>
              <a:gd name="connsiteX5" fmla="*/ 0 w 5798636"/>
              <a:gd name="connsiteY5" fmla="*/ 5573826 h 5573826"/>
              <a:gd name="connsiteX6" fmla="*/ 0 w 5798636"/>
              <a:gd name="connsiteY6" fmla="*/ 81077 h 5573826"/>
              <a:gd name="connsiteX0" fmla="*/ 0 w 5798636"/>
              <a:gd name="connsiteY0" fmla="*/ 38253 h 5531002"/>
              <a:gd name="connsiteX1" fmla="*/ 913329 w 5798636"/>
              <a:gd name="connsiteY1" fmla="*/ 38252 h 5531002"/>
              <a:gd name="connsiteX2" fmla="*/ 3523784 w 5798636"/>
              <a:gd name="connsiteY2" fmla="*/ 0 h 5531002"/>
              <a:gd name="connsiteX3" fmla="*/ 4204011 w 5798636"/>
              <a:gd name="connsiteY3" fmla="*/ 786460 h 5531002"/>
              <a:gd name="connsiteX4" fmla="*/ 5798636 w 5798636"/>
              <a:gd name="connsiteY4" fmla="*/ 5531002 h 5531002"/>
              <a:gd name="connsiteX5" fmla="*/ 0 w 5798636"/>
              <a:gd name="connsiteY5" fmla="*/ 5531002 h 5531002"/>
              <a:gd name="connsiteX6" fmla="*/ 0 w 5798636"/>
              <a:gd name="connsiteY6" fmla="*/ 38253 h 5531002"/>
              <a:gd name="connsiteX0" fmla="*/ 0 w 5798636"/>
              <a:gd name="connsiteY0" fmla="*/ 38253 h 5531002"/>
              <a:gd name="connsiteX1" fmla="*/ 3523784 w 5798636"/>
              <a:gd name="connsiteY1" fmla="*/ 0 h 5531002"/>
              <a:gd name="connsiteX2" fmla="*/ 4204011 w 5798636"/>
              <a:gd name="connsiteY2" fmla="*/ 786460 h 5531002"/>
              <a:gd name="connsiteX3" fmla="*/ 5798636 w 5798636"/>
              <a:gd name="connsiteY3" fmla="*/ 5531002 h 5531002"/>
              <a:gd name="connsiteX4" fmla="*/ 0 w 5798636"/>
              <a:gd name="connsiteY4" fmla="*/ 5531002 h 5531002"/>
              <a:gd name="connsiteX5" fmla="*/ 0 w 5798636"/>
              <a:gd name="connsiteY5" fmla="*/ 38253 h 5531002"/>
              <a:gd name="connsiteX0" fmla="*/ 0 w 5798636"/>
              <a:gd name="connsiteY0" fmla="*/ 0 h 5492749"/>
              <a:gd name="connsiteX1" fmla="*/ 3512633 w 5798636"/>
              <a:gd name="connsiteY1" fmla="*/ 6351 h 5492749"/>
              <a:gd name="connsiteX2" fmla="*/ 4204011 w 5798636"/>
              <a:gd name="connsiteY2" fmla="*/ 748207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6651 h 5499400"/>
              <a:gd name="connsiteX1" fmla="*/ 3443297 w 5798636"/>
              <a:gd name="connsiteY1" fmla="*/ 0 h 5499400"/>
              <a:gd name="connsiteX2" fmla="*/ 4204011 w 5798636"/>
              <a:gd name="connsiteY2" fmla="*/ 754858 h 5499400"/>
              <a:gd name="connsiteX3" fmla="*/ 5798636 w 5798636"/>
              <a:gd name="connsiteY3" fmla="*/ 5499400 h 5499400"/>
              <a:gd name="connsiteX4" fmla="*/ 0 w 5798636"/>
              <a:gd name="connsiteY4" fmla="*/ 5499400 h 5499400"/>
              <a:gd name="connsiteX5" fmla="*/ 0 w 5798636"/>
              <a:gd name="connsiteY5" fmla="*/ 6651 h 5499400"/>
              <a:gd name="connsiteX0" fmla="*/ 0 w 5798636"/>
              <a:gd name="connsiteY0" fmla="*/ 6651 h 5499400"/>
              <a:gd name="connsiteX1" fmla="*/ 3447631 w 5798636"/>
              <a:gd name="connsiteY1" fmla="*/ 0 h 5499400"/>
              <a:gd name="connsiteX2" fmla="*/ 4204011 w 5798636"/>
              <a:gd name="connsiteY2" fmla="*/ 754858 h 5499400"/>
              <a:gd name="connsiteX3" fmla="*/ 5798636 w 5798636"/>
              <a:gd name="connsiteY3" fmla="*/ 5499400 h 5499400"/>
              <a:gd name="connsiteX4" fmla="*/ 0 w 5798636"/>
              <a:gd name="connsiteY4" fmla="*/ 5499400 h 5499400"/>
              <a:gd name="connsiteX5" fmla="*/ 0 w 5798636"/>
              <a:gd name="connsiteY5" fmla="*/ 6651 h 5499400"/>
              <a:gd name="connsiteX0" fmla="*/ 0 w 5798636"/>
              <a:gd name="connsiteY0" fmla="*/ 0 h 5492749"/>
              <a:gd name="connsiteX1" fmla="*/ 3417296 w 5798636"/>
              <a:gd name="connsiteY1" fmla="*/ 279370 h 5492749"/>
              <a:gd name="connsiteX2" fmla="*/ 4204011 w 5798636"/>
              <a:gd name="connsiteY2" fmla="*/ 748207 h 5492749"/>
              <a:gd name="connsiteX3" fmla="*/ 5798636 w 5798636"/>
              <a:gd name="connsiteY3" fmla="*/ 5492749 h 5492749"/>
              <a:gd name="connsiteX4" fmla="*/ 0 w 5798636"/>
              <a:gd name="connsiteY4" fmla="*/ 5492749 h 5492749"/>
              <a:gd name="connsiteX5" fmla="*/ 0 w 5798636"/>
              <a:gd name="connsiteY5" fmla="*/ 0 h 5492749"/>
              <a:gd name="connsiteX0" fmla="*/ 0 w 5798636"/>
              <a:gd name="connsiteY0" fmla="*/ 2319 h 5495068"/>
              <a:gd name="connsiteX1" fmla="*/ 3308958 w 5798636"/>
              <a:gd name="connsiteY1" fmla="*/ 0 h 5495068"/>
              <a:gd name="connsiteX2" fmla="*/ 4204011 w 5798636"/>
              <a:gd name="connsiteY2" fmla="*/ 750526 h 5495068"/>
              <a:gd name="connsiteX3" fmla="*/ 5798636 w 5798636"/>
              <a:gd name="connsiteY3" fmla="*/ 5495068 h 5495068"/>
              <a:gd name="connsiteX4" fmla="*/ 0 w 5798636"/>
              <a:gd name="connsiteY4" fmla="*/ 5495068 h 5495068"/>
              <a:gd name="connsiteX5" fmla="*/ 0 w 5798636"/>
              <a:gd name="connsiteY5" fmla="*/ 2319 h 5495068"/>
              <a:gd name="connsiteX0" fmla="*/ 0 w 5798636"/>
              <a:gd name="connsiteY0" fmla="*/ 3370 h 5496119"/>
              <a:gd name="connsiteX1" fmla="*/ 3308958 w 5798636"/>
              <a:gd name="connsiteY1" fmla="*/ 1051 h 5496119"/>
              <a:gd name="connsiteX2" fmla="*/ 4204011 w 5798636"/>
              <a:gd name="connsiteY2" fmla="*/ 751577 h 5496119"/>
              <a:gd name="connsiteX3" fmla="*/ 5798636 w 5798636"/>
              <a:gd name="connsiteY3" fmla="*/ 5496119 h 5496119"/>
              <a:gd name="connsiteX4" fmla="*/ 0 w 5798636"/>
              <a:gd name="connsiteY4" fmla="*/ 5496119 h 5496119"/>
              <a:gd name="connsiteX5" fmla="*/ 0 w 5798636"/>
              <a:gd name="connsiteY5" fmla="*/ 3370 h 5496119"/>
              <a:gd name="connsiteX0" fmla="*/ 0 w 5798636"/>
              <a:gd name="connsiteY0" fmla="*/ 7381 h 5500130"/>
              <a:gd name="connsiteX1" fmla="*/ 3308958 w 5798636"/>
              <a:gd name="connsiteY1" fmla="*/ 5062 h 5500130"/>
              <a:gd name="connsiteX2" fmla="*/ 4204011 w 5798636"/>
              <a:gd name="connsiteY2" fmla="*/ 755588 h 5500130"/>
              <a:gd name="connsiteX3" fmla="*/ 5798636 w 5798636"/>
              <a:gd name="connsiteY3" fmla="*/ 5500130 h 5500130"/>
              <a:gd name="connsiteX4" fmla="*/ 0 w 5798636"/>
              <a:gd name="connsiteY4" fmla="*/ 5500130 h 5500130"/>
              <a:gd name="connsiteX5" fmla="*/ 0 w 5798636"/>
              <a:gd name="connsiteY5" fmla="*/ 7381 h 5500130"/>
              <a:gd name="connsiteX0" fmla="*/ 0 w 5798636"/>
              <a:gd name="connsiteY0" fmla="*/ 46045 h 5538794"/>
              <a:gd name="connsiteX1" fmla="*/ 3308958 w 5798636"/>
              <a:gd name="connsiteY1" fmla="*/ 43726 h 5538794"/>
              <a:gd name="connsiteX2" fmla="*/ 4152007 w 5798636"/>
              <a:gd name="connsiteY2" fmla="*/ 651242 h 5538794"/>
              <a:gd name="connsiteX3" fmla="*/ 5798636 w 5798636"/>
              <a:gd name="connsiteY3" fmla="*/ 5538794 h 5538794"/>
              <a:gd name="connsiteX4" fmla="*/ 0 w 5798636"/>
              <a:gd name="connsiteY4" fmla="*/ 5538794 h 5538794"/>
              <a:gd name="connsiteX5" fmla="*/ 0 w 5798636"/>
              <a:gd name="connsiteY5" fmla="*/ 46045 h 5538794"/>
              <a:gd name="connsiteX0" fmla="*/ 0 w 5798636"/>
              <a:gd name="connsiteY0" fmla="*/ 2319 h 5495068"/>
              <a:gd name="connsiteX1" fmla="*/ 3308958 w 5798636"/>
              <a:gd name="connsiteY1" fmla="*/ 0 h 5495068"/>
              <a:gd name="connsiteX2" fmla="*/ 4152007 w 5798636"/>
              <a:gd name="connsiteY2" fmla="*/ 607516 h 5495068"/>
              <a:gd name="connsiteX3" fmla="*/ 5798636 w 5798636"/>
              <a:gd name="connsiteY3" fmla="*/ 5495068 h 5495068"/>
              <a:gd name="connsiteX4" fmla="*/ 0 w 5798636"/>
              <a:gd name="connsiteY4" fmla="*/ 5495068 h 5495068"/>
              <a:gd name="connsiteX5" fmla="*/ 0 w 5798636"/>
              <a:gd name="connsiteY5" fmla="*/ 2319 h 549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8636" h="5495068">
                <a:moveTo>
                  <a:pt x="0" y="2319"/>
                </a:moveTo>
                <a:lnTo>
                  <a:pt x="3308958" y="0"/>
                </a:lnTo>
                <a:cubicBezTo>
                  <a:pt x="4013416" y="16360"/>
                  <a:pt x="3899777" y="-111856"/>
                  <a:pt x="4152007" y="607516"/>
                </a:cubicBezTo>
                <a:cubicBezTo>
                  <a:pt x="5118447" y="3460269"/>
                  <a:pt x="5267094" y="3913554"/>
                  <a:pt x="5798636" y="5495068"/>
                </a:cubicBezTo>
                <a:lnTo>
                  <a:pt x="0" y="5495068"/>
                </a:lnTo>
                <a:lnTo>
                  <a:pt x="0" y="23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72F50977-9A20-6240-BA25-FE7E57929F22}"/>
              </a:ext>
            </a:extLst>
          </p:cNvPr>
          <p:cNvSpPr txBox="1">
            <a:spLocks/>
          </p:cNvSpPr>
          <p:nvPr/>
        </p:nvSpPr>
        <p:spPr>
          <a:xfrm>
            <a:off x="404345" y="639510"/>
            <a:ext cx="3805238" cy="281612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000"/>
              </a:lnSpc>
            </a:pPr>
            <a:r>
              <a:rPr lang="en-US" sz="3600" dirty="0">
                <a:solidFill>
                  <a:schemeClr val="accent5"/>
                </a:solidFill>
              </a:rPr>
              <a:t>Learning and reporting</a:t>
            </a:r>
            <a:endParaRPr lang="en-US" sz="3200" i="1" dirty="0">
              <a:solidFill>
                <a:schemeClr val="accent5"/>
              </a:solidFill>
              <a:latin typeface="Georgia" panose="02040502050405020303" pitchFamily="18" charset="0"/>
            </a:endParaRPr>
          </a:p>
        </p:txBody>
      </p:sp>
      <p:sp>
        <p:nvSpPr>
          <p:cNvPr id="5" name="TextBox 4">
            <a:extLst>
              <a:ext uri="{FF2B5EF4-FFF2-40B4-BE49-F238E27FC236}">
                <a16:creationId xmlns:a16="http://schemas.microsoft.com/office/drawing/2014/main" id="{1C2E0ABC-45FE-4EBD-A96B-254F3FAD8761}"/>
              </a:ext>
            </a:extLst>
          </p:cNvPr>
          <p:cNvSpPr txBox="1"/>
          <p:nvPr/>
        </p:nvSpPr>
        <p:spPr>
          <a:xfrm>
            <a:off x="7297444" y="5919050"/>
            <a:ext cx="1837678" cy="646331"/>
          </a:xfrm>
          <a:prstGeom prst="rect">
            <a:avLst/>
          </a:prstGeom>
          <a:noFill/>
        </p:spPr>
        <p:txBody>
          <a:bodyPr wrap="square" rtlCol="0">
            <a:spAutoFit/>
          </a:bodyPr>
          <a:lstStyle/>
          <a:p>
            <a:pPr algn="r"/>
            <a:r>
              <a:rPr lang="en-GB" sz="1200" dirty="0">
                <a:solidFill>
                  <a:schemeClr val="accent6"/>
                </a:solidFill>
              </a:rPr>
              <a:t>Image credit: </a:t>
            </a:r>
          </a:p>
          <a:p>
            <a:pPr algn="r"/>
            <a:r>
              <a:rPr lang="en-GB" sz="1200" b="0" i="0" dirty="0">
                <a:solidFill>
                  <a:schemeClr val="accent6"/>
                </a:solidFill>
                <a:effectLst/>
                <a:latin typeface="Helvetica Neue"/>
              </a:rPr>
              <a:t>James O. Jenkins/</a:t>
            </a:r>
            <a:r>
              <a:rPr lang="en-GB" sz="1200" dirty="0">
                <a:solidFill>
                  <a:schemeClr val="accent6"/>
                </a:solidFill>
                <a:latin typeface="Helvetica Neue"/>
              </a:rPr>
              <a:t> </a:t>
            </a:r>
          </a:p>
          <a:p>
            <a:pPr algn="r"/>
            <a:r>
              <a:rPr lang="en-GB" sz="1200" b="0" i="0" dirty="0">
                <a:solidFill>
                  <a:schemeClr val="accent6"/>
                </a:solidFill>
                <a:effectLst/>
                <a:latin typeface="Helvetica Neue"/>
              </a:rPr>
              <a:t>Help On Your Doorstep</a:t>
            </a:r>
            <a:endParaRPr lang="en-GB" sz="1200" dirty="0">
              <a:solidFill>
                <a:schemeClr val="accent6"/>
              </a:solidFill>
            </a:endParaRPr>
          </a:p>
        </p:txBody>
      </p:sp>
    </p:spTree>
    <p:extLst>
      <p:ext uri="{BB962C8B-B14F-4D97-AF65-F5344CB8AC3E}">
        <p14:creationId xmlns:p14="http://schemas.microsoft.com/office/powerpoint/2010/main" val="26338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2A1B13-D8A2-4196-A97B-6BFAA8CED95C}"/>
              </a:ext>
            </a:extLst>
          </p:cNvPr>
          <p:cNvSpPr>
            <a:spLocks noGrp="1"/>
          </p:cNvSpPr>
          <p:nvPr>
            <p:ph type="body" sz="quarter" idx="10"/>
          </p:nvPr>
        </p:nvSpPr>
        <p:spPr>
          <a:xfrm>
            <a:off x="774700" y="2483351"/>
            <a:ext cx="7540244" cy="2908774"/>
          </a:xfrm>
        </p:spPr>
        <p:txBody>
          <a:bodyPr/>
          <a:lstStyle/>
          <a:p>
            <a:r>
              <a:rPr lang="en-US" sz="4400" i="1">
                <a:latin typeface="Georgia" panose="02040502050405020303" pitchFamily="18" charset="0"/>
              </a:rPr>
              <a:t>How do we use this moment as a catalyst … to shift the relationship between funders and funded </a:t>
            </a:r>
            <a:r>
              <a:rPr lang="en-US" sz="4400" i="1" err="1">
                <a:latin typeface="Georgia" panose="02040502050405020303" pitchFamily="18" charset="0"/>
              </a:rPr>
              <a:t>organisations</a:t>
            </a:r>
            <a:r>
              <a:rPr lang="en-US" sz="4400" i="1">
                <a:latin typeface="Georgia" panose="02040502050405020303" pitchFamily="18" charset="0"/>
              </a:rPr>
              <a:t>?</a:t>
            </a:r>
          </a:p>
        </p:txBody>
      </p:sp>
    </p:spTree>
    <p:extLst>
      <p:ext uri="{BB962C8B-B14F-4D97-AF65-F5344CB8AC3E}">
        <p14:creationId xmlns:p14="http://schemas.microsoft.com/office/powerpoint/2010/main" val="154522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27C7-9C3C-5A4B-81A7-8561264D7972}"/>
              </a:ext>
            </a:extLst>
          </p:cNvPr>
          <p:cNvSpPr>
            <a:spLocks noGrp="1"/>
          </p:cNvSpPr>
          <p:nvPr>
            <p:ph type="body" sz="quarter" idx="10"/>
          </p:nvPr>
        </p:nvSpPr>
        <p:spPr>
          <a:xfrm>
            <a:off x="1689100" y="2356139"/>
            <a:ext cx="6735763" cy="2908774"/>
          </a:xfrm>
        </p:spPr>
        <p:txBody>
          <a:bodyPr/>
          <a:lstStyle/>
          <a:p>
            <a:r>
              <a:rPr lang="en-US" sz="3200" dirty="0"/>
              <a:t>It's very important to consider the burden we are placing on organisations. We also need to think about who benefits most from certain processes.</a:t>
            </a:r>
          </a:p>
        </p:txBody>
      </p:sp>
    </p:spTree>
    <p:extLst>
      <p:ext uri="{BB962C8B-B14F-4D97-AF65-F5344CB8AC3E}">
        <p14:creationId xmlns:p14="http://schemas.microsoft.com/office/powerpoint/2010/main" val="646036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27C7-9C3C-5A4B-81A7-8561264D7972}"/>
              </a:ext>
            </a:extLst>
          </p:cNvPr>
          <p:cNvSpPr>
            <a:spLocks noGrp="1"/>
          </p:cNvSpPr>
          <p:nvPr>
            <p:ph type="body" sz="quarter" idx="10"/>
          </p:nvPr>
        </p:nvSpPr>
        <p:spPr>
          <a:xfrm>
            <a:off x="1689100" y="2356139"/>
            <a:ext cx="6735763" cy="2908774"/>
          </a:xfrm>
        </p:spPr>
        <p:txBody>
          <a:bodyPr/>
          <a:lstStyle/>
          <a:p>
            <a:r>
              <a:rPr lang="en-US" sz="2800" dirty="0"/>
              <a:t>It’s conceptualising risk as all about potential abuse of funds which creates our insatiable appetite for information gathering. But our starting point should be the risk of the money not supporting the difference we want to make.</a:t>
            </a:r>
          </a:p>
          <a:p>
            <a:endParaRPr lang="en-US" dirty="0"/>
          </a:p>
        </p:txBody>
      </p:sp>
    </p:spTree>
    <p:extLst>
      <p:ext uri="{BB962C8B-B14F-4D97-AF65-F5344CB8AC3E}">
        <p14:creationId xmlns:p14="http://schemas.microsoft.com/office/powerpoint/2010/main" val="1354763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Workshop Outline</a:t>
            </a:r>
          </a:p>
          <a:p>
            <a:endParaRPr lang="en-US" dirty="0"/>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p:txBody>
          <a:bodyPr/>
          <a:lstStyle/>
          <a:p>
            <a:br>
              <a:rPr lang="en-US" dirty="0"/>
            </a:br>
            <a:r>
              <a:rPr lang="en-US" sz="2000" b="1" dirty="0"/>
              <a:t>Part One: </a:t>
            </a:r>
            <a:r>
              <a:rPr lang="en-US" sz="2000" dirty="0"/>
              <a:t>The context for charities and funders</a:t>
            </a:r>
          </a:p>
          <a:p>
            <a:r>
              <a:rPr lang="en-US" sz="2000" b="1" dirty="0"/>
              <a:t>Part Two: </a:t>
            </a:r>
            <a:r>
              <a:rPr lang="en-US" sz="2000" dirty="0"/>
              <a:t>Application and assessment processes</a:t>
            </a:r>
          </a:p>
          <a:p>
            <a:pPr>
              <a:lnSpc>
                <a:spcPts val="2800"/>
              </a:lnSpc>
            </a:pPr>
            <a:r>
              <a:rPr lang="en-US" sz="2000" b="1" dirty="0"/>
              <a:t>Part Three: </a:t>
            </a:r>
            <a:r>
              <a:rPr lang="en-US" sz="2000" dirty="0"/>
              <a:t>Reporting and learning processes</a:t>
            </a:r>
          </a:p>
        </p:txBody>
      </p:sp>
    </p:spTree>
    <p:extLst>
      <p:ext uri="{BB962C8B-B14F-4D97-AF65-F5344CB8AC3E}">
        <p14:creationId xmlns:p14="http://schemas.microsoft.com/office/powerpoint/2010/main" val="6615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DB3BD-0416-4C12-8021-90353C71A88E}"/>
              </a:ext>
            </a:extLst>
          </p:cNvPr>
          <p:cNvSpPr>
            <a:spLocks noGrp="1"/>
          </p:cNvSpPr>
          <p:nvPr>
            <p:ph type="body" sz="quarter" idx="10"/>
          </p:nvPr>
        </p:nvSpPr>
        <p:spPr>
          <a:xfrm>
            <a:off x="719138" y="646804"/>
            <a:ext cx="7705725" cy="551709"/>
          </a:xfrm>
        </p:spPr>
        <p:txBody>
          <a:bodyPr/>
          <a:lstStyle/>
          <a:p>
            <a:r>
              <a:rPr lang="en-GB" dirty="0"/>
              <a:t>What can funders do to make reporting more useful, relational and meaningful?</a:t>
            </a:r>
          </a:p>
          <a:p>
            <a:endParaRPr lang="en-GB" dirty="0"/>
          </a:p>
        </p:txBody>
      </p:sp>
      <p:sp>
        <p:nvSpPr>
          <p:cNvPr id="4" name="Rectangle: Rounded Corners 3">
            <a:extLst>
              <a:ext uri="{FF2B5EF4-FFF2-40B4-BE49-F238E27FC236}">
                <a16:creationId xmlns:a16="http://schemas.microsoft.com/office/drawing/2014/main" id="{1211B5CF-8CC4-4BF7-83C3-D65DCB3D99F4}"/>
              </a:ext>
            </a:extLst>
          </p:cNvPr>
          <p:cNvSpPr/>
          <p:nvPr/>
        </p:nvSpPr>
        <p:spPr>
          <a:xfrm>
            <a:off x="715494" y="1926454"/>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dirty="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1. Be respectful</a:t>
            </a:r>
          </a:p>
          <a:p>
            <a:pPr algn="ctr"/>
            <a:endParaRPr lang="en-GB" dirty="0"/>
          </a:p>
        </p:txBody>
      </p:sp>
      <p:sp>
        <p:nvSpPr>
          <p:cNvPr id="5" name="Rectangle: Rounded Corners 4">
            <a:extLst>
              <a:ext uri="{FF2B5EF4-FFF2-40B4-BE49-F238E27FC236}">
                <a16:creationId xmlns:a16="http://schemas.microsoft.com/office/drawing/2014/main" id="{1261F0AC-8DD6-46D1-A168-601374D4FD2A}"/>
              </a:ext>
            </a:extLst>
          </p:cNvPr>
          <p:cNvSpPr/>
          <p:nvPr/>
        </p:nvSpPr>
        <p:spPr>
          <a:xfrm>
            <a:off x="719136" y="3220581"/>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rgbClr val="245053"/>
                </a:solidFill>
                <a:latin typeface="Arial" panose="020B0604020202020204" pitchFamily="34" charset="0"/>
                <a:cs typeface="Times New Roman" panose="02020603050405020304" pitchFamily="18" charset="0"/>
              </a:rPr>
              <a:t>2. </a:t>
            </a:r>
            <a:r>
              <a:rPr lang="en-GB" sz="1800" dirty="0">
                <a:solidFill>
                  <a:srgbClr val="245053"/>
                </a:solidFill>
                <a:latin typeface="Arial" panose="020B0604020202020204" pitchFamily="34" charset="0"/>
                <a:cs typeface="Times New Roman" panose="02020603050405020304" pitchFamily="18" charset="0"/>
              </a:rPr>
              <a:t>Be clearer and more transparent</a:t>
            </a:r>
          </a:p>
          <a:p>
            <a:pPr algn="ctr"/>
            <a:endParaRPr lang="en-GB" dirty="0"/>
          </a:p>
        </p:txBody>
      </p:sp>
      <p:sp>
        <p:nvSpPr>
          <p:cNvPr id="6" name="Rectangle: Rounded Corners 5">
            <a:extLst>
              <a:ext uri="{FF2B5EF4-FFF2-40B4-BE49-F238E27FC236}">
                <a16:creationId xmlns:a16="http://schemas.microsoft.com/office/drawing/2014/main" id="{90B30E2E-402E-4606-B053-2901A33D0C8D}"/>
              </a:ext>
            </a:extLst>
          </p:cNvPr>
          <p:cNvSpPr/>
          <p:nvPr/>
        </p:nvSpPr>
        <p:spPr>
          <a:xfrm>
            <a:off x="777639" y="4514707"/>
            <a:ext cx="3679243"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i="0" u="none" strike="noStrike" kern="1200" dirty="0">
                <a:solidFill>
                  <a:srgbClr val="245053"/>
                </a:solidFill>
                <a:effectLst/>
                <a:latin typeface="Arial" panose="020B0604020202020204" pitchFamily="34" charset="0"/>
                <a:ea typeface="Times New Roman" panose="02020603050405020304" pitchFamily="18" charset="0"/>
                <a:cs typeface="Times New Roman" panose="02020603050405020304" pitchFamily="18" charset="0"/>
              </a:rPr>
              <a:t>3. Be useful to both</a:t>
            </a:r>
          </a:p>
          <a:p>
            <a:pPr algn="ctr"/>
            <a:endParaRPr lang="en-GB" dirty="0"/>
          </a:p>
        </p:txBody>
      </p:sp>
      <p:sp>
        <p:nvSpPr>
          <p:cNvPr id="7" name="Rectangle: Rounded Corners 6">
            <a:extLst>
              <a:ext uri="{FF2B5EF4-FFF2-40B4-BE49-F238E27FC236}">
                <a16:creationId xmlns:a16="http://schemas.microsoft.com/office/drawing/2014/main" id="{06B3BF80-38CB-46B7-9182-4ECC6D844B49}"/>
              </a:ext>
            </a:extLst>
          </p:cNvPr>
          <p:cNvSpPr/>
          <p:nvPr/>
        </p:nvSpPr>
        <p:spPr>
          <a:xfrm>
            <a:off x="4745616" y="1926454"/>
            <a:ext cx="3679244" cy="79414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dirty="0">
                <a:solidFill>
                  <a:srgbClr val="245053"/>
                </a:solidFill>
                <a:latin typeface="Arial" panose="020B0604020202020204" pitchFamily="34" charset="0"/>
                <a:cs typeface="Times New Roman" panose="02020603050405020304" pitchFamily="18" charset="0"/>
              </a:rPr>
              <a:t>4. Be more flexible about timing and method for reporting</a:t>
            </a:r>
          </a:p>
          <a:p>
            <a:pPr algn="ctr"/>
            <a:endParaRPr lang="en-GB" dirty="0"/>
          </a:p>
        </p:txBody>
      </p:sp>
    </p:spTree>
    <p:extLst>
      <p:ext uri="{BB962C8B-B14F-4D97-AF65-F5344CB8AC3E}">
        <p14:creationId xmlns:p14="http://schemas.microsoft.com/office/powerpoint/2010/main" val="82611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A032DCEF-FFFF-6A41-AC9E-458618929C7A}"/>
              </a:ext>
            </a:extLst>
          </p:cNvPr>
          <p:cNvSpPr/>
          <p:nvPr/>
        </p:nvSpPr>
        <p:spPr>
          <a:xfrm>
            <a:off x="7980205" y="1490868"/>
            <a:ext cx="413464" cy="413468"/>
          </a:xfrm>
          <a:custGeom>
            <a:avLst/>
            <a:gdLst>
              <a:gd name="connsiteX0" fmla="*/ 0 w 413464"/>
              <a:gd name="connsiteY0" fmla="*/ 0 h 413468"/>
              <a:gd name="connsiteX1" fmla="*/ 413464 w 413464"/>
              <a:gd name="connsiteY1" fmla="*/ 0 h 413468"/>
              <a:gd name="connsiteX2" fmla="*/ 413464 w 413464"/>
              <a:gd name="connsiteY2" fmla="*/ 413468 h 413468"/>
              <a:gd name="connsiteX3" fmla="*/ 413463 w 413464"/>
              <a:gd name="connsiteY3" fmla="*/ 413458 h 413468"/>
              <a:gd name="connsiteX4" fmla="*/ 413463 w 413464"/>
              <a:gd name="connsiteY4" fmla="*/ 1 h 413468"/>
              <a:gd name="connsiteX5" fmla="*/ 0 w 413464"/>
              <a:gd name="connsiteY5" fmla="*/ 0 h 4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464" h="413468">
                <a:moveTo>
                  <a:pt x="0" y="0"/>
                </a:moveTo>
                <a:lnTo>
                  <a:pt x="413464" y="0"/>
                </a:lnTo>
                <a:lnTo>
                  <a:pt x="413464" y="413468"/>
                </a:lnTo>
                <a:lnTo>
                  <a:pt x="413463" y="413458"/>
                </a:lnTo>
                <a:lnTo>
                  <a:pt x="413463" y="1"/>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5C9EDDF3-C939-B745-9701-B13A8027BFBD}"/>
              </a:ext>
            </a:extLst>
          </p:cNvPr>
          <p:cNvSpPr/>
          <p:nvPr/>
        </p:nvSpPr>
        <p:spPr>
          <a:xfrm>
            <a:off x="750331" y="980910"/>
            <a:ext cx="6846787" cy="4574323"/>
          </a:xfrm>
          <a:custGeom>
            <a:avLst/>
            <a:gdLst>
              <a:gd name="connsiteX0" fmla="*/ 3308958 w 5798636"/>
              <a:gd name="connsiteY0" fmla="*/ 0 h 5430837"/>
              <a:gd name="connsiteX1" fmla="*/ 4152007 w 5798636"/>
              <a:gd name="connsiteY1" fmla="*/ 600415 h 5430837"/>
              <a:gd name="connsiteX2" fmla="*/ 5798636 w 5798636"/>
              <a:gd name="connsiteY2" fmla="*/ 5430837 h 5430837"/>
              <a:gd name="connsiteX3" fmla="*/ 413468 w 5798636"/>
              <a:gd name="connsiteY3" fmla="*/ 5430837 h 5430837"/>
              <a:gd name="connsiteX4" fmla="*/ 0 w 5798636"/>
              <a:gd name="connsiteY4" fmla="*/ 5017369 h 5430837"/>
              <a:gd name="connsiteX5" fmla="*/ 0 w 5798636"/>
              <a:gd name="connsiteY5" fmla="*/ 413468 h 5430837"/>
              <a:gd name="connsiteX6" fmla="*/ 330140 w 5798636"/>
              <a:gd name="connsiteY6" fmla="*/ 8400 h 5430837"/>
              <a:gd name="connsiteX7" fmla="*/ 393435 w 5798636"/>
              <a:gd name="connsiteY7" fmla="*/ 2020 h 5430837"/>
              <a:gd name="connsiteX8" fmla="*/ 3308958 w 5798636"/>
              <a:gd name="connsiteY8" fmla="*/ 0 h 5430837"/>
              <a:gd name="connsiteX0" fmla="*/ 3308958 w 6227807"/>
              <a:gd name="connsiteY0" fmla="*/ 0 h 5582718"/>
              <a:gd name="connsiteX1" fmla="*/ 4152007 w 6227807"/>
              <a:gd name="connsiteY1" fmla="*/ 600415 h 5582718"/>
              <a:gd name="connsiteX2" fmla="*/ 5700712 w 6227807"/>
              <a:gd name="connsiteY2" fmla="*/ 5148262 h 5582718"/>
              <a:gd name="connsiteX3" fmla="*/ 5798636 w 6227807"/>
              <a:gd name="connsiteY3" fmla="*/ 5430837 h 5582718"/>
              <a:gd name="connsiteX4" fmla="*/ 413468 w 6227807"/>
              <a:gd name="connsiteY4" fmla="*/ 5430837 h 5582718"/>
              <a:gd name="connsiteX5" fmla="*/ 0 w 6227807"/>
              <a:gd name="connsiteY5" fmla="*/ 5017369 h 5582718"/>
              <a:gd name="connsiteX6" fmla="*/ 0 w 6227807"/>
              <a:gd name="connsiteY6" fmla="*/ 413468 h 5582718"/>
              <a:gd name="connsiteX7" fmla="*/ 330140 w 6227807"/>
              <a:gd name="connsiteY7" fmla="*/ 8400 h 5582718"/>
              <a:gd name="connsiteX8" fmla="*/ 393435 w 6227807"/>
              <a:gd name="connsiteY8" fmla="*/ 2020 h 5582718"/>
              <a:gd name="connsiteX9" fmla="*/ 3308958 w 6227807"/>
              <a:gd name="connsiteY9" fmla="*/ 0 h 5582718"/>
              <a:gd name="connsiteX0" fmla="*/ 3308958 w 5864956"/>
              <a:gd name="connsiteY0" fmla="*/ 0 h 5582718"/>
              <a:gd name="connsiteX1" fmla="*/ 4152007 w 5864956"/>
              <a:gd name="connsiteY1" fmla="*/ 600415 h 5582718"/>
              <a:gd name="connsiteX2" fmla="*/ 5700712 w 5864956"/>
              <a:gd name="connsiteY2" fmla="*/ 5148262 h 5582718"/>
              <a:gd name="connsiteX3" fmla="*/ 5798636 w 5864956"/>
              <a:gd name="connsiteY3" fmla="*/ 5430837 h 5582718"/>
              <a:gd name="connsiteX4" fmla="*/ 5513387 w 5864956"/>
              <a:gd name="connsiteY4" fmla="*/ 5430836 h 5582718"/>
              <a:gd name="connsiteX5" fmla="*/ 413468 w 5864956"/>
              <a:gd name="connsiteY5" fmla="*/ 5430837 h 5582718"/>
              <a:gd name="connsiteX6" fmla="*/ 0 w 5864956"/>
              <a:gd name="connsiteY6" fmla="*/ 5017369 h 5582718"/>
              <a:gd name="connsiteX7" fmla="*/ 0 w 5864956"/>
              <a:gd name="connsiteY7" fmla="*/ 413468 h 5582718"/>
              <a:gd name="connsiteX8" fmla="*/ 330140 w 5864956"/>
              <a:gd name="connsiteY8" fmla="*/ 8400 h 5582718"/>
              <a:gd name="connsiteX9" fmla="*/ 393435 w 5864956"/>
              <a:gd name="connsiteY9" fmla="*/ 2020 h 5582718"/>
              <a:gd name="connsiteX10" fmla="*/ 3308958 w 5864956"/>
              <a:gd name="connsiteY10" fmla="*/ 0 h 5582718"/>
              <a:gd name="connsiteX0" fmla="*/ 3308958 w 6028852"/>
              <a:gd name="connsiteY0" fmla="*/ 0 h 5582717"/>
              <a:gd name="connsiteX1" fmla="*/ 4152007 w 6028852"/>
              <a:gd name="connsiteY1" fmla="*/ 600415 h 5582717"/>
              <a:gd name="connsiteX2" fmla="*/ 5700712 w 6028852"/>
              <a:gd name="connsiteY2" fmla="*/ 5148262 h 5582717"/>
              <a:gd name="connsiteX3" fmla="*/ 5513387 w 6028852"/>
              <a:gd name="connsiteY3" fmla="*/ 5430836 h 5582717"/>
              <a:gd name="connsiteX4" fmla="*/ 413468 w 6028852"/>
              <a:gd name="connsiteY4" fmla="*/ 5430837 h 5582717"/>
              <a:gd name="connsiteX5" fmla="*/ 0 w 6028852"/>
              <a:gd name="connsiteY5" fmla="*/ 5017369 h 5582717"/>
              <a:gd name="connsiteX6" fmla="*/ 0 w 6028852"/>
              <a:gd name="connsiteY6" fmla="*/ 413468 h 5582717"/>
              <a:gd name="connsiteX7" fmla="*/ 330140 w 6028852"/>
              <a:gd name="connsiteY7" fmla="*/ 8400 h 5582717"/>
              <a:gd name="connsiteX8" fmla="*/ 393435 w 6028852"/>
              <a:gd name="connsiteY8" fmla="*/ 2020 h 5582717"/>
              <a:gd name="connsiteX9" fmla="*/ 3308958 w 6028852"/>
              <a:gd name="connsiteY9" fmla="*/ 0 h 5582717"/>
              <a:gd name="connsiteX0" fmla="*/ 3308958 w 5979672"/>
              <a:gd name="connsiteY0" fmla="*/ 0 h 5430837"/>
              <a:gd name="connsiteX1" fmla="*/ 4152007 w 5979672"/>
              <a:gd name="connsiteY1" fmla="*/ 600415 h 5430837"/>
              <a:gd name="connsiteX2" fmla="*/ 5700712 w 5979672"/>
              <a:gd name="connsiteY2" fmla="*/ 5148262 h 5430837"/>
              <a:gd name="connsiteX3" fmla="*/ 5513387 w 5979672"/>
              <a:gd name="connsiteY3" fmla="*/ 5430836 h 5430837"/>
              <a:gd name="connsiteX4" fmla="*/ 413468 w 5979672"/>
              <a:gd name="connsiteY4" fmla="*/ 5430837 h 5430837"/>
              <a:gd name="connsiteX5" fmla="*/ 0 w 5979672"/>
              <a:gd name="connsiteY5" fmla="*/ 5017369 h 5430837"/>
              <a:gd name="connsiteX6" fmla="*/ 0 w 5979672"/>
              <a:gd name="connsiteY6" fmla="*/ 413468 h 5430837"/>
              <a:gd name="connsiteX7" fmla="*/ 330140 w 5979672"/>
              <a:gd name="connsiteY7" fmla="*/ 8400 h 5430837"/>
              <a:gd name="connsiteX8" fmla="*/ 393435 w 5979672"/>
              <a:gd name="connsiteY8" fmla="*/ 2020 h 5430837"/>
              <a:gd name="connsiteX9" fmla="*/ 3308958 w 5979672"/>
              <a:gd name="connsiteY9" fmla="*/ 0 h 5430837"/>
              <a:gd name="connsiteX0" fmla="*/ 3308958 w 5725885"/>
              <a:gd name="connsiteY0" fmla="*/ 0 h 5430837"/>
              <a:gd name="connsiteX1" fmla="*/ 4152007 w 5725885"/>
              <a:gd name="connsiteY1" fmla="*/ 600415 h 5430837"/>
              <a:gd name="connsiteX2" fmla="*/ 5700712 w 5725885"/>
              <a:gd name="connsiteY2" fmla="*/ 5148262 h 5430837"/>
              <a:gd name="connsiteX3" fmla="*/ 5513387 w 5725885"/>
              <a:gd name="connsiteY3" fmla="*/ 5430836 h 5430837"/>
              <a:gd name="connsiteX4" fmla="*/ 413468 w 5725885"/>
              <a:gd name="connsiteY4" fmla="*/ 5430837 h 5430837"/>
              <a:gd name="connsiteX5" fmla="*/ 0 w 5725885"/>
              <a:gd name="connsiteY5" fmla="*/ 5017369 h 5430837"/>
              <a:gd name="connsiteX6" fmla="*/ 0 w 5725885"/>
              <a:gd name="connsiteY6" fmla="*/ 413468 h 5430837"/>
              <a:gd name="connsiteX7" fmla="*/ 330140 w 5725885"/>
              <a:gd name="connsiteY7" fmla="*/ 8400 h 5430837"/>
              <a:gd name="connsiteX8" fmla="*/ 393435 w 5725885"/>
              <a:gd name="connsiteY8" fmla="*/ 2020 h 5430837"/>
              <a:gd name="connsiteX9" fmla="*/ 3308958 w 5725885"/>
              <a:gd name="connsiteY9" fmla="*/ 0 h 5430837"/>
              <a:gd name="connsiteX0" fmla="*/ 3308958 w 5723220"/>
              <a:gd name="connsiteY0" fmla="*/ 0 h 5430837"/>
              <a:gd name="connsiteX1" fmla="*/ 4152007 w 5723220"/>
              <a:gd name="connsiteY1" fmla="*/ 600415 h 5430837"/>
              <a:gd name="connsiteX2" fmla="*/ 5700712 w 5723220"/>
              <a:gd name="connsiteY2" fmla="*/ 5148262 h 5430837"/>
              <a:gd name="connsiteX3" fmla="*/ 5513387 w 5723220"/>
              <a:gd name="connsiteY3" fmla="*/ 5430836 h 5430837"/>
              <a:gd name="connsiteX4" fmla="*/ 413468 w 5723220"/>
              <a:gd name="connsiteY4" fmla="*/ 5430837 h 5430837"/>
              <a:gd name="connsiteX5" fmla="*/ 0 w 5723220"/>
              <a:gd name="connsiteY5" fmla="*/ 5017369 h 5430837"/>
              <a:gd name="connsiteX6" fmla="*/ 0 w 5723220"/>
              <a:gd name="connsiteY6" fmla="*/ 413468 h 5430837"/>
              <a:gd name="connsiteX7" fmla="*/ 330140 w 5723220"/>
              <a:gd name="connsiteY7" fmla="*/ 8400 h 5430837"/>
              <a:gd name="connsiteX8" fmla="*/ 393435 w 5723220"/>
              <a:gd name="connsiteY8" fmla="*/ 2020 h 5430837"/>
              <a:gd name="connsiteX9" fmla="*/ 3308958 w 5723220"/>
              <a:gd name="connsiteY9" fmla="*/ 0 h 5430837"/>
              <a:gd name="connsiteX0" fmla="*/ 3308958 w 5723220"/>
              <a:gd name="connsiteY0" fmla="*/ 0 h 5430837"/>
              <a:gd name="connsiteX1" fmla="*/ 4191196 w 5723220"/>
              <a:gd name="connsiteY1" fmla="*/ 600415 h 5430837"/>
              <a:gd name="connsiteX2" fmla="*/ 5700712 w 5723220"/>
              <a:gd name="connsiteY2" fmla="*/ 5148262 h 5430837"/>
              <a:gd name="connsiteX3" fmla="*/ 5513387 w 5723220"/>
              <a:gd name="connsiteY3" fmla="*/ 5430836 h 5430837"/>
              <a:gd name="connsiteX4" fmla="*/ 413468 w 5723220"/>
              <a:gd name="connsiteY4" fmla="*/ 5430837 h 5430837"/>
              <a:gd name="connsiteX5" fmla="*/ 0 w 5723220"/>
              <a:gd name="connsiteY5" fmla="*/ 5017369 h 5430837"/>
              <a:gd name="connsiteX6" fmla="*/ 0 w 5723220"/>
              <a:gd name="connsiteY6" fmla="*/ 413468 h 5430837"/>
              <a:gd name="connsiteX7" fmla="*/ 330140 w 5723220"/>
              <a:gd name="connsiteY7" fmla="*/ 8400 h 5430837"/>
              <a:gd name="connsiteX8" fmla="*/ 393435 w 5723220"/>
              <a:gd name="connsiteY8" fmla="*/ 2020 h 5430837"/>
              <a:gd name="connsiteX9" fmla="*/ 3308958 w 5723220"/>
              <a:gd name="connsiteY9" fmla="*/ 0 h 5430837"/>
              <a:gd name="connsiteX0" fmla="*/ 3308958 w 5723220"/>
              <a:gd name="connsiteY0" fmla="*/ 0 h 5430837"/>
              <a:gd name="connsiteX1" fmla="*/ 4191196 w 5723220"/>
              <a:gd name="connsiteY1" fmla="*/ 600415 h 5430837"/>
              <a:gd name="connsiteX2" fmla="*/ 5700712 w 5723220"/>
              <a:gd name="connsiteY2" fmla="*/ 5148262 h 5430837"/>
              <a:gd name="connsiteX3" fmla="*/ 5513387 w 5723220"/>
              <a:gd name="connsiteY3" fmla="*/ 5430836 h 5430837"/>
              <a:gd name="connsiteX4" fmla="*/ 413468 w 5723220"/>
              <a:gd name="connsiteY4" fmla="*/ 5430837 h 5430837"/>
              <a:gd name="connsiteX5" fmla="*/ 0 w 5723220"/>
              <a:gd name="connsiteY5" fmla="*/ 5017369 h 5430837"/>
              <a:gd name="connsiteX6" fmla="*/ 0 w 5723220"/>
              <a:gd name="connsiteY6" fmla="*/ 413468 h 5430837"/>
              <a:gd name="connsiteX7" fmla="*/ 330140 w 5723220"/>
              <a:gd name="connsiteY7" fmla="*/ 8400 h 5430837"/>
              <a:gd name="connsiteX8" fmla="*/ 393435 w 5723220"/>
              <a:gd name="connsiteY8" fmla="*/ 2020 h 5430837"/>
              <a:gd name="connsiteX9" fmla="*/ 3308958 w 5723220"/>
              <a:gd name="connsiteY9" fmla="*/ 0 h 5430837"/>
              <a:gd name="connsiteX0" fmla="*/ 3308958 w 5723220"/>
              <a:gd name="connsiteY0" fmla="*/ 0 h 5430837"/>
              <a:gd name="connsiteX1" fmla="*/ 4191196 w 5723220"/>
              <a:gd name="connsiteY1" fmla="*/ 600415 h 5430837"/>
              <a:gd name="connsiteX2" fmla="*/ 5700712 w 5723220"/>
              <a:gd name="connsiteY2" fmla="*/ 5148262 h 5430837"/>
              <a:gd name="connsiteX3" fmla="*/ 5513387 w 5723220"/>
              <a:gd name="connsiteY3" fmla="*/ 5430836 h 5430837"/>
              <a:gd name="connsiteX4" fmla="*/ 413468 w 5723220"/>
              <a:gd name="connsiteY4" fmla="*/ 5430837 h 5430837"/>
              <a:gd name="connsiteX5" fmla="*/ 0 w 5723220"/>
              <a:gd name="connsiteY5" fmla="*/ 5017369 h 5430837"/>
              <a:gd name="connsiteX6" fmla="*/ 0 w 5723220"/>
              <a:gd name="connsiteY6" fmla="*/ 413468 h 5430837"/>
              <a:gd name="connsiteX7" fmla="*/ 330140 w 5723220"/>
              <a:gd name="connsiteY7" fmla="*/ 8400 h 5430837"/>
              <a:gd name="connsiteX8" fmla="*/ 393435 w 5723220"/>
              <a:gd name="connsiteY8" fmla="*/ 2020 h 5430837"/>
              <a:gd name="connsiteX9" fmla="*/ 3308958 w 5723220"/>
              <a:gd name="connsiteY9" fmla="*/ 0 h 543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3220" h="5430837">
                <a:moveTo>
                  <a:pt x="3308958" y="0"/>
                </a:moveTo>
                <a:cubicBezTo>
                  <a:pt x="4013416" y="16169"/>
                  <a:pt x="3938966" y="-110548"/>
                  <a:pt x="4191196" y="600415"/>
                </a:cubicBezTo>
                <a:cubicBezTo>
                  <a:pt x="4504914" y="1504178"/>
                  <a:pt x="5473815" y="4343192"/>
                  <a:pt x="5700712" y="5148262"/>
                </a:cubicBezTo>
                <a:cubicBezTo>
                  <a:pt x="5762509" y="5334207"/>
                  <a:pt x="5696094" y="5428190"/>
                  <a:pt x="5513387" y="5430836"/>
                </a:cubicBezTo>
                <a:lnTo>
                  <a:pt x="413468" y="5430837"/>
                </a:lnTo>
                <a:cubicBezTo>
                  <a:pt x="185116" y="5430837"/>
                  <a:pt x="0" y="5245721"/>
                  <a:pt x="0" y="5017369"/>
                </a:cubicBezTo>
                <a:lnTo>
                  <a:pt x="0" y="413468"/>
                </a:lnTo>
                <a:cubicBezTo>
                  <a:pt x="0" y="213660"/>
                  <a:pt x="141729" y="46955"/>
                  <a:pt x="330140" y="8400"/>
                </a:cubicBezTo>
                <a:lnTo>
                  <a:pt x="393435" y="2020"/>
                </a:lnTo>
                <a:lnTo>
                  <a:pt x="3308958" y="0"/>
                </a:lnTo>
                <a:close/>
              </a:path>
            </a:pathLst>
          </a:custGeom>
          <a:blipFill>
            <a:blip r:embed="rId3"/>
            <a:srcRect/>
            <a:stretch>
              <a:fillRect l="-11900" t="147" r="-6001" b="-1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AE0F4ED1-D2E8-AB4B-9829-818F01571A5C}"/>
              </a:ext>
            </a:extLst>
          </p:cNvPr>
          <p:cNvSpPr/>
          <p:nvPr/>
        </p:nvSpPr>
        <p:spPr>
          <a:xfrm>
            <a:off x="5003082" y="624165"/>
            <a:ext cx="3821499" cy="2560342"/>
          </a:xfrm>
          <a:custGeom>
            <a:avLst/>
            <a:gdLst>
              <a:gd name="connsiteX0" fmla="*/ 1606164 w 4794636"/>
              <a:gd name="connsiteY0" fmla="*/ 0 h 3212328"/>
              <a:gd name="connsiteX1" fmla="*/ 4381169 w 4794636"/>
              <a:gd name="connsiteY1" fmla="*/ 0 h 3212328"/>
              <a:gd name="connsiteX2" fmla="*/ 4381173 w 4794636"/>
              <a:gd name="connsiteY2" fmla="*/ 0 h 3212328"/>
              <a:gd name="connsiteX3" fmla="*/ 4464497 w 4794636"/>
              <a:gd name="connsiteY3" fmla="*/ 8400 h 3212328"/>
              <a:gd name="connsiteX4" fmla="*/ 4786237 w 4794636"/>
              <a:gd name="connsiteY4" fmla="*/ 330140 h 3212328"/>
              <a:gd name="connsiteX5" fmla="*/ 4794636 w 4794636"/>
              <a:gd name="connsiteY5" fmla="*/ 413458 h 3212328"/>
              <a:gd name="connsiteX6" fmla="*/ 4794636 w 4794636"/>
              <a:gd name="connsiteY6" fmla="*/ 2798870 h 3212328"/>
              <a:gd name="connsiteX7" fmla="*/ 4786237 w 4794636"/>
              <a:gd name="connsiteY7" fmla="*/ 2882188 h 3212328"/>
              <a:gd name="connsiteX8" fmla="*/ 4381169 w 4794636"/>
              <a:gd name="connsiteY8" fmla="*/ 3212328 h 3212328"/>
              <a:gd name="connsiteX9" fmla="*/ 1606164 w 4794636"/>
              <a:gd name="connsiteY9" fmla="*/ 3212328 h 3212328"/>
              <a:gd name="connsiteX10" fmla="*/ 0 w 4794636"/>
              <a:gd name="connsiteY10" fmla="*/ 1606164 h 3212328"/>
              <a:gd name="connsiteX11" fmla="*/ 1606164 w 4794636"/>
              <a:gd name="connsiteY11" fmla="*/ 0 h 321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4636" h="3212328">
                <a:moveTo>
                  <a:pt x="1606164" y="0"/>
                </a:moveTo>
                <a:lnTo>
                  <a:pt x="4381169" y="0"/>
                </a:lnTo>
                <a:lnTo>
                  <a:pt x="4381173" y="0"/>
                </a:lnTo>
                <a:lnTo>
                  <a:pt x="4464497" y="8400"/>
                </a:lnTo>
                <a:cubicBezTo>
                  <a:pt x="4625992" y="41447"/>
                  <a:pt x="4753190" y="168645"/>
                  <a:pt x="4786237" y="330140"/>
                </a:cubicBezTo>
                <a:lnTo>
                  <a:pt x="4794636" y="413458"/>
                </a:lnTo>
                <a:lnTo>
                  <a:pt x="4794636" y="2798870"/>
                </a:lnTo>
                <a:lnTo>
                  <a:pt x="4786237" y="2882188"/>
                </a:lnTo>
                <a:cubicBezTo>
                  <a:pt x="4747683" y="3070599"/>
                  <a:pt x="4580977" y="3212328"/>
                  <a:pt x="4381169" y="3212328"/>
                </a:cubicBezTo>
                <a:lnTo>
                  <a:pt x="1606164" y="3212328"/>
                </a:lnTo>
                <a:cubicBezTo>
                  <a:pt x="719104" y="3212328"/>
                  <a:pt x="0" y="2493224"/>
                  <a:pt x="0" y="1606164"/>
                </a:cubicBezTo>
                <a:cubicBezTo>
                  <a:pt x="0" y="719104"/>
                  <a:pt x="719104" y="0"/>
                  <a:pt x="16061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rtlCol="0" anchor="ctr">
            <a:noAutofit/>
          </a:bodyPr>
          <a:lstStyle/>
          <a:p>
            <a:r>
              <a:rPr lang="en-GB" sz="2000">
                <a:solidFill>
                  <a:schemeClr val="accent2"/>
                </a:solidFill>
              </a:rPr>
              <a:t>How might greater empathy and alignment between learning staff and boards support long lasting change?</a:t>
            </a:r>
            <a:r>
              <a:rPr lang="en-GB" sz="20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4000">
              <a:solidFill>
                <a:schemeClr val="accent2"/>
              </a:solidFill>
            </a:endParaRPr>
          </a:p>
        </p:txBody>
      </p:sp>
      <p:sp>
        <p:nvSpPr>
          <p:cNvPr id="5" name="TextBox 4">
            <a:extLst>
              <a:ext uri="{FF2B5EF4-FFF2-40B4-BE49-F238E27FC236}">
                <a16:creationId xmlns:a16="http://schemas.microsoft.com/office/drawing/2014/main" id="{187C3070-E30A-430C-8A18-3880DBCEB172}"/>
              </a:ext>
            </a:extLst>
          </p:cNvPr>
          <p:cNvSpPr txBox="1"/>
          <p:nvPr/>
        </p:nvSpPr>
        <p:spPr>
          <a:xfrm>
            <a:off x="6031615" y="6435738"/>
            <a:ext cx="2979174" cy="276999"/>
          </a:xfrm>
          <a:prstGeom prst="rect">
            <a:avLst/>
          </a:prstGeom>
          <a:noFill/>
        </p:spPr>
        <p:txBody>
          <a:bodyPr wrap="square" rtlCol="0">
            <a:spAutoFit/>
          </a:bodyPr>
          <a:lstStyle/>
          <a:p>
            <a:pPr algn="r"/>
            <a:r>
              <a:rPr lang="en-GB" sz="1200" dirty="0">
                <a:solidFill>
                  <a:schemeClr val="accent4"/>
                </a:solidFill>
              </a:rPr>
              <a:t>Image credit: </a:t>
            </a:r>
            <a:r>
              <a:rPr lang="en-GB" sz="1200" b="0" i="0" dirty="0">
                <a:solidFill>
                  <a:schemeClr val="accent4"/>
                </a:solidFill>
                <a:effectLst/>
                <a:latin typeface="Helvetica Neue"/>
              </a:rPr>
              <a:t>Melissa Hogan</a:t>
            </a:r>
            <a:endParaRPr lang="en-GB" sz="1200" dirty="0">
              <a:solidFill>
                <a:schemeClr val="accent4"/>
              </a:solidFill>
            </a:endParaRPr>
          </a:p>
        </p:txBody>
      </p:sp>
    </p:spTree>
    <p:extLst>
      <p:ext uri="{BB962C8B-B14F-4D97-AF65-F5344CB8AC3E}">
        <p14:creationId xmlns:p14="http://schemas.microsoft.com/office/powerpoint/2010/main" val="55014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Table discussion: 15 minutes</a:t>
            </a:r>
          </a:p>
          <a:p>
            <a:endParaRPr lang="en-US" dirty="0"/>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a:xfrm>
            <a:off x="719137" y="1483520"/>
            <a:ext cx="7705725" cy="3890960"/>
          </a:xfrm>
        </p:spPr>
        <p:txBody>
          <a:bodyPr/>
          <a:lstStyle/>
          <a:p>
            <a:pPr marL="457200" indent="-457200">
              <a:lnSpc>
                <a:spcPct val="107000"/>
              </a:lnSpc>
              <a:spcAft>
                <a:spcPts val="800"/>
              </a:spcAft>
              <a:buFont typeface="+mj-lt"/>
              <a:buAutoNum type="arabicPeriod"/>
            </a:pPr>
            <a:r>
              <a:rPr lang="en-GB" sz="2000" dirty="0">
                <a:effectLst/>
                <a:ea typeface="Calibri" panose="020F0502020204030204" pitchFamily="34" charset="0"/>
                <a:cs typeface="Calibri" panose="020F0502020204030204" pitchFamily="34" charset="0"/>
              </a:rPr>
              <a:t>What would it take to make your reporting and learning processes</a:t>
            </a:r>
            <a:r>
              <a:rPr lang="en-GB" sz="2000" dirty="0">
                <a:ea typeface="Calibri" panose="020F0502020204030204" pitchFamily="34" charset="0"/>
                <a:cs typeface="Calibri" panose="020F0502020204030204" pitchFamily="34" charset="0"/>
              </a:rPr>
              <a:t>:</a:t>
            </a:r>
          </a:p>
          <a:p>
            <a:pPr marL="1428750" lvl="2" indent="-285750">
              <a:lnSpc>
                <a:spcPct val="100000"/>
              </a:lnSpc>
              <a:spcBef>
                <a:spcPts val="0"/>
              </a:spcBef>
            </a:pPr>
            <a:r>
              <a:rPr lang="en-GB" sz="2000" dirty="0">
                <a:effectLst/>
                <a:ea typeface="Times New Roman" panose="02020603050405020304" pitchFamily="18" charset="0"/>
                <a:cs typeface="Calibri" panose="020F0502020204030204" pitchFamily="34" charset="0"/>
              </a:rPr>
              <a:t>More r</a:t>
            </a:r>
            <a:r>
              <a:rPr lang="en-US" sz="2000" dirty="0" err="1">
                <a:effectLst/>
                <a:ea typeface="Times New Roman" panose="02020603050405020304" pitchFamily="18" charset="0"/>
                <a:cs typeface="Times New Roman" panose="02020603050405020304" pitchFamily="18" charset="0"/>
              </a:rPr>
              <a:t>espectful</a:t>
            </a:r>
            <a:endParaRPr lang="en-GB" sz="2000" dirty="0">
              <a:ea typeface="Times New Roman" panose="02020603050405020304" pitchFamily="18" charset="0"/>
              <a:cs typeface="Times New Roman" panose="02020603050405020304" pitchFamily="18" charset="0"/>
            </a:endParaRPr>
          </a:p>
          <a:p>
            <a:pPr marL="1428750" lvl="2" indent="-285750">
              <a:lnSpc>
                <a:spcPct val="100000"/>
              </a:lnSpc>
              <a:spcBef>
                <a:spcPts val="0"/>
              </a:spcBef>
            </a:pPr>
            <a:r>
              <a:rPr lang="en-US" sz="2000" dirty="0">
                <a:effectLst/>
                <a:ea typeface="Times New Roman" panose="02020603050405020304" pitchFamily="18" charset="0"/>
                <a:cs typeface="Times New Roman" panose="02020603050405020304" pitchFamily="18" charset="0"/>
              </a:rPr>
              <a:t>Clearer and more transparent    </a:t>
            </a:r>
            <a:endParaRPr lang="en-GB" sz="2000" dirty="0">
              <a:ea typeface="Times New Roman" panose="02020603050405020304" pitchFamily="18" charset="0"/>
              <a:cs typeface="Times New Roman" panose="02020603050405020304" pitchFamily="18" charset="0"/>
            </a:endParaRPr>
          </a:p>
          <a:p>
            <a:pPr marL="1428750" lvl="2" indent="-285750">
              <a:lnSpc>
                <a:spcPct val="100000"/>
              </a:lnSpc>
              <a:spcBef>
                <a:spcPts val="0"/>
              </a:spcBef>
            </a:pPr>
            <a:r>
              <a:rPr lang="en-US" sz="2000" dirty="0">
                <a:effectLst/>
                <a:ea typeface="Times New Roman" panose="02020603050405020304" pitchFamily="18" charset="0"/>
                <a:cs typeface="Times New Roman" panose="02020603050405020304" pitchFamily="18" charset="0"/>
              </a:rPr>
              <a:t>Useful to both funders AND charities</a:t>
            </a:r>
            <a:endParaRPr lang="en-GB" sz="2000" dirty="0">
              <a:ea typeface="Times New Roman" panose="02020603050405020304" pitchFamily="18" charset="0"/>
              <a:cs typeface="Times New Roman" panose="02020603050405020304" pitchFamily="18" charset="0"/>
            </a:endParaRPr>
          </a:p>
          <a:p>
            <a:pPr marL="1428750" lvl="2" indent="-285750">
              <a:lnSpc>
                <a:spcPct val="100000"/>
              </a:lnSpc>
              <a:spcBef>
                <a:spcPts val="0"/>
              </a:spcBef>
            </a:pPr>
            <a:r>
              <a:rPr lang="en-US" sz="2000" dirty="0">
                <a:effectLst/>
                <a:ea typeface="Times New Roman" panose="02020603050405020304" pitchFamily="18" charset="0"/>
                <a:cs typeface="Times New Roman" panose="02020603050405020304" pitchFamily="18" charset="0"/>
              </a:rPr>
              <a:t>More flexible (i.e. about how and when reports are made)</a:t>
            </a:r>
            <a:endParaRPr lang="en-GB" sz="2000" dirty="0">
              <a:effectLst/>
              <a:ea typeface="Calibri" panose="020F0502020204030204" pitchFamily="34" charset="0"/>
              <a:cs typeface="Times New Roman" panose="02020603050405020304" pitchFamily="18" charset="0"/>
            </a:endParaRPr>
          </a:p>
          <a:p>
            <a:pPr marL="457200" indent="-457200">
              <a:buFont typeface="+mj-lt"/>
              <a:buAutoNum type="arabicPeriod"/>
            </a:pPr>
            <a:r>
              <a:rPr lang="en-GB" sz="2000" dirty="0">
                <a:effectLst/>
                <a:ea typeface="Calibri" panose="020F0502020204030204" pitchFamily="34" charset="0"/>
                <a:cs typeface="Calibri" panose="020F0502020204030204" pitchFamily="34" charset="0"/>
              </a:rPr>
              <a:t>What role does risk play in your thinking here? W</a:t>
            </a:r>
            <a:r>
              <a:rPr lang="en-US" sz="2000" dirty="0"/>
              <a:t>hat concerns you most and why?</a:t>
            </a:r>
          </a:p>
          <a:p>
            <a:pPr marL="457200" indent="-457200">
              <a:buFont typeface="+mj-lt"/>
              <a:buAutoNum type="arabicPeriod"/>
            </a:pPr>
            <a:r>
              <a:rPr lang="en-US" sz="2000" dirty="0"/>
              <a:t>In the current context (uncertainty, volatility, instability), could you take more risks and how? </a:t>
            </a:r>
          </a:p>
          <a:p>
            <a:r>
              <a:rPr lang="en-US" sz="2000" dirty="0"/>
              <a:t>Each group to feedback three actions.</a:t>
            </a:r>
          </a:p>
          <a:p>
            <a:pPr marL="285750" indent="-285750">
              <a:lnSpc>
                <a:spcPts val="2800"/>
              </a:lnSpc>
              <a:buFont typeface="Arial" panose="020B0604020202020204" pitchFamily="34" charset="0"/>
              <a:buChar char="•"/>
            </a:pPr>
            <a:endParaRPr lang="en-US" dirty="0"/>
          </a:p>
        </p:txBody>
      </p:sp>
    </p:spTree>
    <p:extLst>
      <p:ext uri="{BB962C8B-B14F-4D97-AF65-F5344CB8AC3E}">
        <p14:creationId xmlns:p14="http://schemas.microsoft.com/office/powerpoint/2010/main" val="908716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683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What is life like for charities at the moment?</a:t>
            </a:r>
          </a:p>
          <a:p>
            <a:endParaRPr lang="en-US" dirty="0"/>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p:txBody>
          <a:bodyPr/>
          <a:lstStyle/>
          <a:p>
            <a:r>
              <a:rPr lang="en-US" sz="2000" dirty="0"/>
              <a:t>Five key pressures: </a:t>
            </a:r>
            <a:br>
              <a:rPr lang="en-US" sz="2000" dirty="0"/>
            </a:br>
            <a:endParaRPr lang="en-US" sz="2000" dirty="0"/>
          </a:p>
          <a:p>
            <a:pPr marL="342900" indent="-342900">
              <a:buAutoNum type="arabicPeriod"/>
            </a:pPr>
            <a:r>
              <a:rPr lang="en-US" sz="2000" b="1" dirty="0"/>
              <a:t>Funding</a:t>
            </a:r>
          </a:p>
          <a:p>
            <a:pPr marL="342900" indent="-342900">
              <a:buAutoNum type="arabicPeriod"/>
            </a:pPr>
            <a:r>
              <a:rPr lang="en-US" sz="2000" b="1" dirty="0"/>
              <a:t>Increasing/changing demand</a:t>
            </a:r>
          </a:p>
          <a:p>
            <a:pPr marL="342900" indent="-342900">
              <a:buAutoNum type="arabicPeriod"/>
            </a:pPr>
            <a:r>
              <a:rPr lang="en-US" sz="2000" b="1" dirty="0"/>
              <a:t>Going online</a:t>
            </a:r>
          </a:p>
          <a:p>
            <a:pPr marL="342900" indent="-342900">
              <a:buAutoNum type="arabicPeriod"/>
            </a:pPr>
            <a:r>
              <a:rPr lang="en-US" sz="2000" b="1" dirty="0"/>
              <a:t>The welfare of staff and volunteers</a:t>
            </a:r>
          </a:p>
          <a:p>
            <a:pPr marL="342900" indent="-342900">
              <a:buAutoNum type="arabicPeriod"/>
            </a:pPr>
            <a:r>
              <a:rPr lang="en-US" sz="2000" b="1" dirty="0"/>
              <a:t>Leadership </a:t>
            </a:r>
          </a:p>
          <a:p>
            <a:pPr marL="285750" indent="-285750">
              <a:lnSpc>
                <a:spcPts val="2800"/>
              </a:lnSpc>
              <a:buFont typeface="Arial" panose="020B0604020202020204" pitchFamily="34" charset="0"/>
              <a:buChar char="•"/>
            </a:pPr>
            <a:endParaRPr lang="en-US" dirty="0"/>
          </a:p>
        </p:txBody>
      </p:sp>
    </p:spTree>
    <p:extLst>
      <p:ext uri="{BB962C8B-B14F-4D97-AF65-F5344CB8AC3E}">
        <p14:creationId xmlns:p14="http://schemas.microsoft.com/office/powerpoint/2010/main" val="425181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21829-DF82-DD4E-B58D-7DFE506A190C}"/>
              </a:ext>
            </a:extLst>
          </p:cNvPr>
          <p:cNvSpPr>
            <a:spLocks noGrp="1"/>
          </p:cNvSpPr>
          <p:nvPr>
            <p:ph type="body" sz="quarter" idx="10"/>
          </p:nvPr>
        </p:nvSpPr>
        <p:spPr>
          <a:xfrm>
            <a:off x="719138" y="646805"/>
            <a:ext cx="7705725" cy="613036"/>
          </a:xfrm>
        </p:spPr>
        <p:txBody>
          <a:bodyPr/>
          <a:lstStyle/>
          <a:p>
            <a:r>
              <a:rPr lang="en-US" dirty="0"/>
              <a:t>What helps charities cope?</a:t>
            </a:r>
          </a:p>
        </p:txBody>
      </p:sp>
      <p:sp>
        <p:nvSpPr>
          <p:cNvPr id="3" name="Text Placeholder 2">
            <a:extLst>
              <a:ext uri="{FF2B5EF4-FFF2-40B4-BE49-F238E27FC236}">
                <a16:creationId xmlns:a16="http://schemas.microsoft.com/office/drawing/2014/main" id="{0FDD0F05-DE02-FB42-9B6E-73ADC1B33BBC}"/>
              </a:ext>
            </a:extLst>
          </p:cNvPr>
          <p:cNvSpPr>
            <a:spLocks noGrp="1"/>
          </p:cNvSpPr>
          <p:nvPr>
            <p:ph type="body" sz="quarter" idx="13"/>
          </p:nvPr>
        </p:nvSpPr>
        <p:spPr/>
        <p:txBody>
          <a:bodyPr/>
          <a:lstStyle/>
          <a:p>
            <a:r>
              <a:rPr lang="en-US" sz="1800" dirty="0"/>
              <a:t>New ways to connect</a:t>
            </a:r>
          </a:p>
        </p:txBody>
      </p:sp>
      <p:sp>
        <p:nvSpPr>
          <p:cNvPr id="4" name="Text Placeholder 3">
            <a:extLst>
              <a:ext uri="{FF2B5EF4-FFF2-40B4-BE49-F238E27FC236}">
                <a16:creationId xmlns:a16="http://schemas.microsoft.com/office/drawing/2014/main" id="{D7379CEA-F8C6-FC4E-A4E2-2ED50C5C6AA2}"/>
              </a:ext>
            </a:extLst>
          </p:cNvPr>
          <p:cNvSpPr>
            <a:spLocks noGrp="1"/>
          </p:cNvSpPr>
          <p:nvPr>
            <p:ph type="body" sz="quarter" idx="17"/>
          </p:nvPr>
        </p:nvSpPr>
        <p:spPr/>
        <p:txBody>
          <a:bodyPr/>
          <a:lstStyle/>
          <a:p>
            <a:pPr marL="171450" indent="-171450">
              <a:buFont typeface="Arial" panose="020B0604020202020204" pitchFamily="34" charset="0"/>
              <a:buChar char="•"/>
            </a:pPr>
            <a:r>
              <a:rPr lang="en-US" sz="1600" dirty="0"/>
              <a:t>Pay careful attention to blended services and ways of working. </a:t>
            </a:r>
          </a:p>
          <a:p>
            <a:pPr marL="171450" indent="-171450">
              <a:buFont typeface="Arial" panose="020B0604020202020204" pitchFamily="34" charset="0"/>
              <a:buChar char="•"/>
            </a:pPr>
            <a:r>
              <a:rPr lang="en-US" sz="1600" dirty="0"/>
              <a:t>Digital exclusion also needs to be tackled nationally. </a:t>
            </a:r>
          </a:p>
          <a:p>
            <a:endParaRPr lang="en-US" sz="1600" dirty="0"/>
          </a:p>
        </p:txBody>
      </p:sp>
      <p:sp>
        <p:nvSpPr>
          <p:cNvPr id="5" name="Text Placeholder 4">
            <a:extLst>
              <a:ext uri="{FF2B5EF4-FFF2-40B4-BE49-F238E27FC236}">
                <a16:creationId xmlns:a16="http://schemas.microsoft.com/office/drawing/2014/main" id="{6269BDDD-25BA-5C47-B598-42BBA70221A9}"/>
              </a:ext>
            </a:extLst>
          </p:cNvPr>
          <p:cNvSpPr>
            <a:spLocks noGrp="1"/>
          </p:cNvSpPr>
          <p:nvPr>
            <p:ph type="body" sz="quarter" idx="18"/>
          </p:nvPr>
        </p:nvSpPr>
        <p:spPr/>
        <p:txBody>
          <a:bodyPr/>
          <a:lstStyle/>
          <a:p>
            <a:r>
              <a:rPr lang="en-US" sz="1800" dirty="0"/>
              <a:t>Collaboration</a:t>
            </a:r>
            <a:endParaRPr lang="en-US" dirty="0"/>
          </a:p>
        </p:txBody>
      </p:sp>
      <p:sp>
        <p:nvSpPr>
          <p:cNvPr id="6" name="Text Placeholder 5">
            <a:extLst>
              <a:ext uri="{FF2B5EF4-FFF2-40B4-BE49-F238E27FC236}">
                <a16:creationId xmlns:a16="http://schemas.microsoft.com/office/drawing/2014/main" id="{A0E324A3-66F1-5B45-B512-224B22BB1F8C}"/>
              </a:ext>
            </a:extLst>
          </p:cNvPr>
          <p:cNvSpPr>
            <a:spLocks noGrp="1"/>
          </p:cNvSpPr>
          <p:nvPr>
            <p:ph type="body" sz="quarter" idx="19"/>
          </p:nvPr>
        </p:nvSpPr>
        <p:spPr>
          <a:xfrm>
            <a:off x="863601" y="2651612"/>
            <a:ext cx="3525520" cy="1158238"/>
          </a:xfrm>
        </p:spPr>
        <p:txBody>
          <a:bodyPr/>
          <a:lstStyle/>
          <a:p>
            <a:pPr marL="171450" indent="-171450">
              <a:buFont typeface="Arial" panose="020B0604020202020204" pitchFamily="34" charset="0"/>
              <a:buChar char="•"/>
            </a:pPr>
            <a:r>
              <a:rPr lang="en-US" sz="1600" dirty="0"/>
              <a:t>Embed joined-up working.</a:t>
            </a:r>
          </a:p>
          <a:p>
            <a:pPr marL="171450" indent="-171450">
              <a:buFont typeface="Arial" panose="020B0604020202020204" pitchFamily="34" charset="0"/>
              <a:buChar char="•"/>
            </a:pPr>
            <a:r>
              <a:rPr lang="en-US" sz="1600" dirty="0"/>
              <a:t>Ensure networks and trust established survive in the face of new challenges. </a:t>
            </a:r>
          </a:p>
        </p:txBody>
      </p:sp>
      <p:sp>
        <p:nvSpPr>
          <p:cNvPr id="7" name="Text Placeholder 6">
            <a:extLst>
              <a:ext uri="{FF2B5EF4-FFF2-40B4-BE49-F238E27FC236}">
                <a16:creationId xmlns:a16="http://schemas.microsoft.com/office/drawing/2014/main" id="{29088015-F874-644E-A144-A070F3208801}"/>
              </a:ext>
            </a:extLst>
          </p:cNvPr>
          <p:cNvSpPr>
            <a:spLocks noGrp="1"/>
          </p:cNvSpPr>
          <p:nvPr>
            <p:ph type="body" sz="quarter" idx="20"/>
          </p:nvPr>
        </p:nvSpPr>
        <p:spPr>
          <a:xfrm>
            <a:off x="4765041" y="2194562"/>
            <a:ext cx="3525520" cy="267914"/>
          </a:xfrm>
        </p:spPr>
        <p:txBody>
          <a:bodyPr/>
          <a:lstStyle/>
          <a:p>
            <a:r>
              <a:rPr lang="en-US" sz="1800" dirty="0"/>
              <a:t>Taking care of staff and volunteers</a:t>
            </a:r>
          </a:p>
        </p:txBody>
      </p:sp>
      <p:sp>
        <p:nvSpPr>
          <p:cNvPr id="8" name="Text Placeholder 7">
            <a:extLst>
              <a:ext uri="{FF2B5EF4-FFF2-40B4-BE49-F238E27FC236}">
                <a16:creationId xmlns:a16="http://schemas.microsoft.com/office/drawing/2014/main" id="{0EEA72C5-2A7E-6740-A9F6-FADDACDD28A4}"/>
              </a:ext>
            </a:extLst>
          </p:cNvPr>
          <p:cNvSpPr>
            <a:spLocks noGrp="1"/>
          </p:cNvSpPr>
          <p:nvPr>
            <p:ph type="body" sz="quarter" idx="21"/>
          </p:nvPr>
        </p:nvSpPr>
        <p:spPr>
          <a:xfrm>
            <a:off x="4677057" y="2892710"/>
            <a:ext cx="3525520" cy="1158238"/>
          </a:xfrm>
        </p:spPr>
        <p:txBody>
          <a:bodyPr/>
          <a:lstStyle/>
          <a:p>
            <a:pPr marL="171450" indent="-171450">
              <a:buFont typeface="Arial" panose="020B0604020202020204" pitchFamily="34" charset="0"/>
              <a:buChar char="•"/>
            </a:pPr>
            <a:r>
              <a:rPr lang="en-US" sz="1600" dirty="0"/>
              <a:t>Inventive ways to support teams.</a:t>
            </a:r>
          </a:p>
          <a:p>
            <a:pPr marL="171450" indent="-171450">
              <a:buFont typeface="Arial" panose="020B0604020202020204" pitchFamily="34" charset="0"/>
              <a:buChar char="•"/>
            </a:pPr>
            <a:r>
              <a:rPr lang="en-US" sz="1600" dirty="0"/>
              <a:t>Providing spaces to unload.</a:t>
            </a:r>
          </a:p>
          <a:p>
            <a:pPr marL="171450" indent="-171450">
              <a:buFont typeface="Arial" panose="020B0604020202020204" pitchFamily="34" charset="0"/>
              <a:buChar char="•"/>
            </a:pPr>
            <a:r>
              <a:rPr lang="en-US" sz="1600" dirty="0"/>
              <a:t>Requires ongoing attention.</a:t>
            </a:r>
          </a:p>
        </p:txBody>
      </p:sp>
      <p:sp>
        <p:nvSpPr>
          <p:cNvPr id="9" name="Text Placeholder 8">
            <a:extLst>
              <a:ext uri="{FF2B5EF4-FFF2-40B4-BE49-F238E27FC236}">
                <a16:creationId xmlns:a16="http://schemas.microsoft.com/office/drawing/2014/main" id="{3D0CCCE9-CA8B-154A-8F4D-96BA335E852E}"/>
              </a:ext>
            </a:extLst>
          </p:cNvPr>
          <p:cNvSpPr>
            <a:spLocks noGrp="1"/>
          </p:cNvSpPr>
          <p:nvPr>
            <p:ph type="body" sz="quarter" idx="22"/>
          </p:nvPr>
        </p:nvSpPr>
        <p:spPr/>
        <p:txBody>
          <a:bodyPr/>
          <a:lstStyle/>
          <a:p>
            <a:r>
              <a:rPr lang="en-US" sz="1600" dirty="0"/>
              <a:t>Responsible, supportive funders</a:t>
            </a:r>
          </a:p>
        </p:txBody>
      </p:sp>
      <p:sp>
        <p:nvSpPr>
          <p:cNvPr id="10" name="Text Placeholder 9">
            <a:extLst>
              <a:ext uri="{FF2B5EF4-FFF2-40B4-BE49-F238E27FC236}">
                <a16:creationId xmlns:a16="http://schemas.microsoft.com/office/drawing/2014/main" id="{B28F50DE-9BCB-D04C-B899-90806E95BF34}"/>
              </a:ext>
            </a:extLst>
          </p:cNvPr>
          <p:cNvSpPr>
            <a:spLocks noGrp="1"/>
          </p:cNvSpPr>
          <p:nvPr>
            <p:ph type="body" sz="quarter" idx="23"/>
          </p:nvPr>
        </p:nvSpPr>
        <p:spPr>
          <a:xfrm>
            <a:off x="4677057" y="4439922"/>
            <a:ext cx="3525520" cy="1158238"/>
          </a:xfrm>
        </p:spPr>
        <p:txBody>
          <a:bodyPr/>
          <a:lstStyle/>
          <a:p>
            <a:pPr marL="171450" indent="-171450">
              <a:buFont typeface="Arial" panose="020B0604020202020204" pitchFamily="34" charset="0"/>
              <a:buChar char="•"/>
            </a:pPr>
            <a:r>
              <a:rPr lang="en-US" sz="1600" dirty="0"/>
              <a:t>How might progressive practice from funders be sustained? </a:t>
            </a:r>
          </a:p>
        </p:txBody>
      </p:sp>
    </p:spTree>
    <p:extLst>
      <p:ext uri="{BB962C8B-B14F-4D97-AF65-F5344CB8AC3E}">
        <p14:creationId xmlns:p14="http://schemas.microsoft.com/office/powerpoint/2010/main" val="3431547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21829-DF82-DD4E-B58D-7DFE506A190C}"/>
              </a:ext>
            </a:extLst>
          </p:cNvPr>
          <p:cNvSpPr>
            <a:spLocks noGrp="1"/>
          </p:cNvSpPr>
          <p:nvPr>
            <p:ph type="body" sz="quarter" idx="10"/>
          </p:nvPr>
        </p:nvSpPr>
        <p:spPr>
          <a:xfrm>
            <a:off x="719138" y="567556"/>
            <a:ext cx="7705725" cy="893757"/>
          </a:xfrm>
        </p:spPr>
        <p:txBody>
          <a:bodyPr/>
          <a:lstStyle/>
          <a:p>
            <a:r>
              <a:rPr lang="en-US" dirty="0"/>
              <a:t>How funders can make a difference</a:t>
            </a:r>
          </a:p>
        </p:txBody>
      </p:sp>
      <p:sp>
        <p:nvSpPr>
          <p:cNvPr id="5" name="Text Placeholder 4">
            <a:extLst>
              <a:ext uri="{FF2B5EF4-FFF2-40B4-BE49-F238E27FC236}">
                <a16:creationId xmlns:a16="http://schemas.microsoft.com/office/drawing/2014/main" id="{6269BDDD-25BA-5C47-B598-42BBA70221A9}"/>
              </a:ext>
            </a:extLst>
          </p:cNvPr>
          <p:cNvSpPr>
            <a:spLocks noGrp="1"/>
          </p:cNvSpPr>
          <p:nvPr>
            <p:ph type="body" sz="quarter" idx="18"/>
          </p:nvPr>
        </p:nvSpPr>
        <p:spPr/>
        <p:txBody>
          <a:bodyPr/>
          <a:lstStyle/>
          <a:p>
            <a:r>
              <a:rPr lang="en-US" sz="2000" b="1" dirty="0"/>
              <a:t>Funding relationships</a:t>
            </a:r>
            <a:endParaRPr lang="en-US" sz="2000" dirty="0"/>
          </a:p>
        </p:txBody>
      </p:sp>
      <p:sp>
        <p:nvSpPr>
          <p:cNvPr id="6" name="Text Placeholder 5">
            <a:extLst>
              <a:ext uri="{FF2B5EF4-FFF2-40B4-BE49-F238E27FC236}">
                <a16:creationId xmlns:a16="http://schemas.microsoft.com/office/drawing/2014/main" id="{A0E324A3-66F1-5B45-B512-224B22BB1F8C}"/>
              </a:ext>
            </a:extLst>
          </p:cNvPr>
          <p:cNvSpPr>
            <a:spLocks noGrp="1"/>
          </p:cNvSpPr>
          <p:nvPr>
            <p:ph type="body" sz="quarter" idx="19"/>
          </p:nvPr>
        </p:nvSpPr>
        <p:spPr>
          <a:xfrm>
            <a:off x="863601" y="2695430"/>
            <a:ext cx="3525520" cy="1023130"/>
          </a:xfrm>
        </p:spPr>
        <p:txBody>
          <a:bodyPr/>
          <a:lstStyle/>
          <a:p>
            <a:r>
              <a:rPr lang="en-US" sz="1800" dirty="0"/>
              <a:t>There is no rule that stipulates that applicants or funded organisations should feel anxious, trying to second guess what is expected of them. </a:t>
            </a:r>
          </a:p>
          <a:p>
            <a:endParaRPr lang="en-US" sz="1600" dirty="0"/>
          </a:p>
        </p:txBody>
      </p:sp>
      <p:sp>
        <p:nvSpPr>
          <p:cNvPr id="7" name="Text Placeholder 6">
            <a:extLst>
              <a:ext uri="{FF2B5EF4-FFF2-40B4-BE49-F238E27FC236}">
                <a16:creationId xmlns:a16="http://schemas.microsoft.com/office/drawing/2014/main" id="{29088015-F874-644E-A144-A070F3208801}"/>
              </a:ext>
            </a:extLst>
          </p:cNvPr>
          <p:cNvSpPr>
            <a:spLocks noGrp="1"/>
          </p:cNvSpPr>
          <p:nvPr>
            <p:ph type="body" sz="quarter" idx="20"/>
          </p:nvPr>
        </p:nvSpPr>
        <p:spPr/>
        <p:txBody>
          <a:bodyPr/>
          <a:lstStyle/>
          <a:p>
            <a:r>
              <a:rPr lang="en-US" sz="2000" b="1" dirty="0"/>
              <a:t>Funder commitments</a:t>
            </a:r>
            <a:endParaRPr lang="en-US" sz="2000" dirty="0"/>
          </a:p>
        </p:txBody>
      </p:sp>
      <p:sp>
        <p:nvSpPr>
          <p:cNvPr id="8" name="Text Placeholder 7">
            <a:extLst>
              <a:ext uri="{FF2B5EF4-FFF2-40B4-BE49-F238E27FC236}">
                <a16:creationId xmlns:a16="http://schemas.microsoft.com/office/drawing/2014/main" id="{0EEA72C5-2A7E-6740-A9F6-FADDACDD28A4}"/>
              </a:ext>
            </a:extLst>
          </p:cNvPr>
          <p:cNvSpPr>
            <a:spLocks noGrp="1"/>
          </p:cNvSpPr>
          <p:nvPr>
            <p:ph type="body" sz="quarter" idx="21"/>
          </p:nvPr>
        </p:nvSpPr>
        <p:spPr/>
        <p:txBody>
          <a:bodyPr/>
          <a:lstStyle/>
          <a:p>
            <a:r>
              <a:rPr lang="en-US" sz="1800" dirty="0"/>
              <a:t>100+ foundations – of all sizes across the UK – have signed up to 8 commitments to make life easier and fairer and less burdensome for applicants. </a:t>
            </a:r>
          </a:p>
          <a:p>
            <a:endParaRPr lang="en-US" sz="1600" dirty="0"/>
          </a:p>
        </p:txBody>
      </p:sp>
      <p:sp>
        <p:nvSpPr>
          <p:cNvPr id="15" name="Rectangle 14">
            <a:extLst>
              <a:ext uri="{FF2B5EF4-FFF2-40B4-BE49-F238E27FC236}">
                <a16:creationId xmlns:a16="http://schemas.microsoft.com/office/drawing/2014/main" id="{058529F0-D5FF-46FD-BB13-BE7F0615E714}"/>
              </a:ext>
            </a:extLst>
          </p:cNvPr>
          <p:cNvSpPr/>
          <p:nvPr/>
        </p:nvSpPr>
        <p:spPr>
          <a:xfrm>
            <a:off x="4346369" y="3951514"/>
            <a:ext cx="798655" cy="180504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4" name="Text Placeholder 3">
            <a:extLst>
              <a:ext uri="{FF2B5EF4-FFF2-40B4-BE49-F238E27FC236}">
                <a16:creationId xmlns:a16="http://schemas.microsoft.com/office/drawing/2014/main" id="{D7379CEA-F8C6-FC4E-A4E2-2ED50C5C6AA2}"/>
              </a:ext>
            </a:extLst>
          </p:cNvPr>
          <p:cNvSpPr>
            <a:spLocks noGrp="1"/>
          </p:cNvSpPr>
          <p:nvPr>
            <p:ph type="body" sz="quarter" idx="17"/>
          </p:nvPr>
        </p:nvSpPr>
        <p:spPr>
          <a:xfrm>
            <a:off x="863600" y="4450082"/>
            <a:ext cx="7339106" cy="1158238"/>
          </a:xfrm>
        </p:spPr>
        <p:txBody>
          <a:bodyPr/>
          <a:lstStyle/>
          <a:p>
            <a:r>
              <a:rPr lang="en-US" sz="1800" i="1" dirty="0"/>
              <a:t>‘Philanthropy's primary role is to fund, support, and advocate for the nonprofits and communities doing the hard work of making our communities and our society better. </a:t>
            </a:r>
            <a:r>
              <a:rPr lang="en-US" sz="1800" b="1" i="1" dirty="0"/>
              <a:t>The more we let go in that role, the more others can lead</a:t>
            </a:r>
            <a:r>
              <a:rPr lang="en-US" sz="1800" i="1" dirty="0"/>
              <a:t>. The more we let others in, the better our ideas and relationships become. That’s how we go from making incremental gains to quantum leaps.’</a:t>
            </a:r>
            <a:endParaRPr lang="en-US" sz="1800" dirty="0"/>
          </a:p>
        </p:txBody>
      </p:sp>
      <p:sp>
        <p:nvSpPr>
          <p:cNvPr id="3" name="Text Placeholder 2">
            <a:extLst>
              <a:ext uri="{FF2B5EF4-FFF2-40B4-BE49-F238E27FC236}">
                <a16:creationId xmlns:a16="http://schemas.microsoft.com/office/drawing/2014/main" id="{0FDD0F05-DE02-FB42-9B6E-73ADC1B33BBC}"/>
              </a:ext>
            </a:extLst>
          </p:cNvPr>
          <p:cNvSpPr>
            <a:spLocks noGrp="1"/>
          </p:cNvSpPr>
          <p:nvPr>
            <p:ph type="body" sz="quarter" idx="13"/>
          </p:nvPr>
        </p:nvSpPr>
        <p:spPr/>
        <p:txBody>
          <a:bodyPr/>
          <a:lstStyle/>
          <a:p>
            <a:r>
              <a:rPr lang="en-US" sz="2000" b="1" dirty="0"/>
              <a:t>Philanthropy’s role</a:t>
            </a:r>
            <a:endParaRPr lang="en-US" sz="2000" dirty="0"/>
          </a:p>
        </p:txBody>
      </p:sp>
    </p:spTree>
    <p:extLst>
      <p:ext uri="{BB962C8B-B14F-4D97-AF65-F5344CB8AC3E}">
        <p14:creationId xmlns:p14="http://schemas.microsoft.com/office/powerpoint/2010/main" val="425769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Eight Commitments</a:t>
            </a:r>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a:xfrm>
            <a:off x="719139" y="1858963"/>
            <a:ext cx="4264342" cy="3890960"/>
          </a:xfrm>
        </p:spPr>
        <p:txBody>
          <a:bodyPr/>
          <a:lstStyle/>
          <a:p>
            <a:pPr marL="0" indent="0">
              <a:lnSpc>
                <a:spcPct val="100000"/>
              </a:lnSpc>
              <a:spcBef>
                <a:spcPts val="0"/>
              </a:spcBef>
              <a:buNone/>
            </a:pPr>
            <a:r>
              <a:rPr lang="en-US" sz="2000" b="1" dirty="0"/>
              <a:t>Over 100 </a:t>
            </a:r>
            <a:r>
              <a:rPr lang="en-US" sz="2000" dirty="0"/>
              <a:t>trusts and foundations of all sizes across the UK have made eight commitments: </a:t>
            </a:r>
          </a:p>
          <a:p>
            <a:pPr marL="0" indent="0">
              <a:lnSpc>
                <a:spcPct val="100000"/>
              </a:lnSpc>
              <a:spcBef>
                <a:spcPts val="0"/>
              </a:spcBef>
              <a:buNone/>
            </a:pPr>
            <a:endParaRPr lang="en-US" sz="2000" dirty="0"/>
          </a:p>
          <a:p>
            <a:pPr marL="342900" indent="-342900">
              <a:lnSpc>
                <a:spcPct val="100000"/>
              </a:lnSpc>
              <a:spcBef>
                <a:spcPts val="0"/>
              </a:spcBef>
              <a:buAutoNum type="arabicPeriod"/>
            </a:pPr>
            <a:r>
              <a:rPr lang="en-US" sz="2000" dirty="0">
                <a:solidFill>
                  <a:srgbClr val="00838A"/>
                </a:solidFill>
              </a:rPr>
              <a:t>Don’t waste time </a:t>
            </a:r>
          </a:p>
          <a:p>
            <a:pPr marL="342900" indent="-342900">
              <a:lnSpc>
                <a:spcPct val="100000"/>
              </a:lnSpc>
              <a:spcBef>
                <a:spcPts val="0"/>
              </a:spcBef>
              <a:buAutoNum type="arabicPeriod"/>
            </a:pPr>
            <a:r>
              <a:rPr lang="en-US" sz="2000" dirty="0">
                <a:solidFill>
                  <a:srgbClr val="00838A"/>
                </a:solidFill>
              </a:rPr>
              <a:t>Ask relevant questions</a:t>
            </a:r>
          </a:p>
          <a:p>
            <a:pPr marL="342900" indent="-342900">
              <a:lnSpc>
                <a:spcPct val="100000"/>
              </a:lnSpc>
              <a:spcBef>
                <a:spcPts val="0"/>
              </a:spcBef>
              <a:buAutoNum type="arabicPeriod"/>
            </a:pPr>
            <a:r>
              <a:rPr lang="en-US" sz="2000" dirty="0">
                <a:solidFill>
                  <a:srgbClr val="00838A"/>
                </a:solidFill>
              </a:rPr>
              <a:t>Accept risk</a:t>
            </a:r>
          </a:p>
          <a:p>
            <a:pPr marL="342900" indent="-342900">
              <a:lnSpc>
                <a:spcPct val="100000"/>
              </a:lnSpc>
              <a:spcBef>
                <a:spcPts val="0"/>
              </a:spcBef>
              <a:buAutoNum type="arabicPeriod"/>
            </a:pPr>
            <a:r>
              <a:rPr lang="en-US" sz="2000" dirty="0">
                <a:solidFill>
                  <a:srgbClr val="00838A"/>
                </a:solidFill>
              </a:rPr>
              <a:t>Act with urgency</a:t>
            </a:r>
          </a:p>
          <a:p>
            <a:pPr marL="342900" indent="-342900">
              <a:lnSpc>
                <a:spcPct val="100000"/>
              </a:lnSpc>
              <a:spcBef>
                <a:spcPts val="0"/>
              </a:spcBef>
              <a:buAutoNum type="arabicPeriod"/>
            </a:pPr>
            <a:r>
              <a:rPr lang="en-US" sz="2000" dirty="0">
                <a:solidFill>
                  <a:srgbClr val="00838A"/>
                </a:solidFill>
              </a:rPr>
              <a:t>Be open</a:t>
            </a:r>
          </a:p>
          <a:p>
            <a:pPr marL="342900" indent="-342900">
              <a:lnSpc>
                <a:spcPct val="100000"/>
              </a:lnSpc>
              <a:spcBef>
                <a:spcPts val="0"/>
              </a:spcBef>
              <a:buAutoNum type="arabicPeriod"/>
            </a:pPr>
            <a:r>
              <a:rPr lang="en-US" sz="2000" dirty="0">
                <a:solidFill>
                  <a:srgbClr val="00838A"/>
                </a:solidFill>
              </a:rPr>
              <a:t>Enable flexibility</a:t>
            </a:r>
          </a:p>
          <a:p>
            <a:pPr marL="342900" indent="-342900">
              <a:lnSpc>
                <a:spcPct val="100000"/>
              </a:lnSpc>
              <a:spcBef>
                <a:spcPts val="0"/>
              </a:spcBef>
              <a:buAutoNum type="arabicPeriod"/>
            </a:pPr>
            <a:r>
              <a:rPr lang="en-US" sz="2000" dirty="0">
                <a:solidFill>
                  <a:srgbClr val="00838A"/>
                </a:solidFill>
              </a:rPr>
              <a:t>Communicate with purpose</a:t>
            </a:r>
          </a:p>
          <a:p>
            <a:pPr marL="342900" indent="-342900">
              <a:lnSpc>
                <a:spcPct val="100000"/>
              </a:lnSpc>
              <a:spcBef>
                <a:spcPts val="0"/>
              </a:spcBef>
              <a:buAutoNum type="arabicPeriod"/>
            </a:pPr>
            <a:r>
              <a:rPr lang="en-US" sz="2000" dirty="0">
                <a:solidFill>
                  <a:srgbClr val="00838A"/>
                </a:solidFill>
              </a:rPr>
              <a:t>Be proportionate </a:t>
            </a:r>
          </a:p>
          <a:p>
            <a:pPr marL="0" indent="0">
              <a:lnSpc>
                <a:spcPct val="100000"/>
              </a:lnSpc>
              <a:spcBef>
                <a:spcPts val="0"/>
              </a:spcBef>
              <a:buNone/>
            </a:pPr>
            <a:endParaRPr lang="en-US" sz="1400" dirty="0">
              <a:hlinkClick r:id="rId3">
                <a:extLst>
                  <a:ext uri="{A12FA001-AC4F-418D-AE19-62706E023703}">
                    <ahyp:hlinkClr xmlns:ahyp="http://schemas.microsoft.com/office/drawing/2018/hyperlinkcolor" val="tx"/>
                  </a:ext>
                </a:extLst>
              </a:hlinkClick>
            </a:endParaRPr>
          </a:p>
          <a:p>
            <a:pPr marL="0" indent="0">
              <a:lnSpc>
                <a:spcPct val="100000"/>
              </a:lnSpc>
              <a:spcBef>
                <a:spcPts val="0"/>
              </a:spcBef>
              <a:buNone/>
            </a:pPr>
            <a:r>
              <a:rPr lang="en-US" sz="1400" dirty="0">
                <a:solidFill>
                  <a:srgbClr val="00838A"/>
                </a:solidFill>
                <a:hlinkClick r:id="rId3">
                  <a:extLst>
                    <a:ext uri="{A12FA001-AC4F-418D-AE19-62706E023703}">
                      <ahyp:hlinkClr xmlns:ahyp="http://schemas.microsoft.com/office/drawing/2018/hyperlinkcolor" val="tx"/>
                    </a:ext>
                  </a:extLst>
                </a:hlinkClick>
              </a:rPr>
              <a:t>https://www.ivar.org.uk/flexible-funders/</a:t>
            </a:r>
            <a:r>
              <a:rPr lang="en-US" sz="1400" dirty="0">
                <a:solidFill>
                  <a:srgbClr val="00838A"/>
                </a:solidFill>
              </a:rPr>
              <a:t> </a:t>
            </a:r>
          </a:p>
          <a:p>
            <a:pPr>
              <a:lnSpc>
                <a:spcPts val="2800"/>
              </a:lnSpc>
            </a:pPr>
            <a:endParaRPr lang="en-US" dirty="0"/>
          </a:p>
        </p:txBody>
      </p:sp>
      <p:pic>
        <p:nvPicPr>
          <p:cNvPr id="4" name="Picture 3">
            <a:extLst>
              <a:ext uri="{FF2B5EF4-FFF2-40B4-BE49-F238E27FC236}">
                <a16:creationId xmlns:a16="http://schemas.microsoft.com/office/drawing/2014/main" id="{16543069-EB4A-97B0-8F8B-F7D086441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047" y="2246374"/>
            <a:ext cx="2367213" cy="23652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2509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27C7-9C3C-5A4B-81A7-8561264D7972}"/>
              </a:ext>
            </a:extLst>
          </p:cNvPr>
          <p:cNvSpPr>
            <a:spLocks noGrp="1"/>
          </p:cNvSpPr>
          <p:nvPr>
            <p:ph type="body" sz="quarter" idx="10"/>
          </p:nvPr>
        </p:nvSpPr>
        <p:spPr>
          <a:xfrm>
            <a:off x="1689100" y="2356139"/>
            <a:ext cx="6735763" cy="2908774"/>
          </a:xfrm>
        </p:spPr>
        <p:txBody>
          <a:bodyPr/>
          <a:lstStyle/>
          <a:p>
            <a:r>
              <a:rPr lang="en-US" sz="2800" dirty="0"/>
              <a:t>Grantees’ work – as well as funders’ – became </a:t>
            </a:r>
            <a:r>
              <a:rPr lang="en-US" sz="2800" u="sng" dirty="0"/>
              <a:t>better </a:t>
            </a:r>
            <a:r>
              <a:rPr lang="en-US" sz="2800" dirty="0"/>
              <a:t>as they shifted into relationships built on trust, openness, and respect for the distinct expertise and know-how of charities that are tightly connected and accountable to their communities. </a:t>
            </a:r>
          </a:p>
          <a:p>
            <a:endParaRPr lang="en-US" dirty="0"/>
          </a:p>
        </p:txBody>
      </p:sp>
    </p:spTree>
    <p:extLst>
      <p:ext uri="{BB962C8B-B14F-4D97-AF65-F5344CB8AC3E}">
        <p14:creationId xmlns:p14="http://schemas.microsoft.com/office/powerpoint/2010/main" val="40454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Funders are thinking about… </a:t>
            </a:r>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a:xfrm>
            <a:off x="719138" y="1858963"/>
            <a:ext cx="7705725" cy="3890960"/>
          </a:xfrm>
        </p:spPr>
        <p:txBody>
          <a:bodyPr/>
          <a:lstStyle/>
          <a:p>
            <a:pPr marL="285750" indent="-285750">
              <a:lnSpc>
                <a:spcPts val="2800"/>
              </a:lnSpc>
              <a:buFont typeface="Arial" panose="020B0604020202020204" pitchFamily="34" charset="0"/>
              <a:buChar char="•"/>
            </a:pPr>
            <a:r>
              <a:rPr lang="en-US" sz="2000" b="0" i="0" dirty="0">
                <a:solidFill>
                  <a:srgbClr val="255053"/>
                </a:solidFill>
                <a:effectLst/>
              </a:rPr>
              <a:t>Unrestricted funding (how and why)</a:t>
            </a:r>
          </a:p>
          <a:p>
            <a:pPr marL="285750" indent="-285750">
              <a:lnSpc>
                <a:spcPts val="2800"/>
              </a:lnSpc>
              <a:buFont typeface="Arial" panose="020B0604020202020204" pitchFamily="34" charset="0"/>
              <a:buChar char="•"/>
            </a:pPr>
            <a:r>
              <a:rPr lang="en-US" sz="2000" dirty="0">
                <a:solidFill>
                  <a:srgbClr val="255053"/>
                </a:solidFill>
              </a:rPr>
              <a:t>Wellbeing grants</a:t>
            </a:r>
          </a:p>
          <a:p>
            <a:pPr marL="285750" indent="-285750">
              <a:lnSpc>
                <a:spcPts val="2800"/>
              </a:lnSpc>
              <a:buFont typeface="Arial" panose="020B0604020202020204" pitchFamily="34" charset="0"/>
              <a:buChar char="•"/>
            </a:pPr>
            <a:r>
              <a:rPr lang="en-US" sz="2000" b="0" i="0" dirty="0">
                <a:solidFill>
                  <a:srgbClr val="255053"/>
                </a:solidFill>
                <a:effectLst/>
              </a:rPr>
              <a:t>Application and assessment processes</a:t>
            </a:r>
          </a:p>
          <a:p>
            <a:pPr marL="285750" indent="-285750">
              <a:lnSpc>
                <a:spcPts val="2800"/>
              </a:lnSpc>
              <a:buFont typeface="Arial" panose="020B0604020202020204" pitchFamily="34" charset="0"/>
              <a:buChar char="•"/>
            </a:pPr>
            <a:r>
              <a:rPr lang="en-US" sz="2000" dirty="0">
                <a:solidFill>
                  <a:srgbClr val="255053"/>
                </a:solidFill>
              </a:rPr>
              <a:t>Better reporting</a:t>
            </a:r>
          </a:p>
          <a:p>
            <a:pPr marL="285750" indent="-285750">
              <a:lnSpc>
                <a:spcPts val="2800"/>
              </a:lnSpc>
              <a:buFont typeface="Arial" panose="020B0604020202020204" pitchFamily="34" charset="0"/>
              <a:buChar char="•"/>
            </a:pPr>
            <a:r>
              <a:rPr lang="en-US" sz="2000" b="0" i="0" dirty="0">
                <a:solidFill>
                  <a:srgbClr val="255053"/>
                </a:solidFill>
                <a:effectLst/>
              </a:rPr>
              <a:t>Relational funding</a:t>
            </a:r>
          </a:p>
          <a:p>
            <a:pPr>
              <a:lnSpc>
                <a:spcPts val="2800"/>
              </a:lnSpc>
            </a:pPr>
            <a:endParaRPr lang="en-US" sz="2000" dirty="0"/>
          </a:p>
        </p:txBody>
      </p:sp>
    </p:spTree>
    <p:extLst>
      <p:ext uri="{BB962C8B-B14F-4D97-AF65-F5344CB8AC3E}">
        <p14:creationId xmlns:p14="http://schemas.microsoft.com/office/powerpoint/2010/main" val="345978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0A9CB-36D2-C24A-B79D-5E80B2931CC1}"/>
              </a:ext>
            </a:extLst>
          </p:cNvPr>
          <p:cNvSpPr>
            <a:spLocks noGrp="1"/>
          </p:cNvSpPr>
          <p:nvPr>
            <p:ph type="body" sz="quarter" idx="10"/>
          </p:nvPr>
        </p:nvSpPr>
        <p:spPr/>
        <p:txBody>
          <a:bodyPr/>
          <a:lstStyle/>
          <a:p>
            <a:r>
              <a:rPr lang="en-US" dirty="0"/>
              <a:t>Relational grantmaking</a:t>
            </a:r>
          </a:p>
        </p:txBody>
      </p:sp>
      <p:sp>
        <p:nvSpPr>
          <p:cNvPr id="3" name="Text Placeholder 2">
            <a:extLst>
              <a:ext uri="{FF2B5EF4-FFF2-40B4-BE49-F238E27FC236}">
                <a16:creationId xmlns:a16="http://schemas.microsoft.com/office/drawing/2014/main" id="{BFB821C6-984D-5442-8161-9799724A18C2}"/>
              </a:ext>
            </a:extLst>
          </p:cNvPr>
          <p:cNvSpPr>
            <a:spLocks noGrp="1"/>
          </p:cNvSpPr>
          <p:nvPr>
            <p:ph type="body" sz="quarter" idx="11"/>
          </p:nvPr>
        </p:nvSpPr>
        <p:spPr>
          <a:xfrm>
            <a:off x="719138" y="1858963"/>
            <a:ext cx="7956232" cy="3890960"/>
          </a:xfrm>
        </p:spPr>
        <p:txBody>
          <a:bodyPr/>
          <a:lstStyle/>
          <a:p>
            <a:pPr>
              <a:lnSpc>
                <a:spcPct val="107000"/>
              </a:lnSpc>
              <a:spcAft>
                <a:spcPts val="600"/>
              </a:spcAft>
            </a:pPr>
            <a:r>
              <a:rPr lang="en-GB" sz="2000" dirty="0">
                <a:effectLst/>
                <a:ea typeface="Calibri" panose="020F0502020204030204" pitchFamily="34" charset="0"/>
                <a:cs typeface="Times New Roman" panose="02020603050405020304" pitchFamily="18" charset="0"/>
              </a:rPr>
              <a:t>If funders call themselves relational and/or start adopting the rhetoric, it is crucial that they:</a:t>
            </a:r>
          </a:p>
          <a:p>
            <a:pPr marL="342900" lvl="0" indent="-342900">
              <a:lnSpc>
                <a:spcPct val="107000"/>
              </a:lnSpc>
              <a:spcAft>
                <a:spcPts val="600"/>
              </a:spcAft>
              <a:buFont typeface="Symbol" panose="05050102010706020507" pitchFamily="18" charset="2"/>
              <a:buChar char=""/>
            </a:pPr>
            <a:r>
              <a:rPr lang="en-GB" sz="2000" dirty="0">
                <a:ea typeface="Calibri" panose="020F0502020204030204" pitchFamily="34" charset="0"/>
                <a:cs typeface="Times New Roman" panose="02020603050405020304" pitchFamily="18" charset="0"/>
              </a:rPr>
              <a:t>A</a:t>
            </a:r>
            <a:r>
              <a:rPr lang="en-GB" sz="2000" dirty="0">
                <a:effectLst/>
                <a:ea typeface="Calibri" panose="020F0502020204030204" pitchFamily="34" charset="0"/>
                <a:cs typeface="Times New Roman" panose="02020603050405020304" pitchFamily="18" charset="0"/>
              </a:rPr>
              <a:t>re clear about what that means</a:t>
            </a:r>
          </a:p>
          <a:p>
            <a:pPr marL="342900" lvl="0" indent="-342900">
              <a:lnSpc>
                <a:spcPct val="107000"/>
              </a:lnSpc>
              <a:spcAft>
                <a:spcPts val="600"/>
              </a:spcAft>
              <a:buFont typeface="Symbol" panose="05050102010706020507" pitchFamily="18" charset="2"/>
              <a:buChar char=""/>
            </a:pPr>
            <a:r>
              <a:rPr lang="en-GB" sz="2000" dirty="0">
                <a:effectLst/>
                <a:ea typeface="Calibri" panose="020F0502020204030204" pitchFamily="34" charset="0"/>
                <a:cs typeface="Times New Roman" panose="02020603050405020304" pitchFamily="18" charset="0"/>
              </a:rPr>
              <a:t>Communicate it well to charities so they know what to expect</a:t>
            </a:r>
          </a:p>
          <a:p>
            <a:pPr marL="342900" lvl="0" indent="-342900">
              <a:lnSpc>
                <a:spcPct val="107000"/>
              </a:lnSpc>
              <a:spcAft>
                <a:spcPts val="600"/>
              </a:spcAft>
              <a:buFont typeface="Symbol" panose="05050102010706020507" pitchFamily="18" charset="2"/>
              <a:buChar char=""/>
            </a:pPr>
            <a:r>
              <a:rPr lang="en-GB" sz="2000" dirty="0">
                <a:effectLst/>
                <a:ea typeface="Calibri" panose="020F0502020204030204" pitchFamily="34" charset="0"/>
                <a:cs typeface="Times New Roman" panose="02020603050405020304" pitchFamily="18" charset="0"/>
              </a:rPr>
              <a:t>Are sufficiently aligned internally to be able to deliver on whatever they are promising </a:t>
            </a:r>
          </a:p>
          <a:p>
            <a:pPr marL="0" indent="0">
              <a:lnSpc>
                <a:spcPct val="100000"/>
              </a:lnSpc>
              <a:buNone/>
            </a:pPr>
            <a:endParaRPr lang="en-US" sz="2000" dirty="0">
              <a:solidFill>
                <a:srgbClr val="00838A"/>
              </a:solidFill>
            </a:endParaRPr>
          </a:p>
        </p:txBody>
      </p:sp>
    </p:spTree>
    <p:extLst>
      <p:ext uri="{BB962C8B-B14F-4D97-AF65-F5344CB8AC3E}">
        <p14:creationId xmlns:p14="http://schemas.microsoft.com/office/powerpoint/2010/main" val="1210489910"/>
      </p:ext>
    </p:extLst>
  </p:cSld>
  <p:clrMapOvr>
    <a:masterClrMapping/>
  </p:clrMapOvr>
</p:sld>
</file>

<file path=ppt/theme/theme1.xml><?xml version="1.0" encoding="utf-8"?>
<a:theme xmlns:a="http://schemas.openxmlformats.org/drawingml/2006/main" name="Office Theme">
  <a:themeElements>
    <a:clrScheme name="IVAR 2021">
      <a:dk1>
        <a:srgbClr val="245053"/>
      </a:dk1>
      <a:lt1>
        <a:srgbClr val="F5F0E8"/>
      </a:lt1>
      <a:dk2>
        <a:srgbClr val="4D4D4D"/>
      </a:dk2>
      <a:lt2>
        <a:srgbClr val="FFFFFF"/>
      </a:lt2>
      <a:accent1>
        <a:srgbClr val="00ABB5"/>
      </a:accent1>
      <a:accent2>
        <a:srgbClr val="264F54"/>
      </a:accent2>
      <a:accent3>
        <a:srgbClr val="9CDBB0"/>
      </a:accent3>
      <a:accent4>
        <a:srgbClr val="FFFFFF"/>
      </a:accent4>
      <a:accent5>
        <a:srgbClr val="F5F0E8"/>
      </a:accent5>
      <a:accent6>
        <a:srgbClr val="F5F0E8"/>
      </a:accent6>
      <a:hlink>
        <a:srgbClr val="00ABB5"/>
      </a:hlink>
      <a:folHlink>
        <a:srgbClr val="264F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c03ac9-1509-4f99-8979-304131a0d160">
      <Terms xmlns="http://schemas.microsoft.com/office/infopath/2007/PartnerControls"/>
    </lcf76f155ced4ddcb4097134ff3c332f>
    <TaxCatchAll xmlns="5ad767c6-7fe6-4ebd-8f87-e291e8b129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D9AFED5248E840AA1F43F1C9AB00E0" ma:contentTypeVersion="16" ma:contentTypeDescription="Create a new document." ma:contentTypeScope="" ma:versionID="767b511f109f32684620f90ef02cb4c7">
  <xsd:schema xmlns:xsd="http://www.w3.org/2001/XMLSchema" xmlns:xs="http://www.w3.org/2001/XMLSchema" xmlns:p="http://schemas.microsoft.com/office/2006/metadata/properties" xmlns:ns2="b5c03ac9-1509-4f99-8979-304131a0d160" xmlns:ns3="5ad767c6-7fe6-4ebd-8f87-e291e8b12943" targetNamespace="http://schemas.microsoft.com/office/2006/metadata/properties" ma:root="true" ma:fieldsID="2bdf5b2bfbbc3fc2c4504d8008aa6171" ns2:_="" ns3:_="">
    <xsd:import namespace="b5c03ac9-1509-4f99-8979-304131a0d160"/>
    <xsd:import namespace="5ad767c6-7fe6-4ebd-8f87-e291e8b129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03ac9-1509-4f99-8979-304131a0d1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e245eb-eacd-48fe-b5f4-f565b69b58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d767c6-7fe6-4ebd-8f87-e291e8b1294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57e7a7-38c1-4ebf-a85c-f4114e118022}" ma:internalName="TaxCatchAll" ma:showField="CatchAllData" ma:web="5ad767c6-7fe6-4ebd-8f87-e291e8b129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B433C0-C175-4AAA-8D50-7B297F4C2336}">
  <ds:schemaRefs>
    <ds:schemaRef ds:uri="http://schemas.microsoft.com/sharepoint/v3/contenttype/forms"/>
  </ds:schemaRefs>
</ds:datastoreItem>
</file>

<file path=customXml/itemProps2.xml><?xml version="1.0" encoding="utf-8"?>
<ds:datastoreItem xmlns:ds="http://schemas.openxmlformats.org/officeDocument/2006/customXml" ds:itemID="{A9707538-8B34-4EB2-A7B0-69E8F5E25AD0}">
  <ds:schemaRefs>
    <ds:schemaRef ds:uri="http://schemas.microsoft.com/office/2006/metadata/properties"/>
    <ds:schemaRef ds:uri="http://purl.org/dc/terms/"/>
    <ds:schemaRef ds:uri="http://schemas.microsoft.com/office/2006/documentManagement/types"/>
    <ds:schemaRef ds:uri="5ad767c6-7fe6-4ebd-8f87-e291e8b12943"/>
    <ds:schemaRef ds:uri="http://www.w3.org/XML/1998/namespace"/>
    <ds:schemaRef ds:uri="http://purl.org/dc/elements/1.1/"/>
    <ds:schemaRef ds:uri="http://schemas.microsoft.com/office/infopath/2007/PartnerControls"/>
    <ds:schemaRef ds:uri="http://schemas.openxmlformats.org/package/2006/metadata/core-properties"/>
    <ds:schemaRef ds:uri="b5c03ac9-1509-4f99-8979-304131a0d160"/>
    <ds:schemaRef ds:uri="http://purl.org/dc/dcmitype/"/>
  </ds:schemaRefs>
</ds:datastoreItem>
</file>

<file path=customXml/itemProps3.xml><?xml version="1.0" encoding="utf-8"?>
<ds:datastoreItem xmlns:ds="http://schemas.openxmlformats.org/officeDocument/2006/customXml" ds:itemID="{C3CD73C4-BDE2-43FC-8817-A48CE85877A0}">
  <ds:schemaRefs>
    <ds:schemaRef ds:uri="5ad767c6-7fe6-4ebd-8f87-e291e8b12943"/>
    <ds:schemaRef ds:uri="b5c03ac9-1509-4f99-8979-304131a0d1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145</TotalTime>
  <Words>3938</Words>
  <Application>Microsoft Office PowerPoint</Application>
  <PresentationFormat>On-screen Show (4:3)</PresentationFormat>
  <Paragraphs>237</Paragraphs>
  <Slides>23</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Georgia</vt:lpstr>
      <vt:lpstr>Helvetica Neue</vt:lpstr>
      <vt:lpstr>NeuzeitGro-Bol</vt:lpstr>
      <vt:lpstr>NeuzeitGro-Reg</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Involved Design</dc:creator>
  <cp:lastModifiedBy>Eliza Buckley</cp:lastModifiedBy>
  <cp:revision>4</cp:revision>
  <cp:lastPrinted>2022-03-01T09:51:45Z</cp:lastPrinted>
  <dcterms:created xsi:type="dcterms:W3CDTF">2021-07-07T10:33:09Z</dcterms:created>
  <dcterms:modified xsi:type="dcterms:W3CDTF">2022-05-31T15:00:02Z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0x010100BBD9AFED5248E840AA1F43F1C9AB00E0</vt:lpwstr>
  </property>
  <property fmtid="{D5CDD505-2E9C-101B-9397-08002B2CF9AE}" pid="3" name="Order">
    <vt:r8>3746600</vt:r8>
  </property>
  <property fmtid="{D5CDD505-2E9C-101B-9397-08002B2CF9AE}" pid="4" name="MediaServiceImageTags">
    <vt:lpwstr/>
  </property>
</Properties>
</file>