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8.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4" r:id="rId5"/>
  </p:sldMasterIdLst>
  <p:notesMasterIdLst>
    <p:notesMasterId r:id="rId26"/>
  </p:notesMasterIdLst>
  <p:sldIdLst>
    <p:sldId id="3897" r:id="rId6"/>
    <p:sldId id="5261" r:id="rId7"/>
    <p:sldId id="6062" r:id="rId8"/>
    <p:sldId id="6238" r:id="rId9"/>
    <p:sldId id="6244" r:id="rId10"/>
    <p:sldId id="5323" r:id="rId11"/>
    <p:sldId id="5276" r:id="rId12"/>
    <p:sldId id="3187" r:id="rId13"/>
    <p:sldId id="5324" r:id="rId14"/>
    <p:sldId id="5325" r:id="rId15"/>
    <p:sldId id="5327" r:id="rId16"/>
    <p:sldId id="5595" r:id="rId17"/>
    <p:sldId id="5326" r:id="rId18"/>
    <p:sldId id="5608" r:id="rId19"/>
    <p:sldId id="5617" r:id="rId20"/>
    <p:sldId id="5619" r:id="rId21"/>
    <p:sldId id="5659" r:id="rId22"/>
    <p:sldId id="5660" r:id="rId23"/>
    <p:sldId id="5311" r:id="rId24"/>
    <p:sldId id="258" r:id="rId25"/>
  </p:sldIdLst>
  <p:sldSz cx="10691813" cy="7559675"/>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3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DDDD8-5502-45D1-A473-0F51A72FDB6A}" v="12" dt="2022-06-09T12:44:41.825"/>
    <p1510:client id="{C62BFB5A-346C-4DD9-8777-75FE78035011}" v="2" dt="2022-06-09T15:24:17.541"/>
    <p1510:client id="{DBB34C22-6C57-47BD-A20D-07A1E48B639F}" v="14" dt="2022-06-09T13:13:01.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showGuides="1">
      <p:cViewPr varScale="1">
        <p:scale>
          <a:sx n="76" d="100"/>
          <a:sy n="76" d="100"/>
        </p:scale>
        <p:origin x="1210" y="58"/>
      </p:cViewPr>
      <p:guideLst/>
    </p:cSldViewPr>
  </p:slideViewPr>
  <p:notesTextViewPr>
    <p:cViewPr>
      <p:scale>
        <a:sx n="1" d="1"/>
        <a:sy n="1" d="1"/>
      </p:scale>
      <p:origin x="0" y="0"/>
    </p:cViewPr>
  </p:notesTextViewPr>
  <p:sorterViewPr>
    <p:cViewPr>
      <p:scale>
        <a:sx n="100" d="100"/>
        <a:sy n="100" d="100"/>
      </p:scale>
      <p:origin x="0" y="0"/>
    </p:cViewPr>
  </p:sorterViewPr>
  <p:gridSpacing cx="50400" cy="504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602600337667298E-2"/>
          <c:y val="1.9246205441372066E-2"/>
          <c:w val="0.38653470115049338"/>
          <c:h val="0.95192388807700112"/>
        </c:manualLayout>
      </c:layout>
      <c:pieChart>
        <c:varyColors val="1"/>
        <c:ser>
          <c:idx val="0"/>
          <c:order val="0"/>
          <c:spPr>
            <a:solidFill>
              <a:srgbClr val="CED0D1"/>
            </a:solidFill>
            <a:ln>
              <a:noFill/>
            </a:ln>
            <a:effectLst/>
            <a:extLst>
              <a:ext uri="{91240B29-F687-4F45-9708-019B960494DF}">
                <a14:hiddenLine xmlns:a14="http://schemas.microsoft.com/office/drawing/2010/main">
                  <a:noFill/>
                </a14:hiddenLine>
              </a:ext>
            </a:extLst>
          </c:spPr>
          <c:dPt>
            <c:idx val="0"/>
            <c:bubble3D val="0"/>
            <c:spPr>
              <a:solidFill>
                <a:srgbClr val="74726F"/>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CC41-49FC-BE56-CBA8165A92E5}"/>
              </c:ext>
            </c:extLst>
          </c:dPt>
          <c:dPt>
            <c:idx val="1"/>
            <c:bubble3D val="0"/>
            <c:spPr>
              <a:solidFill>
                <a:srgbClr val="CED0D1"/>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CC41-49FC-BE56-CBA8165A92E5}"/>
              </c:ext>
            </c:extLst>
          </c:dPt>
          <c:dPt>
            <c:idx val="2"/>
            <c:bubble3D val="0"/>
            <c:spPr>
              <a:solidFill>
                <a:srgbClr val="1AA3E3"/>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5-CC41-49FC-BE56-CBA8165A92E5}"/>
              </c:ext>
            </c:extLst>
          </c:dPt>
          <c:dPt>
            <c:idx val="3"/>
            <c:bubble3D val="0"/>
            <c:spPr>
              <a:solidFill>
                <a:srgbClr val="EB3686"/>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CC41-49FC-BE56-CBA8165A92E5}"/>
              </c:ext>
            </c:extLst>
          </c:dPt>
          <c:dPt>
            <c:idx val="4"/>
            <c:bubble3D val="0"/>
            <c:spPr>
              <a:solidFill>
                <a:srgbClr val="54A94F"/>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9-CC41-49FC-BE56-CBA8165A92E5}"/>
              </c:ext>
            </c:extLst>
          </c:dPt>
          <c:dPt>
            <c:idx val="5"/>
            <c:bubble3D val="0"/>
            <c:spPr>
              <a:solidFill>
                <a:srgbClr val="9EC883"/>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B-CC41-49FC-BE56-CBA8165A92E5}"/>
              </c:ext>
            </c:extLst>
          </c:dPt>
          <c:dPt>
            <c:idx val="6"/>
            <c:bubble3D val="0"/>
            <c:spPr>
              <a:solidFill>
                <a:srgbClr val="61C4EE"/>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D-CC41-49FC-BE56-CBA8165A92E5}"/>
              </c:ext>
            </c:extLst>
          </c:dPt>
          <c:dPt>
            <c:idx val="7"/>
            <c:bubble3D val="0"/>
            <c:spPr>
              <a:solidFill>
                <a:srgbClr val="F2A7C7"/>
              </a:solidFill>
              <a:ln w="25400">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F-CC41-49FC-BE56-CBA8165A92E5}"/>
              </c:ext>
            </c:extLst>
          </c:dPt>
          <c:cat>
            <c:multiLvlStrRef>
              <c:f>Allocation!$A$25:$B$32</c:f>
              <c:multiLvlStrCache>
                <c:ptCount val="8"/>
                <c:lvl>
                  <c:pt idx="0">
                    <c:v>64.13%</c:v>
                  </c:pt>
                  <c:pt idx="1">
                    <c:v>8.50%</c:v>
                  </c:pt>
                  <c:pt idx="2">
                    <c:v>9.06%</c:v>
                  </c:pt>
                  <c:pt idx="3">
                    <c:v>2.76%</c:v>
                  </c:pt>
                  <c:pt idx="4">
                    <c:v>4.58%</c:v>
                  </c:pt>
                  <c:pt idx="5">
                    <c:v>0.00%</c:v>
                  </c:pt>
                  <c:pt idx="6">
                    <c:v>2.44%</c:v>
                  </c:pt>
                  <c:pt idx="7">
                    <c:v>8.52%</c:v>
                  </c:pt>
                </c:lvl>
                <c:lvl>
                  <c:pt idx="0">
                    <c:v>Overseas Equities</c:v>
                  </c:pt>
                  <c:pt idx="1">
                    <c:v>UK Equities</c:v>
                  </c:pt>
                  <c:pt idx="2">
                    <c:v>Infrastructure &amp; Operating Assets</c:v>
                  </c:pt>
                  <c:pt idx="3">
                    <c:v>Contractual &amp; Other Income</c:v>
                  </c:pt>
                  <c:pt idx="4">
                    <c:v>Property</c:v>
                  </c:pt>
                  <c:pt idx="5">
                    <c:v>Fixed Interest</c:v>
                  </c:pt>
                  <c:pt idx="6">
                    <c:v>Private Equity &amp; Other</c:v>
                  </c:pt>
                  <c:pt idx="7">
                    <c:v>Cash</c:v>
                  </c:pt>
                </c:lvl>
              </c:multiLvlStrCache>
            </c:multiLvlStrRef>
          </c:cat>
          <c:val>
            <c:numRef>
              <c:f>Allocation!$B$25:$B$32</c:f>
              <c:numCache>
                <c:formatCode>0.00%</c:formatCode>
                <c:ptCount val="8"/>
                <c:pt idx="0">
                  <c:v>0.64132707469865602</c:v>
                </c:pt>
                <c:pt idx="1">
                  <c:v>8.5037867825504071E-2</c:v>
                </c:pt>
                <c:pt idx="2">
                  <c:v>9.0647667976775093E-2</c:v>
                </c:pt>
                <c:pt idx="3">
                  <c:v>2.7571635250422655E-2</c:v>
                </c:pt>
                <c:pt idx="4">
                  <c:v>4.5799518459789794E-2</c:v>
                </c:pt>
                <c:pt idx="5">
                  <c:v>0</c:v>
                </c:pt>
                <c:pt idx="6">
                  <c:v>2.4420086381698437E-2</c:v>
                </c:pt>
                <c:pt idx="7">
                  <c:v>8.5195848121853504E-2</c:v>
                </c:pt>
              </c:numCache>
            </c:numRef>
          </c:val>
          <c:extLst>
            <c:ext xmlns:c16="http://schemas.microsoft.com/office/drawing/2014/chart" uri="{C3380CC4-5D6E-409C-BE32-E72D297353CC}">
              <c16:uniqueId val="{00000010-CC41-49FC-BE56-CBA8165A92E5}"/>
            </c:ext>
          </c:extLst>
        </c:ser>
        <c:dLbls>
          <c:showLegendKey val="0"/>
          <c:showVal val="0"/>
          <c:showCatName val="0"/>
          <c:showSerName val="0"/>
          <c:showPercent val="0"/>
          <c:showBubbleSize val="0"/>
          <c:showLeaderLines val="1"/>
        </c:dLbls>
        <c:firstSliceAng val="0"/>
      </c:pieChart>
      <c:spPr>
        <a:solidFill>
          <a:srgbClr val="FFFFFF"/>
        </a:solidFill>
        <a:ln w="25400">
          <a:noFill/>
        </a:ln>
        <a:effectLst/>
        <a:extLst>
          <a:ext uri="{91240B29-F687-4F45-9708-019B960494DF}">
            <a14:hiddenLine xmlns:a14="http://schemas.microsoft.com/office/drawing/2010/main">
              <a:noFill/>
            </a14:hiddenLine>
          </a:ext>
        </a:extLst>
      </c:spPr>
    </c:plotArea>
    <c:legend>
      <c:legendPos val="r"/>
      <c:layout>
        <c:manualLayout>
          <c:xMode val="edge"/>
          <c:yMode val="edge"/>
          <c:x val="0.40318792225078159"/>
          <c:y val="4.7416044868066977E-2"/>
          <c:w val="0.59433957039415508"/>
          <c:h val="0.90191507321387887"/>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25400">
      <a:noFill/>
    </a:ln>
    <a:effectLst/>
    <a:extLst>
      <a:ext uri="{91240B29-F687-4F45-9708-019B960494DF}">
        <a14:hiddenLine xmlns:a14="http://schemas.microsoft.com/office/drawing/2010/main" w="9525" cap="flat" cmpd="sng" algn="ctr">
          <a:solidFill>
            <a:srgbClr val="4B4644">
              <a:tint val="75000"/>
              <a:shade val="95000"/>
              <a:satMod val="105000"/>
            </a:srgbClr>
          </a:solidFill>
          <a:prstDash val="solid"/>
          <a:round/>
        </a14:hiddenLine>
      </a:ext>
    </a:extLst>
  </c:spPr>
  <c:txPr>
    <a:bodyPr/>
    <a:lstStyle/>
    <a:p>
      <a:pPr>
        <a:defRPr sz="1100" b="0" i="0">
          <a:solidFill>
            <a:srgbClr val="4B4644"/>
          </a:solidFill>
          <a:latin typeface="Bembo Std" panose="02020605060306020A03" pitchFamily="18" charset="0"/>
          <a:ea typeface="Bembo Std"/>
          <a:cs typeface="Bembo Std"/>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781497807464085"/>
          <c:y val="9.1819881889763783E-2"/>
          <c:w val="0.58699735863233937"/>
          <c:h val="0.81187622449897656"/>
        </c:manualLayout>
      </c:layout>
      <c:barChart>
        <c:barDir val="bar"/>
        <c:grouping val="clustered"/>
        <c:varyColors val="0"/>
        <c:ser>
          <c:idx val="0"/>
          <c:order val="0"/>
          <c:tx>
            <c:strRef>
              <c:f>'Equity positioning'!$B$19</c:f>
              <c:strCache>
                <c:ptCount val="1"/>
                <c:pt idx="0">
                  <c:v>COIF Charities Investment Fund (equities only)</c:v>
                </c:pt>
              </c:strCache>
            </c:strRef>
          </c:tx>
          <c:spPr>
            <a:solidFill>
              <a:schemeClr val="accent4"/>
            </a:solidFill>
            <a:ln w="25400">
              <a:noFill/>
            </a:ln>
            <a:effectLst/>
            <a:extLst>
              <a:ext uri="{91240B29-F687-4F45-9708-019B960494DF}">
                <a14:hiddenLine xmlns:a14="http://schemas.microsoft.com/office/drawing/2010/main">
                  <a:noFill/>
                </a14:hiddenLine>
              </a:ext>
            </a:extLst>
          </c:spPr>
          <c:invertIfNegative val="0"/>
          <c:cat>
            <c:strRef>
              <c:f>'Equity positioning'!$A$20:$A$30</c:f>
              <c:strCache>
                <c:ptCount val="11"/>
                <c:pt idx="0">
                  <c:v>Information Technology</c:v>
                </c:pt>
                <c:pt idx="1">
                  <c:v>Financials</c:v>
                </c:pt>
                <c:pt idx="2">
                  <c:v>Health Care</c:v>
                </c:pt>
                <c:pt idx="3">
                  <c:v>Industrials</c:v>
                </c:pt>
                <c:pt idx="4">
                  <c:v>Consumer Discretionary</c:v>
                </c:pt>
                <c:pt idx="5">
                  <c:v>Communication Services</c:v>
                </c:pt>
                <c:pt idx="6">
                  <c:v>Consumer Staples</c:v>
                </c:pt>
                <c:pt idx="7">
                  <c:v>Real Estate</c:v>
                </c:pt>
                <c:pt idx="8">
                  <c:v>Materials</c:v>
                </c:pt>
                <c:pt idx="9">
                  <c:v>Utilities</c:v>
                </c:pt>
                <c:pt idx="10">
                  <c:v>Energy</c:v>
                </c:pt>
              </c:strCache>
            </c:strRef>
          </c:cat>
          <c:val>
            <c:numRef>
              <c:f>'Equity positioning'!$B$20:$B$30</c:f>
              <c:numCache>
                <c:formatCode>0.00%</c:formatCode>
                <c:ptCount val="11"/>
                <c:pt idx="0">
                  <c:v>0.14861217902616375</c:v>
                </c:pt>
                <c:pt idx="1">
                  <c:v>0.10706252297832397</c:v>
                </c:pt>
                <c:pt idx="2">
                  <c:v>0.12357314893568105</c:v>
                </c:pt>
                <c:pt idx="3">
                  <c:v>0.10363041648517377</c:v>
                </c:pt>
                <c:pt idx="4">
                  <c:v>6.627647402555728E-2</c:v>
                </c:pt>
                <c:pt idx="5">
                  <c:v>4.8817147724855015E-2</c:v>
                </c:pt>
                <c:pt idx="6">
                  <c:v>7.9857735737511495E-2</c:v>
                </c:pt>
                <c:pt idx="7">
                  <c:v>3.6114642094949426E-2</c:v>
                </c:pt>
                <c:pt idx="8">
                  <c:v>3.8878579325460029E-3</c:v>
                </c:pt>
                <c:pt idx="9">
                  <c:v>8.5328175833982705E-3</c:v>
                </c:pt>
                <c:pt idx="10">
                  <c:v>0</c:v>
                </c:pt>
              </c:numCache>
            </c:numRef>
          </c:val>
          <c:extLst>
            <c:ext xmlns:c16="http://schemas.microsoft.com/office/drawing/2014/chart" uri="{C3380CC4-5D6E-409C-BE32-E72D297353CC}">
              <c16:uniqueId val="{00000000-7048-4FE7-AD32-48DE3D5F2D5D}"/>
            </c:ext>
          </c:extLst>
        </c:ser>
        <c:ser>
          <c:idx val="1"/>
          <c:order val="1"/>
          <c:tx>
            <c:strRef>
              <c:f>'Equity positioning'!$C$19</c:f>
              <c:strCache>
                <c:ptCount val="1"/>
                <c:pt idx="0">
                  <c:v>Equity comparator*</c:v>
                </c:pt>
              </c:strCache>
            </c:strRef>
          </c:tx>
          <c:spPr>
            <a:solidFill>
              <a:schemeClr val="accent1"/>
            </a:solidFill>
            <a:ln w="25400">
              <a:noFill/>
            </a:ln>
            <a:effectLst/>
            <a:extLst>
              <a:ext uri="{91240B29-F687-4F45-9708-019B960494DF}">
                <a14:hiddenLine xmlns:a14="http://schemas.microsoft.com/office/drawing/2010/main">
                  <a:noFill/>
                </a14:hiddenLine>
              </a:ext>
            </a:extLst>
          </c:spPr>
          <c:invertIfNegative val="0"/>
          <c:cat>
            <c:strRef>
              <c:f>'Equity positioning'!$A$20:$A$30</c:f>
              <c:strCache>
                <c:ptCount val="11"/>
                <c:pt idx="0">
                  <c:v>Information Technology</c:v>
                </c:pt>
                <c:pt idx="1">
                  <c:v>Financials</c:v>
                </c:pt>
                <c:pt idx="2">
                  <c:v>Health Care</c:v>
                </c:pt>
                <c:pt idx="3">
                  <c:v>Industrials</c:v>
                </c:pt>
                <c:pt idx="4">
                  <c:v>Consumer Discretionary</c:v>
                </c:pt>
                <c:pt idx="5">
                  <c:v>Communication Services</c:v>
                </c:pt>
                <c:pt idx="6">
                  <c:v>Consumer Staples</c:v>
                </c:pt>
                <c:pt idx="7">
                  <c:v>Real Estate</c:v>
                </c:pt>
                <c:pt idx="8">
                  <c:v>Materials</c:v>
                </c:pt>
                <c:pt idx="9">
                  <c:v>Utilities</c:v>
                </c:pt>
                <c:pt idx="10">
                  <c:v>Energy</c:v>
                </c:pt>
              </c:strCache>
            </c:strRef>
          </c:cat>
          <c:val>
            <c:numRef>
              <c:f>'Equity positioning'!$C$20:$C$30</c:f>
              <c:numCache>
                <c:formatCode>0.00%</c:formatCode>
                <c:ptCount val="11"/>
                <c:pt idx="0">
                  <c:v>0.16839999999999999</c:v>
                </c:pt>
                <c:pt idx="1">
                  <c:v>0.10249999999999999</c:v>
                </c:pt>
                <c:pt idx="2">
                  <c:v>9.64E-2</c:v>
                </c:pt>
                <c:pt idx="3">
                  <c:v>7.5300000000000006E-2</c:v>
                </c:pt>
                <c:pt idx="4">
                  <c:v>8.6999999999999994E-2</c:v>
                </c:pt>
                <c:pt idx="5">
                  <c:v>5.91E-2</c:v>
                </c:pt>
                <c:pt idx="6">
                  <c:v>5.2699999999999997E-2</c:v>
                </c:pt>
                <c:pt idx="7">
                  <c:v>2.1000000000000001E-2</c:v>
                </c:pt>
                <c:pt idx="8">
                  <c:v>3.3700000000000001E-2</c:v>
                </c:pt>
                <c:pt idx="9">
                  <c:v>2.18E-2</c:v>
                </c:pt>
                <c:pt idx="10">
                  <c:v>3.2099999999999997E-2</c:v>
                </c:pt>
              </c:numCache>
            </c:numRef>
          </c:val>
          <c:extLst>
            <c:ext xmlns:c16="http://schemas.microsoft.com/office/drawing/2014/chart" uri="{C3380CC4-5D6E-409C-BE32-E72D297353CC}">
              <c16:uniqueId val="{00000001-7048-4FE7-AD32-48DE3D5F2D5D}"/>
            </c:ext>
          </c:extLst>
        </c:ser>
        <c:dLbls>
          <c:showLegendKey val="0"/>
          <c:showVal val="0"/>
          <c:showCatName val="0"/>
          <c:showSerName val="0"/>
          <c:showPercent val="0"/>
          <c:showBubbleSize val="0"/>
        </c:dLbls>
        <c:gapWidth val="182"/>
        <c:axId val="673233872"/>
        <c:axId val="365430816"/>
      </c:barChart>
      <c:catAx>
        <c:axId val="673233872"/>
        <c:scaling>
          <c:orientation val="maxMin"/>
        </c:scaling>
        <c:delete val="0"/>
        <c:axPos val="l"/>
        <c:numFmt formatCode="General" sourceLinked="1"/>
        <c:majorTickMark val="out"/>
        <c:minorTickMark val="none"/>
        <c:tickLblPos val="low"/>
        <c:spPr>
          <a:noFill/>
          <a:ln w="3175" cap="flat" cmpd="sng" algn="ctr">
            <a:solidFill>
              <a:schemeClr val="accent3"/>
            </a:solidFill>
            <a:prstDash val="solid"/>
            <a:round/>
          </a:ln>
          <a:effectLst/>
        </c:spPr>
        <c:txPr>
          <a:bodyPr rot="-60000000" spcFirstLastPara="1" vertOverflow="ellipsis" vert="horz" wrap="square" anchor="ctr" anchorCtr="1"/>
          <a:lstStyle/>
          <a:p>
            <a:pPr>
              <a:defRPr sz="1200" b="0" i="0" u="none" strike="noStrike" kern="1200" baseline="0">
                <a:solidFill>
                  <a:srgbClr val="4B4644"/>
                </a:solidFill>
                <a:latin typeface="Bembo Std"/>
                <a:ea typeface="Bembo Std"/>
                <a:cs typeface="Bembo Std"/>
              </a:defRPr>
            </a:pPr>
            <a:endParaRPr lang="en-US"/>
          </a:p>
        </c:txPr>
        <c:crossAx val="365430816"/>
        <c:crosses val="autoZero"/>
        <c:auto val="1"/>
        <c:lblAlgn val="ctr"/>
        <c:lblOffset val="100"/>
        <c:noMultiLvlLbl val="0"/>
      </c:catAx>
      <c:valAx>
        <c:axId val="365430816"/>
        <c:scaling>
          <c:orientation val="minMax"/>
        </c:scaling>
        <c:delete val="0"/>
        <c:axPos val="t"/>
        <c:majorGridlines>
          <c:spPr>
            <a:ln w="3175" cap="flat" cmpd="sng" algn="ctr">
              <a:solidFill>
                <a:schemeClr val="accent1"/>
              </a:solidFill>
              <a:prstDash val="solid"/>
              <a:round/>
            </a:ln>
            <a:effectLst/>
          </c:spPr>
        </c:majorGridlines>
        <c:numFmt formatCode="0%" sourceLinked="0"/>
        <c:majorTickMark val="out"/>
        <c:minorTickMark val="none"/>
        <c:tickLblPos val="nextTo"/>
        <c:spPr>
          <a:noFill/>
          <a:ln w="3175">
            <a:solidFill>
              <a:schemeClr val="accent3"/>
            </a:solidFill>
            <a:prstDash val="solid"/>
          </a:ln>
          <a:effectLst/>
        </c:spPr>
        <c:txPr>
          <a:bodyPr rot="-60000000" spcFirstLastPara="1" vertOverflow="ellipsis" vert="horz" wrap="square" anchor="ctr" anchorCtr="1"/>
          <a:lstStyle/>
          <a:p>
            <a:pPr>
              <a:defRPr sz="1200" b="0" i="0" u="none" strike="noStrike" kern="1200" baseline="0">
                <a:solidFill>
                  <a:srgbClr val="4B4644"/>
                </a:solidFill>
                <a:latin typeface="Bembo Std"/>
                <a:ea typeface="Bembo Std"/>
                <a:cs typeface="Bembo Std"/>
              </a:defRPr>
            </a:pPr>
            <a:endParaRPr lang="en-US"/>
          </a:p>
        </c:txPr>
        <c:crossAx val="673233872"/>
        <c:crosses val="autoZero"/>
        <c:crossBetween val="between"/>
      </c:valAx>
      <c:spPr>
        <a:solidFill>
          <a:srgbClr val="FFFFFF"/>
        </a:solidFill>
        <a:ln w="25400">
          <a:noFill/>
        </a:ln>
        <a:effectLst/>
      </c:spPr>
    </c:plotArea>
    <c:legend>
      <c:legendPos val="b"/>
      <c:layout>
        <c:manualLayout>
          <c:xMode val="edge"/>
          <c:yMode val="edge"/>
          <c:x val="5.5555555555555558E-3"/>
          <c:y val="0.91347547257775108"/>
          <c:w val="0.9916666666666667"/>
          <c:h val="7.501764543251639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4B4644"/>
              </a:solidFill>
              <a:latin typeface="Bembo Std"/>
              <a:ea typeface="Bembo Std"/>
              <a:cs typeface="Bembo Std"/>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b="0" i="0">
          <a:solidFill>
            <a:srgbClr val="4B4644"/>
          </a:solidFill>
          <a:latin typeface="Bembo Std"/>
          <a:ea typeface="Bembo Std"/>
          <a:cs typeface="Bembo Std"/>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CAD22-CD60-4166-8E90-8FB010A4E739}" type="doc">
      <dgm:prSet loTypeId="urn:microsoft.com/office/officeart/2005/8/layout/venn1" loCatId="relationship" qsTypeId="urn:microsoft.com/office/officeart/2005/8/quickstyle/simple2" qsCatId="simple" csTypeId="urn:microsoft.com/office/officeart/2005/8/colors/accent6_1" csCatId="accent6" phldr="1"/>
      <dgm:spPr/>
    </dgm:pt>
    <dgm:pt modelId="{8C533A1B-6D2D-45C8-B018-E16C254A06DE}">
      <dgm:prSet phldrT="[Text]" custT="1"/>
      <dgm:spPr>
        <a:xfrm>
          <a:off x="2762921" y="59531"/>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ctr">
            <a:buNone/>
          </a:pPr>
          <a:r>
            <a:rPr lang="en-GB" sz="1800" b="1" dirty="0">
              <a:solidFill>
                <a:schemeClr val="tx1"/>
              </a:solidFill>
              <a:latin typeface="Bembo Std"/>
              <a:ea typeface="+mn-ea"/>
              <a:cs typeface="+mn-cs"/>
            </a:rPr>
            <a:t>Responsible Stewardship</a:t>
          </a:r>
        </a:p>
      </dgm:t>
    </dgm:pt>
    <dgm:pt modelId="{D68EF764-A3FE-400A-B1CA-85613C7483A7}" type="parTrans" cxnId="{C5550E9B-AF7C-49B7-97E1-4FC5076ECCF7}">
      <dgm:prSet/>
      <dgm:spPr/>
      <dgm:t>
        <a:bodyPr/>
        <a:lstStyle/>
        <a:p>
          <a:pPr algn="ctr"/>
          <a:endParaRPr lang="en-GB"/>
        </a:p>
      </dgm:t>
    </dgm:pt>
    <dgm:pt modelId="{8B67B14B-8C82-4B92-A340-87A4C0271A39}" type="sibTrans" cxnId="{C5550E9B-AF7C-49B7-97E1-4FC5076ECCF7}">
      <dgm:prSet/>
      <dgm:spPr/>
      <dgm:t>
        <a:bodyPr/>
        <a:lstStyle/>
        <a:p>
          <a:pPr algn="ctr"/>
          <a:endParaRPr lang="en-GB"/>
        </a:p>
      </dgm:t>
    </dgm:pt>
    <dgm:pt modelId="{BCA9006F-D5CC-4A14-A60F-960AFA157E94}">
      <dgm:prSet phldrT="[Text]" custT="1"/>
      <dgm:spPr>
        <a:xfrm>
          <a:off x="3794009"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None/>
          </a:pPr>
          <a:r>
            <a:rPr lang="en-GB" sz="1800" b="1">
              <a:solidFill>
                <a:schemeClr val="tx1"/>
              </a:solidFill>
              <a:latin typeface="Bembo Std"/>
              <a:ea typeface="+mn-ea"/>
              <a:cs typeface="+mn-cs"/>
            </a:rPr>
            <a:t>Ethical Restrictions</a:t>
          </a:r>
        </a:p>
      </dgm:t>
    </dgm:pt>
    <dgm:pt modelId="{AE46AD4E-33ED-44A8-94BA-B0F1EE263B9E}" type="parTrans" cxnId="{2FC1891C-E354-4A41-9B27-78EADE07D95D}">
      <dgm:prSet/>
      <dgm:spPr/>
      <dgm:t>
        <a:bodyPr/>
        <a:lstStyle/>
        <a:p>
          <a:pPr algn="ctr"/>
          <a:endParaRPr lang="en-GB"/>
        </a:p>
      </dgm:t>
    </dgm:pt>
    <dgm:pt modelId="{1C451AFE-7823-447D-B40B-CDF0634D06A2}" type="sibTrans" cxnId="{2FC1891C-E354-4A41-9B27-78EADE07D95D}">
      <dgm:prSet/>
      <dgm:spPr/>
      <dgm:t>
        <a:bodyPr/>
        <a:lstStyle/>
        <a:p>
          <a:pPr algn="ctr"/>
          <a:endParaRPr lang="en-GB"/>
        </a:p>
      </dgm:t>
    </dgm:pt>
    <dgm:pt modelId="{2D97BB0E-A80F-4933-8383-08D39EE56150}">
      <dgm:prSet phldrT="[Text]" custT="1"/>
      <dgm:spPr>
        <a:xfrm>
          <a:off x="2762921" y="59531"/>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Meaningful engagement</a:t>
          </a:r>
        </a:p>
      </dgm:t>
    </dgm:pt>
    <dgm:pt modelId="{48268E56-EC42-4EAC-AC5B-C96BA6E2D6E7}" type="parTrans" cxnId="{8AF8EE9D-38FD-48B1-805C-5C55233DBBF3}">
      <dgm:prSet/>
      <dgm:spPr/>
      <dgm:t>
        <a:bodyPr/>
        <a:lstStyle/>
        <a:p>
          <a:pPr algn="ctr"/>
          <a:endParaRPr lang="en-GB"/>
        </a:p>
      </dgm:t>
    </dgm:pt>
    <dgm:pt modelId="{4DA754AE-02A2-4526-9DCC-F4C11FEC949B}" type="sibTrans" cxnId="{8AF8EE9D-38FD-48B1-805C-5C55233DBBF3}">
      <dgm:prSet/>
      <dgm:spPr/>
      <dgm:t>
        <a:bodyPr/>
        <a:lstStyle/>
        <a:p>
          <a:pPr algn="ctr"/>
          <a:endParaRPr lang="en-GB"/>
        </a:p>
      </dgm:t>
    </dgm:pt>
    <dgm:pt modelId="{13B42702-2019-4672-BD21-67E27EFFA4EF}">
      <dgm:prSet phldrT="[Text]" custT="1"/>
      <dgm:spPr>
        <a:xfrm>
          <a:off x="2762921" y="59531"/>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Voting</a:t>
          </a:r>
        </a:p>
      </dgm:t>
    </dgm:pt>
    <dgm:pt modelId="{528AF995-4C68-475C-A6D2-D33F59EEED68}" type="parTrans" cxnId="{9EEE255F-F58D-47A8-A541-78D62815CDE4}">
      <dgm:prSet/>
      <dgm:spPr/>
      <dgm:t>
        <a:bodyPr/>
        <a:lstStyle/>
        <a:p>
          <a:pPr algn="ctr"/>
          <a:endParaRPr lang="en-GB"/>
        </a:p>
      </dgm:t>
    </dgm:pt>
    <dgm:pt modelId="{47E7CA68-2473-43DA-9559-E4A0DA8E1BD9}" type="sibTrans" cxnId="{9EEE255F-F58D-47A8-A541-78D62815CDE4}">
      <dgm:prSet/>
      <dgm:spPr/>
      <dgm:t>
        <a:bodyPr/>
        <a:lstStyle/>
        <a:p>
          <a:pPr algn="ctr"/>
          <a:endParaRPr lang="en-GB"/>
        </a:p>
      </dgm:t>
    </dgm:pt>
    <dgm:pt modelId="{D71AF4F7-42D5-4ECE-B6D5-A268B8300014}">
      <dgm:prSet phldrT="[Text]" custT="1"/>
      <dgm:spPr>
        <a:xfrm>
          <a:off x="1731834"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ctr">
            <a:buNone/>
          </a:pPr>
          <a:r>
            <a:rPr lang="en-GB" sz="1800" b="1">
              <a:solidFill>
                <a:schemeClr val="tx1"/>
              </a:solidFill>
              <a:latin typeface="Bembo Std"/>
              <a:ea typeface="+mn-ea"/>
              <a:cs typeface="+mn-cs"/>
            </a:rPr>
            <a:t>ESG </a:t>
          </a:r>
          <a:br>
            <a:rPr lang="en-GB" sz="1800" b="1">
              <a:solidFill>
                <a:schemeClr val="tx1"/>
              </a:solidFill>
              <a:latin typeface="Bembo Std"/>
              <a:ea typeface="+mn-ea"/>
              <a:cs typeface="+mn-cs"/>
            </a:rPr>
          </a:br>
          <a:r>
            <a:rPr lang="en-GB" sz="1800" b="1">
              <a:solidFill>
                <a:schemeClr val="tx1"/>
              </a:solidFill>
              <a:latin typeface="Bembo Std"/>
              <a:ea typeface="+mn-ea"/>
              <a:cs typeface="+mn-cs"/>
            </a:rPr>
            <a:t>Resilience</a:t>
          </a:r>
        </a:p>
      </dgm:t>
    </dgm:pt>
    <dgm:pt modelId="{3813AA97-CED3-4E5B-87F5-0A40F0FE218C}" type="parTrans" cxnId="{637B9D7A-C189-4AB9-B2BC-4C6C53D12576}">
      <dgm:prSet/>
      <dgm:spPr/>
      <dgm:t>
        <a:bodyPr/>
        <a:lstStyle/>
        <a:p>
          <a:pPr algn="ctr"/>
          <a:endParaRPr lang="en-GB"/>
        </a:p>
      </dgm:t>
    </dgm:pt>
    <dgm:pt modelId="{2406B811-4382-478D-AB26-A4939F4A1C23}" type="sibTrans" cxnId="{637B9D7A-C189-4AB9-B2BC-4C6C53D12576}">
      <dgm:prSet/>
      <dgm:spPr/>
      <dgm:t>
        <a:bodyPr/>
        <a:lstStyle/>
        <a:p>
          <a:pPr algn="ctr"/>
          <a:endParaRPr lang="en-GB"/>
        </a:p>
      </dgm:t>
    </dgm:pt>
    <dgm:pt modelId="{5B73F680-7137-46A4-9FC4-8B4921417C9C}">
      <dgm:prSet phldrT="[Text]" custT="1"/>
      <dgm:spPr>
        <a:xfrm>
          <a:off x="1731834"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Environmental risks</a:t>
          </a:r>
        </a:p>
      </dgm:t>
    </dgm:pt>
    <dgm:pt modelId="{43B2FC4D-C499-4ECA-A8D0-7F54267B8173}" type="parTrans" cxnId="{44638071-2077-4A6E-88EB-AAB423F66C05}">
      <dgm:prSet/>
      <dgm:spPr/>
      <dgm:t>
        <a:bodyPr/>
        <a:lstStyle/>
        <a:p>
          <a:pPr algn="ctr"/>
          <a:endParaRPr lang="en-GB"/>
        </a:p>
      </dgm:t>
    </dgm:pt>
    <dgm:pt modelId="{5776B179-A482-4D85-A5B5-D30B2989EA37}" type="sibTrans" cxnId="{44638071-2077-4A6E-88EB-AAB423F66C05}">
      <dgm:prSet/>
      <dgm:spPr/>
      <dgm:t>
        <a:bodyPr/>
        <a:lstStyle/>
        <a:p>
          <a:pPr algn="ctr"/>
          <a:endParaRPr lang="en-GB"/>
        </a:p>
      </dgm:t>
    </dgm:pt>
    <dgm:pt modelId="{44B975CE-B53D-48F1-B679-B38EB25E9E88}">
      <dgm:prSet phldrT="[Text]" custT="1"/>
      <dgm:spPr>
        <a:xfrm>
          <a:off x="1731834"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Social implications</a:t>
          </a:r>
        </a:p>
      </dgm:t>
    </dgm:pt>
    <dgm:pt modelId="{29F77C68-1C66-4328-B2B3-6659599CE6EB}" type="parTrans" cxnId="{7187264F-E6D5-4BFD-8A3F-270CAAE4D3A7}">
      <dgm:prSet/>
      <dgm:spPr/>
      <dgm:t>
        <a:bodyPr/>
        <a:lstStyle/>
        <a:p>
          <a:pPr algn="ctr"/>
          <a:endParaRPr lang="en-GB"/>
        </a:p>
      </dgm:t>
    </dgm:pt>
    <dgm:pt modelId="{3D04902A-71BD-4DEA-AE66-166488DAA64C}" type="sibTrans" cxnId="{7187264F-E6D5-4BFD-8A3F-270CAAE4D3A7}">
      <dgm:prSet/>
      <dgm:spPr/>
      <dgm:t>
        <a:bodyPr/>
        <a:lstStyle/>
        <a:p>
          <a:pPr algn="ctr"/>
          <a:endParaRPr lang="en-GB"/>
        </a:p>
      </dgm:t>
    </dgm:pt>
    <dgm:pt modelId="{0242121E-606B-425A-8E11-EBB9A7425AE9}">
      <dgm:prSet phldrT="[Text]" custT="1"/>
      <dgm:spPr>
        <a:xfrm>
          <a:off x="3794009"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Alignment</a:t>
          </a:r>
        </a:p>
      </dgm:t>
    </dgm:pt>
    <dgm:pt modelId="{F3B55AE3-9857-4741-92B2-1F853BA6363B}" type="parTrans" cxnId="{6A3DE110-29E1-4800-AE4E-B038217A84FF}">
      <dgm:prSet/>
      <dgm:spPr/>
      <dgm:t>
        <a:bodyPr/>
        <a:lstStyle/>
        <a:p>
          <a:pPr algn="ctr"/>
          <a:endParaRPr lang="en-GB"/>
        </a:p>
      </dgm:t>
    </dgm:pt>
    <dgm:pt modelId="{D49DD817-576B-4B2B-A683-9AF7EE374565}" type="sibTrans" cxnId="{6A3DE110-29E1-4800-AE4E-B038217A84FF}">
      <dgm:prSet/>
      <dgm:spPr/>
      <dgm:t>
        <a:bodyPr/>
        <a:lstStyle/>
        <a:p>
          <a:pPr algn="ctr"/>
          <a:endParaRPr lang="en-GB"/>
        </a:p>
      </dgm:t>
    </dgm:pt>
    <dgm:pt modelId="{0178D658-423F-44EA-B845-50B38B494900}">
      <dgm:prSet phldrT="[Text]" custT="1"/>
      <dgm:spPr>
        <a:xfrm>
          <a:off x="3794009" y="1845479"/>
          <a:ext cx="2857517" cy="2857517"/>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Screening</a:t>
          </a:r>
        </a:p>
      </dgm:t>
    </dgm:pt>
    <dgm:pt modelId="{3F3B004F-AC6C-4F38-BC5E-0E9E5C59BB25}" type="sibTrans" cxnId="{44CFDF26-D777-4DFD-B7AD-42F72F524932}">
      <dgm:prSet/>
      <dgm:spPr/>
      <dgm:t>
        <a:bodyPr/>
        <a:lstStyle/>
        <a:p>
          <a:pPr algn="ctr"/>
          <a:endParaRPr lang="en-GB"/>
        </a:p>
      </dgm:t>
    </dgm:pt>
    <dgm:pt modelId="{A79439E6-5BA9-439F-9D4A-75F3810AEA98}" type="parTrans" cxnId="{44CFDF26-D777-4DFD-B7AD-42F72F524932}">
      <dgm:prSet/>
      <dgm:spPr/>
      <dgm:t>
        <a:bodyPr/>
        <a:lstStyle/>
        <a:p>
          <a:pPr algn="ctr"/>
          <a:endParaRPr lang="en-GB"/>
        </a:p>
      </dgm:t>
    </dgm:pt>
    <dgm:pt modelId="{8A99996C-1839-4C27-AF16-775990928032}">
      <dgm:prSet phldrT="[Text]" custT="1"/>
      <dgm:spPr>
        <a:xfrm>
          <a:off x="1731834" y="1845479"/>
          <a:ext cx="2857517" cy="2857517"/>
        </a:xfr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ln>
        <a:effectLst/>
      </dgm:spPr>
      <dgm:t>
        <a:bodyPr/>
        <a:lstStyle/>
        <a:p>
          <a:pPr algn="l">
            <a:buClr>
              <a:schemeClr val="accent6"/>
            </a:buClr>
            <a:buChar char="•"/>
          </a:pPr>
          <a:r>
            <a:rPr lang="en-GB" sz="1800">
              <a:solidFill>
                <a:schemeClr val="tx1"/>
              </a:solidFill>
              <a:latin typeface="Bembo Std"/>
              <a:ea typeface="+mn-ea"/>
              <a:cs typeface="+mn-cs"/>
            </a:rPr>
            <a:t>Governance ratings</a:t>
          </a:r>
        </a:p>
      </dgm:t>
    </dgm:pt>
    <dgm:pt modelId="{1B295A7F-BB58-40DA-B776-6FDF7A3B4EA2}" type="parTrans" cxnId="{E57E8AED-1A49-44BC-91D6-88C5AFA88602}">
      <dgm:prSet/>
      <dgm:spPr/>
      <dgm:t>
        <a:bodyPr/>
        <a:lstStyle/>
        <a:p>
          <a:endParaRPr lang="en-GB"/>
        </a:p>
      </dgm:t>
    </dgm:pt>
    <dgm:pt modelId="{8F5F61E5-DD75-4D84-AAC8-2AF357AD3F54}" type="sibTrans" cxnId="{E57E8AED-1A49-44BC-91D6-88C5AFA88602}">
      <dgm:prSet/>
      <dgm:spPr/>
      <dgm:t>
        <a:bodyPr/>
        <a:lstStyle/>
        <a:p>
          <a:endParaRPr lang="en-GB"/>
        </a:p>
      </dgm:t>
    </dgm:pt>
    <dgm:pt modelId="{C3A6C567-3446-4D8D-B71B-3C91D7FEE1AF}" type="pres">
      <dgm:prSet presAssocID="{051CAD22-CD60-4166-8E90-8FB010A4E739}" presName="compositeShape" presStyleCnt="0">
        <dgm:presLayoutVars>
          <dgm:chMax val="7"/>
          <dgm:dir/>
          <dgm:resizeHandles val="exact"/>
        </dgm:presLayoutVars>
      </dgm:prSet>
      <dgm:spPr/>
    </dgm:pt>
    <dgm:pt modelId="{D8089CF9-A92E-4692-851A-ABAC77669AC4}" type="pres">
      <dgm:prSet presAssocID="{8C533A1B-6D2D-45C8-B018-E16C254A06DE}" presName="circ1" presStyleLbl="vennNode1" presStyleIdx="0" presStyleCnt="3" custScaleX="170816" custScaleY="105676" custLinFactNeighborX="-18697" custLinFactNeighborY="-745"/>
      <dgm:spPr/>
    </dgm:pt>
    <dgm:pt modelId="{1D58A4DD-EBE1-4A41-B81C-00CB11D61655}" type="pres">
      <dgm:prSet presAssocID="{8C533A1B-6D2D-45C8-B018-E16C254A06DE}" presName="circ1Tx" presStyleLbl="revTx" presStyleIdx="0" presStyleCnt="0">
        <dgm:presLayoutVars>
          <dgm:chMax val="0"/>
          <dgm:chPref val="0"/>
          <dgm:bulletEnabled val="1"/>
        </dgm:presLayoutVars>
      </dgm:prSet>
      <dgm:spPr/>
    </dgm:pt>
    <dgm:pt modelId="{CD221D2B-393D-4E4A-866D-94ABDC4FF96B}" type="pres">
      <dgm:prSet presAssocID="{BCA9006F-D5CC-4A14-A60F-960AFA157E94}" presName="circ2" presStyleLbl="vennNode1" presStyleIdx="1" presStyleCnt="3" custScaleX="162330" custScaleY="109350"/>
      <dgm:spPr/>
    </dgm:pt>
    <dgm:pt modelId="{2AC16A6A-45F6-4524-A995-9032B94459B8}" type="pres">
      <dgm:prSet presAssocID="{BCA9006F-D5CC-4A14-A60F-960AFA157E94}" presName="circ2Tx" presStyleLbl="revTx" presStyleIdx="0" presStyleCnt="0">
        <dgm:presLayoutVars>
          <dgm:chMax val="0"/>
          <dgm:chPref val="0"/>
          <dgm:bulletEnabled val="1"/>
        </dgm:presLayoutVars>
      </dgm:prSet>
      <dgm:spPr/>
    </dgm:pt>
    <dgm:pt modelId="{D606542A-D37F-4ABE-A070-BCF3535A36F2}" type="pres">
      <dgm:prSet presAssocID="{D71AF4F7-42D5-4ECE-B6D5-A268B8300014}" presName="circ3" presStyleLbl="vennNode1" presStyleIdx="2" presStyleCnt="3" custScaleX="170757" custScaleY="112579" custLinFactNeighborX="-28277" custLinFactNeighborY="653"/>
      <dgm:spPr>
        <a:prstGeom prst="ellipse">
          <a:avLst/>
        </a:prstGeom>
      </dgm:spPr>
    </dgm:pt>
    <dgm:pt modelId="{3F3A0808-CB2F-4A7E-8C27-451020BAD75D}" type="pres">
      <dgm:prSet presAssocID="{D71AF4F7-42D5-4ECE-B6D5-A268B8300014}" presName="circ3Tx" presStyleLbl="revTx" presStyleIdx="0" presStyleCnt="0">
        <dgm:presLayoutVars>
          <dgm:chMax val="0"/>
          <dgm:chPref val="0"/>
          <dgm:bulletEnabled val="1"/>
        </dgm:presLayoutVars>
      </dgm:prSet>
      <dgm:spPr/>
    </dgm:pt>
  </dgm:ptLst>
  <dgm:cxnLst>
    <dgm:cxn modelId="{ABA0ED02-21AA-4FEE-B739-DF26693B4709}" type="presOf" srcId="{D71AF4F7-42D5-4ECE-B6D5-A268B8300014}" destId="{D606542A-D37F-4ABE-A070-BCF3535A36F2}" srcOrd="0" destOrd="0" presId="urn:microsoft.com/office/officeart/2005/8/layout/venn1"/>
    <dgm:cxn modelId="{37409304-D8A2-4F4E-A639-E1F140065699}" type="presOf" srcId="{0178D658-423F-44EA-B845-50B38B494900}" destId="{2AC16A6A-45F6-4524-A995-9032B94459B8}" srcOrd="1" destOrd="1" presId="urn:microsoft.com/office/officeart/2005/8/layout/venn1"/>
    <dgm:cxn modelId="{E57D7B10-7DA5-4C41-89BA-2081727E4EE5}" type="presOf" srcId="{13B42702-2019-4672-BD21-67E27EFFA4EF}" destId="{D8089CF9-A92E-4692-851A-ABAC77669AC4}" srcOrd="0" destOrd="2" presId="urn:microsoft.com/office/officeart/2005/8/layout/venn1"/>
    <dgm:cxn modelId="{6A3DE110-29E1-4800-AE4E-B038217A84FF}" srcId="{BCA9006F-D5CC-4A14-A60F-960AFA157E94}" destId="{0242121E-606B-425A-8E11-EBB9A7425AE9}" srcOrd="1" destOrd="0" parTransId="{F3B55AE3-9857-4741-92B2-1F853BA6363B}" sibTransId="{D49DD817-576B-4B2B-A683-9AF7EE374565}"/>
    <dgm:cxn modelId="{56488015-E99A-401F-BC3B-64615DB397A8}" type="presOf" srcId="{8A99996C-1839-4C27-AF16-775990928032}" destId="{3F3A0808-CB2F-4A7E-8C27-451020BAD75D}" srcOrd="1" destOrd="3" presId="urn:microsoft.com/office/officeart/2005/8/layout/venn1"/>
    <dgm:cxn modelId="{2FC1891C-E354-4A41-9B27-78EADE07D95D}" srcId="{051CAD22-CD60-4166-8E90-8FB010A4E739}" destId="{BCA9006F-D5CC-4A14-A60F-960AFA157E94}" srcOrd="1" destOrd="0" parTransId="{AE46AD4E-33ED-44A8-94BA-B0F1EE263B9E}" sibTransId="{1C451AFE-7823-447D-B40B-CDF0634D06A2}"/>
    <dgm:cxn modelId="{7B253122-4BE0-4E97-B0DE-399AC0770623}" type="presOf" srcId="{BCA9006F-D5CC-4A14-A60F-960AFA157E94}" destId="{CD221D2B-393D-4E4A-866D-94ABDC4FF96B}" srcOrd="0" destOrd="0" presId="urn:microsoft.com/office/officeart/2005/8/layout/venn1"/>
    <dgm:cxn modelId="{44CFDF26-D777-4DFD-B7AD-42F72F524932}" srcId="{BCA9006F-D5CC-4A14-A60F-960AFA157E94}" destId="{0178D658-423F-44EA-B845-50B38B494900}" srcOrd="0" destOrd="0" parTransId="{A79439E6-5BA9-439F-9D4A-75F3810AEA98}" sibTransId="{3F3B004F-AC6C-4F38-BC5E-0E9E5C59BB25}"/>
    <dgm:cxn modelId="{A25A7D29-E7C7-4D21-ABB1-F3E0B17CE4DF}" type="presOf" srcId="{8A99996C-1839-4C27-AF16-775990928032}" destId="{D606542A-D37F-4ABE-A070-BCF3535A36F2}" srcOrd="0" destOrd="3" presId="urn:microsoft.com/office/officeart/2005/8/layout/venn1"/>
    <dgm:cxn modelId="{43AE7D2B-56B5-4751-AD83-D89062BB5015}" type="presOf" srcId="{8C533A1B-6D2D-45C8-B018-E16C254A06DE}" destId="{1D58A4DD-EBE1-4A41-B81C-00CB11D61655}" srcOrd="1" destOrd="0" presId="urn:microsoft.com/office/officeart/2005/8/layout/venn1"/>
    <dgm:cxn modelId="{9AF07A5E-FCB8-4107-85BF-7222220B51F0}" type="presOf" srcId="{5B73F680-7137-46A4-9FC4-8B4921417C9C}" destId="{3F3A0808-CB2F-4A7E-8C27-451020BAD75D}" srcOrd="1" destOrd="1" presId="urn:microsoft.com/office/officeart/2005/8/layout/venn1"/>
    <dgm:cxn modelId="{9EEE255F-F58D-47A8-A541-78D62815CDE4}" srcId="{8C533A1B-6D2D-45C8-B018-E16C254A06DE}" destId="{13B42702-2019-4672-BD21-67E27EFFA4EF}" srcOrd="1" destOrd="0" parTransId="{528AF995-4C68-475C-A6D2-D33F59EEED68}" sibTransId="{47E7CA68-2473-43DA-9559-E4A0DA8E1BD9}"/>
    <dgm:cxn modelId="{05EFE147-C510-45DE-91BC-59A3CFFBE33D}" type="presOf" srcId="{2D97BB0E-A80F-4933-8383-08D39EE56150}" destId="{1D58A4DD-EBE1-4A41-B81C-00CB11D61655}" srcOrd="1" destOrd="1" presId="urn:microsoft.com/office/officeart/2005/8/layout/venn1"/>
    <dgm:cxn modelId="{7187264F-E6D5-4BFD-8A3F-270CAAE4D3A7}" srcId="{D71AF4F7-42D5-4ECE-B6D5-A268B8300014}" destId="{44B975CE-B53D-48F1-B679-B38EB25E9E88}" srcOrd="1" destOrd="0" parTransId="{29F77C68-1C66-4328-B2B3-6659599CE6EB}" sibTransId="{3D04902A-71BD-4DEA-AE66-166488DAA64C}"/>
    <dgm:cxn modelId="{FF8F3D6F-74C0-4717-98AE-260B8DC50AA3}" type="presOf" srcId="{D71AF4F7-42D5-4ECE-B6D5-A268B8300014}" destId="{3F3A0808-CB2F-4A7E-8C27-451020BAD75D}" srcOrd="1" destOrd="0" presId="urn:microsoft.com/office/officeart/2005/8/layout/venn1"/>
    <dgm:cxn modelId="{44638071-2077-4A6E-88EB-AAB423F66C05}" srcId="{D71AF4F7-42D5-4ECE-B6D5-A268B8300014}" destId="{5B73F680-7137-46A4-9FC4-8B4921417C9C}" srcOrd="0" destOrd="0" parTransId="{43B2FC4D-C499-4ECA-A8D0-7F54267B8173}" sibTransId="{5776B179-A482-4D85-A5B5-D30B2989EA37}"/>
    <dgm:cxn modelId="{5442A274-F646-4F42-AC18-B82134C718C6}" type="presOf" srcId="{44B975CE-B53D-48F1-B679-B38EB25E9E88}" destId="{D606542A-D37F-4ABE-A070-BCF3535A36F2}" srcOrd="0" destOrd="2" presId="urn:microsoft.com/office/officeart/2005/8/layout/venn1"/>
    <dgm:cxn modelId="{0695C957-8234-4CD1-BFBE-5E881FD97D1D}" type="presOf" srcId="{5B73F680-7137-46A4-9FC4-8B4921417C9C}" destId="{D606542A-D37F-4ABE-A070-BCF3535A36F2}" srcOrd="0" destOrd="1" presId="urn:microsoft.com/office/officeart/2005/8/layout/venn1"/>
    <dgm:cxn modelId="{637B9D7A-C189-4AB9-B2BC-4C6C53D12576}" srcId="{051CAD22-CD60-4166-8E90-8FB010A4E739}" destId="{D71AF4F7-42D5-4ECE-B6D5-A268B8300014}" srcOrd="2" destOrd="0" parTransId="{3813AA97-CED3-4E5B-87F5-0A40F0FE218C}" sibTransId="{2406B811-4382-478D-AB26-A4939F4A1C23}"/>
    <dgm:cxn modelId="{EFEF7A81-0E10-4EC2-90A0-D8ECBA91E127}" type="presOf" srcId="{0242121E-606B-425A-8E11-EBB9A7425AE9}" destId="{2AC16A6A-45F6-4524-A995-9032B94459B8}" srcOrd="1" destOrd="2" presId="urn:microsoft.com/office/officeart/2005/8/layout/venn1"/>
    <dgm:cxn modelId="{2A45EA98-34A5-49CB-A62C-7BC00C1E0270}" type="presOf" srcId="{0242121E-606B-425A-8E11-EBB9A7425AE9}" destId="{CD221D2B-393D-4E4A-866D-94ABDC4FF96B}" srcOrd="0" destOrd="2" presId="urn:microsoft.com/office/officeart/2005/8/layout/venn1"/>
    <dgm:cxn modelId="{6D66069A-ACF6-4528-B6EE-5D70F8ABE55B}" type="presOf" srcId="{BCA9006F-D5CC-4A14-A60F-960AFA157E94}" destId="{2AC16A6A-45F6-4524-A995-9032B94459B8}" srcOrd="1" destOrd="0" presId="urn:microsoft.com/office/officeart/2005/8/layout/venn1"/>
    <dgm:cxn modelId="{C5550E9B-AF7C-49B7-97E1-4FC5076ECCF7}" srcId="{051CAD22-CD60-4166-8E90-8FB010A4E739}" destId="{8C533A1B-6D2D-45C8-B018-E16C254A06DE}" srcOrd="0" destOrd="0" parTransId="{D68EF764-A3FE-400A-B1CA-85613C7483A7}" sibTransId="{8B67B14B-8C82-4B92-A340-87A4C0271A39}"/>
    <dgm:cxn modelId="{8AF8EE9D-38FD-48B1-805C-5C55233DBBF3}" srcId="{8C533A1B-6D2D-45C8-B018-E16C254A06DE}" destId="{2D97BB0E-A80F-4933-8383-08D39EE56150}" srcOrd="0" destOrd="0" parTransId="{48268E56-EC42-4EAC-AC5B-C96BA6E2D6E7}" sibTransId="{4DA754AE-02A2-4526-9DCC-F4C11FEC949B}"/>
    <dgm:cxn modelId="{10539CAE-4603-434A-AD1A-5B1ED1DC4426}" type="presOf" srcId="{44B975CE-B53D-48F1-B679-B38EB25E9E88}" destId="{3F3A0808-CB2F-4A7E-8C27-451020BAD75D}" srcOrd="1" destOrd="2" presId="urn:microsoft.com/office/officeart/2005/8/layout/venn1"/>
    <dgm:cxn modelId="{B8EE15B5-3F1B-481D-90E9-48AD8D8E3893}" type="presOf" srcId="{0178D658-423F-44EA-B845-50B38B494900}" destId="{CD221D2B-393D-4E4A-866D-94ABDC4FF96B}" srcOrd="0" destOrd="1" presId="urn:microsoft.com/office/officeart/2005/8/layout/venn1"/>
    <dgm:cxn modelId="{6192E0C1-FD0E-4E81-A071-46B1C421C04F}" type="presOf" srcId="{2D97BB0E-A80F-4933-8383-08D39EE56150}" destId="{D8089CF9-A92E-4692-851A-ABAC77669AC4}" srcOrd="0" destOrd="1" presId="urn:microsoft.com/office/officeart/2005/8/layout/venn1"/>
    <dgm:cxn modelId="{223DD0CB-47D6-4A0A-B71D-3A0904AE8120}" type="presOf" srcId="{13B42702-2019-4672-BD21-67E27EFFA4EF}" destId="{1D58A4DD-EBE1-4A41-B81C-00CB11D61655}" srcOrd="1" destOrd="2" presId="urn:microsoft.com/office/officeart/2005/8/layout/venn1"/>
    <dgm:cxn modelId="{CBE14ACC-9FDB-498A-B7EE-4EC9716CC4E5}" type="presOf" srcId="{051CAD22-CD60-4166-8E90-8FB010A4E739}" destId="{C3A6C567-3446-4D8D-B71B-3C91D7FEE1AF}" srcOrd="0" destOrd="0" presId="urn:microsoft.com/office/officeart/2005/8/layout/venn1"/>
    <dgm:cxn modelId="{E57E8AED-1A49-44BC-91D6-88C5AFA88602}" srcId="{D71AF4F7-42D5-4ECE-B6D5-A268B8300014}" destId="{8A99996C-1839-4C27-AF16-775990928032}" srcOrd="2" destOrd="0" parTransId="{1B295A7F-BB58-40DA-B776-6FDF7A3B4EA2}" sibTransId="{8F5F61E5-DD75-4D84-AAC8-2AF357AD3F54}"/>
    <dgm:cxn modelId="{66FC93F9-6A18-4653-B57D-606AA4394FD5}" type="presOf" srcId="{8C533A1B-6D2D-45C8-B018-E16C254A06DE}" destId="{D8089CF9-A92E-4692-851A-ABAC77669AC4}" srcOrd="0" destOrd="0" presId="urn:microsoft.com/office/officeart/2005/8/layout/venn1"/>
    <dgm:cxn modelId="{15A18FFF-2167-41AF-BEA2-1190B8B6E41B}" type="presParOf" srcId="{C3A6C567-3446-4D8D-B71B-3C91D7FEE1AF}" destId="{D8089CF9-A92E-4692-851A-ABAC77669AC4}" srcOrd="0" destOrd="0" presId="urn:microsoft.com/office/officeart/2005/8/layout/venn1"/>
    <dgm:cxn modelId="{2617F422-4177-4805-B20C-E131649B7272}" type="presParOf" srcId="{C3A6C567-3446-4D8D-B71B-3C91D7FEE1AF}" destId="{1D58A4DD-EBE1-4A41-B81C-00CB11D61655}" srcOrd="1" destOrd="0" presId="urn:microsoft.com/office/officeart/2005/8/layout/venn1"/>
    <dgm:cxn modelId="{E1F448DF-5BF8-46CC-B582-0C291CE63115}" type="presParOf" srcId="{C3A6C567-3446-4D8D-B71B-3C91D7FEE1AF}" destId="{CD221D2B-393D-4E4A-866D-94ABDC4FF96B}" srcOrd="2" destOrd="0" presId="urn:microsoft.com/office/officeart/2005/8/layout/venn1"/>
    <dgm:cxn modelId="{812F4654-2D6C-4252-AAF1-22556E1D8D86}" type="presParOf" srcId="{C3A6C567-3446-4D8D-B71B-3C91D7FEE1AF}" destId="{2AC16A6A-45F6-4524-A995-9032B94459B8}" srcOrd="3" destOrd="0" presId="urn:microsoft.com/office/officeart/2005/8/layout/venn1"/>
    <dgm:cxn modelId="{E2322A2B-2E40-450B-8CB6-2B4F83C683F6}" type="presParOf" srcId="{C3A6C567-3446-4D8D-B71B-3C91D7FEE1AF}" destId="{D606542A-D37F-4ABE-A070-BCF3535A36F2}" srcOrd="4" destOrd="0" presId="urn:microsoft.com/office/officeart/2005/8/layout/venn1"/>
    <dgm:cxn modelId="{0EAC3195-1AF1-42A2-8A69-D2C0DF4F4FF8}" type="presParOf" srcId="{C3A6C567-3446-4D8D-B71B-3C91D7FEE1AF}" destId="{3F3A0808-CB2F-4A7E-8C27-451020BAD75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3B4AE-4124-4799-A3D7-A515D91832A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2DED07A-582A-4E08-88AE-D75910F7F5E0}">
      <dgm:prSet phldrT="[Text]" custT="1"/>
      <dgm:spPr/>
      <dgm:t>
        <a:bodyPr/>
        <a:lstStyle/>
        <a:p>
          <a:r>
            <a:rPr lang="en-GB" sz="2000" b="1" dirty="0"/>
            <a:t>ACT</a:t>
          </a:r>
        </a:p>
      </dgm:t>
    </dgm:pt>
    <dgm:pt modelId="{3644B4C7-3A66-44BF-8328-BC3C26446CCD}" type="parTrans" cxnId="{B595C295-9986-48D1-893C-924F597F36FD}">
      <dgm:prSet/>
      <dgm:spPr/>
      <dgm:t>
        <a:bodyPr/>
        <a:lstStyle/>
        <a:p>
          <a:endParaRPr lang="en-GB" sz="1800"/>
        </a:p>
      </dgm:t>
    </dgm:pt>
    <dgm:pt modelId="{53C55031-F817-47CF-A8D3-0F8AC72AC4C1}" type="sibTrans" cxnId="{B595C295-9986-48D1-893C-924F597F36FD}">
      <dgm:prSet/>
      <dgm:spPr/>
      <dgm:t>
        <a:bodyPr/>
        <a:lstStyle/>
        <a:p>
          <a:endParaRPr lang="en-GB" sz="1800"/>
        </a:p>
      </dgm:t>
    </dgm:pt>
    <dgm:pt modelId="{EA0972AA-BB07-4A98-ABCF-41D8F73221FA}">
      <dgm:prSet phldrT="[Text]" custT="1"/>
      <dgm:spPr/>
      <dgm:t>
        <a:bodyPr/>
        <a:lstStyle/>
        <a:p>
          <a:pPr indent="0" algn="ctr">
            <a:buFontTx/>
            <a:buNone/>
          </a:pPr>
          <a:r>
            <a:rPr lang="en-GB" sz="1800" b="0" dirty="0"/>
            <a:t>Because investment markets can only ever be as healthy as the environment and communities that support them.</a:t>
          </a:r>
        </a:p>
      </dgm:t>
    </dgm:pt>
    <dgm:pt modelId="{652F756E-8EDA-4C8E-A8E3-45589F31CB7D}" type="parTrans" cxnId="{524AD256-0EC6-4301-A639-14455EDEC9C6}">
      <dgm:prSet/>
      <dgm:spPr/>
      <dgm:t>
        <a:bodyPr/>
        <a:lstStyle/>
        <a:p>
          <a:endParaRPr lang="en-GB" sz="1800"/>
        </a:p>
      </dgm:t>
    </dgm:pt>
    <dgm:pt modelId="{45124765-B0A3-4C65-AE48-ED7915860B59}" type="sibTrans" cxnId="{524AD256-0EC6-4301-A639-14455EDEC9C6}">
      <dgm:prSet/>
      <dgm:spPr/>
      <dgm:t>
        <a:bodyPr/>
        <a:lstStyle/>
        <a:p>
          <a:endParaRPr lang="en-GB" sz="1800"/>
        </a:p>
      </dgm:t>
    </dgm:pt>
    <dgm:pt modelId="{0B22B213-C8F4-4A17-99C8-8A525DE7309A}">
      <dgm:prSet phldrT="[Text]" custT="1"/>
      <dgm:spPr/>
      <dgm:t>
        <a:bodyPr/>
        <a:lstStyle/>
        <a:p>
          <a:r>
            <a:rPr lang="en-GB" sz="2000" b="1"/>
            <a:t>ASSESS</a:t>
          </a:r>
        </a:p>
      </dgm:t>
    </dgm:pt>
    <dgm:pt modelId="{51CACFDE-9B9B-4323-A9CA-16043FE875C2}" type="parTrans" cxnId="{8C625B1F-725B-4F43-B161-41B47D2ABA9E}">
      <dgm:prSet/>
      <dgm:spPr/>
      <dgm:t>
        <a:bodyPr/>
        <a:lstStyle/>
        <a:p>
          <a:endParaRPr lang="en-GB" sz="1800"/>
        </a:p>
      </dgm:t>
    </dgm:pt>
    <dgm:pt modelId="{E9D02B6F-2D05-4E5D-B816-120EBBE6FDAA}" type="sibTrans" cxnId="{8C625B1F-725B-4F43-B161-41B47D2ABA9E}">
      <dgm:prSet/>
      <dgm:spPr/>
      <dgm:t>
        <a:bodyPr/>
        <a:lstStyle/>
        <a:p>
          <a:endParaRPr lang="en-GB" sz="1800"/>
        </a:p>
      </dgm:t>
    </dgm:pt>
    <dgm:pt modelId="{0230A6AA-B1A3-4EB4-89DA-57726847563E}">
      <dgm:prSet phldrT="[Text]" custT="1"/>
      <dgm:spPr/>
      <dgm:t>
        <a:bodyPr/>
        <a:lstStyle/>
        <a:p>
          <a:pPr indent="0" algn="ctr">
            <a:buNone/>
          </a:pPr>
          <a:r>
            <a:rPr lang="en-GB" sz="1800" b="0" dirty="0"/>
            <a:t>Because a combination of legislation, regulation and changing societal preference will impact the most unsustainable assets.  </a:t>
          </a:r>
        </a:p>
      </dgm:t>
    </dgm:pt>
    <dgm:pt modelId="{57EA811A-E57E-4448-AA0D-096F023E9C74}" type="parTrans" cxnId="{9C706127-7377-47C4-9289-D654032598F1}">
      <dgm:prSet/>
      <dgm:spPr/>
      <dgm:t>
        <a:bodyPr/>
        <a:lstStyle/>
        <a:p>
          <a:endParaRPr lang="en-GB" sz="1800"/>
        </a:p>
      </dgm:t>
    </dgm:pt>
    <dgm:pt modelId="{6B12F038-2B6E-46E8-859D-B2F8E627ED54}" type="sibTrans" cxnId="{9C706127-7377-47C4-9289-D654032598F1}">
      <dgm:prSet/>
      <dgm:spPr/>
      <dgm:t>
        <a:bodyPr/>
        <a:lstStyle/>
        <a:p>
          <a:endParaRPr lang="en-GB" sz="1800"/>
        </a:p>
      </dgm:t>
    </dgm:pt>
    <dgm:pt modelId="{3B4B98D7-9088-40B9-895A-57D17F1C49DC}">
      <dgm:prSet phldrT="[Text]" custT="1"/>
      <dgm:spPr/>
      <dgm:t>
        <a:bodyPr/>
        <a:lstStyle/>
        <a:p>
          <a:r>
            <a:rPr lang="en-GB" sz="2000" b="1"/>
            <a:t>ALIGN</a:t>
          </a:r>
        </a:p>
      </dgm:t>
    </dgm:pt>
    <dgm:pt modelId="{361908D0-EFEB-4A86-9274-928818E1EA8F}" type="parTrans" cxnId="{F25C2890-8438-47A1-ACAE-F7BE2BACD306}">
      <dgm:prSet/>
      <dgm:spPr/>
      <dgm:t>
        <a:bodyPr/>
        <a:lstStyle/>
        <a:p>
          <a:endParaRPr lang="en-GB" sz="1800"/>
        </a:p>
      </dgm:t>
    </dgm:pt>
    <dgm:pt modelId="{3B049107-5FA2-4678-8E86-ACA6476D0B98}" type="sibTrans" cxnId="{F25C2890-8438-47A1-ACAE-F7BE2BACD306}">
      <dgm:prSet/>
      <dgm:spPr/>
      <dgm:t>
        <a:bodyPr/>
        <a:lstStyle/>
        <a:p>
          <a:endParaRPr lang="en-GB" sz="1800"/>
        </a:p>
      </dgm:t>
    </dgm:pt>
    <dgm:pt modelId="{069DE6B1-6EAE-4066-8CC9-5FAD2A29A7C9}">
      <dgm:prSet phldrT="[Text]" custT="1"/>
      <dgm:spPr/>
      <dgm:t>
        <a:bodyPr/>
        <a:lstStyle/>
        <a:p>
          <a:pPr indent="0" algn="ctr">
            <a:buFontTx/>
            <a:buNone/>
          </a:pPr>
          <a:r>
            <a:rPr lang="en-GB" sz="1800" b="0" dirty="0"/>
            <a:t>Because we are the guardians, not the owners of the assets that we manage.</a:t>
          </a:r>
        </a:p>
      </dgm:t>
    </dgm:pt>
    <dgm:pt modelId="{931F3AEA-59C4-46CC-87A7-D4E953988DAF}" type="parTrans" cxnId="{0BFB0FA8-B590-4D59-82B1-153655F8F7F4}">
      <dgm:prSet/>
      <dgm:spPr/>
      <dgm:t>
        <a:bodyPr/>
        <a:lstStyle/>
        <a:p>
          <a:endParaRPr lang="en-GB" sz="1800"/>
        </a:p>
      </dgm:t>
    </dgm:pt>
    <dgm:pt modelId="{3C26EDFD-8D28-4E8F-BFF8-528FAB77CC78}" type="sibTrans" cxnId="{0BFB0FA8-B590-4D59-82B1-153655F8F7F4}">
      <dgm:prSet/>
      <dgm:spPr/>
      <dgm:t>
        <a:bodyPr/>
        <a:lstStyle/>
        <a:p>
          <a:endParaRPr lang="en-GB" sz="1800"/>
        </a:p>
      </dgm:t>
    </dgm:pt>
    <dgm:pt modelId="{2C3A6CF6-C380-4838-8C95-265F00AD3065}" type="pres">
      <dgm:prSet presAssocID="{6BB3B4AE-4124-4799-A3D7-A515D91832A7}" presName="Name0" presStyleCnt="0">
        <dgm:presLayoutVars>
          <dgm:dir/>
          <dgm:animLvl val="lvl"/>
          <dgm:resizeHandles val="exact"/>
        </dgm:presLayoutVars>
      </dgm:prSet>
      <dgm:spPr/>
    </dgm:pt>
    <dgm:pt modelId="{7746A83A-BCBD-4415-9461-C75688F40950}" type="pres">
      <dgm:prSet presAssocID="{42DED07A-582A-4E08-88AE-D75910F7F5E0}" presName="composite" presStyleCnt="0"/>
      <dgm:spPr/>
    </dgm:pt>
    <dgm:pt modelId="{BFE814F8-7BB6-41FC-B1B1-56136A18501D}" type="pres">
      <dgm:prSet presAssocID="{42DED07A-582A-4E08-88AE-D75910F7F5E0}" presName="parTx" presStyleLbl="alignNode1" presStyleIdx="0" presStyleCnt="3">
        <dgm:presLayoutVars>
          <dgm:chMax val="0"/>
          <dgm:chPref val="0"/>
          <dgm:bulletEnabled val="1"/>
        </dgm:presLayoutVars>
      </dgm:prSet>
      <dgm:spPr/>
    </dgm:pt>
    <dgm:pt modelId="{AC3C20CD-BB4F-4870-A2E4-5B66909A3A28}" type="pres">
      <dgm:prSet presAssocID="{42DED07A-582A-4E08-88AE-D75910F7F5E0}" presName="desTx" presStyleLbl="alignAccFollowNode1" presStyleIdx="0" presStyleCnt="3">
        <dgm:presLayoutVars>
          <dgm:bulletEnabled val="1"/>
        </dgm:presLayoutVars>
      </dgm:prSet>
      <dgm:spPr/>
    </dgm:pt>
    <dgm:pt modelId="{F896DD60-DB35-49FC-80CD-F5BD8F313F35}" type="pres">
      <dgm:prSet presAssocID="{53C55031-F817-47CF-A8D3-0F8AC72AC4C1}" presName="space" presStyleCnt="0"/>
      <dgm:spPr/>
    </dgm:pt>
    <dgm:pt modelId="{BC7216A3-DD35-4EEF-93A1-0917C950A5E5}" type="pres">
      <dgm:prSet presAssocID="{0B22B213-C8F4-4A17-99C8-8A525DE7309A}" presName="composite" presStyleCnt="0"/>
      <dgm:spPr/>
    </dgm:pt>
    <dgm:pt modelId="{38921BD6-450E-407D-AE8B-398FB6294BE9}" type="pres">
      <dgm:prSet presAssocID="{0B22B213-C8F4-4A17-99C8-8A525DE7309A}" presName="parTx" presStyleLbl="alignNode1" presStyleIdx="1" presStyleCnt="3">
        <dgm:presLayoutVars>
          <dgm:chMax val="0"/>
          <dgm:chPref val="0"/>
          <dgm:bulletEnabled val="1"/>
        </dgm:presLayoutVars>
      </dgm:prSet>
      <dgm:spPr/>
    </dgm:pt>
    <dgm:pt modelId="{72C23FFB-47DE-48EA-90E1-2C156282573E}" type="pres">
      <dgm:prSet presAssocID="{0B22B213-C8F4-4A17-99C8-8A525DE7309A}" presName="desTx" presStyleLbl="alignAccFollowNode1" presStyleIdx="1" presStyleCnt="3">
        <dgm:presLayoutVars>
          <dgm:bulletEnabled val="1"/>
        </dgm:presLayoutVars>
      </dgm:prSet>
      <dgm:spPr/>
    </dgm:pt>
    <dgm:pt modelId="{212AA52B-BD00-42A8-8663-2F1E1551A911}" type="pres">
      <dgm:prSet presAssocID="{E9D02B6F-2D05-4E5D-B816-120EBBE6FDAA}" presName="space" presStyleCnt="0"/>
      <dgm:spPr/>
    </dgm:pt>
    <dgm:pt modelId="{9B33639D-B8C4-4D67-B897-DD98B1A413BD}" type="pres">
      <dgm:prSet presAssocID="{3B4B98D7-9088-40B9-895A-57D17F1C49DC}" presName="composite" presStyleCnt="0"/>
      <dgm:spPr/>
    </dgm:pt>
    <dgm:pt modelId="{BCF72B9B-E1AD-4C23-AB3C-738580560440}" type="pres">
      <dgm:prSet presAssocID="{3B4B98D7-9088-40B9-895A-57D17F1C49DC}" presName="parTx" presStyleLbl="alignNode1" presStyleIdx="2" presStyleCnt="3">
        <dgm:presLayoutVars>
          <dgm:chMax val="0"/>
          <dgm:chPref val="0"/>
          <dgm:bulletEnabled val="1"/>
        </dgm:presLayoutVars>
      </dgm:prSet>
      <dgm:spPr/>
    </dgm:pt>
    <dgm:pt modelId="{CD137B38-14D1-4049-91CF-1CA3A830A73D}" type="pres">
      <dgm:prSet presAssocID="{3B4B98D7-9088-40B9-895A-57D17F1C49DC}" presName="desTx" presStyleLbl="alignAccFollowNode1" presStyleIdx="2" presStyleCnt="3">
        <dgm:presLayoutVars>
          <dgm:bulletEnabled val="1"/>
        </dgm:presLayoutVars>
      </dgm:prSet>
      <dgm:spPr/>
    </dgm:pt>
  </dgm:ptLst>
  <dgm:cxnLst>
    <dgm:cxn modelId="{8C625B1F-725B-4F43-B161-41B47D2ABA9E}" srcId="{6BB3B4AE-4124-4799-A3D7-A515D91832A7}" destId="{0B22B213-C8F4-4A17-99C8-8A525DE7309A}" srcOrd="1" destOrd="0" parTransId="{51CACFDE-9B9B-4323-A9CA-16043FE875C2}" sibTransId="{E9D02B6F-2D05-4E5D-B816-120EBBE6FDAA}"/>
    <dgm:cxn modelId="{9C706127-7377-47C4-9289-D654032598F1}" srcId="{0B22B213-C8F4-4A17-99C8-8A525DE7309A}" destId="{0230A6AA-B1A3-4EB4-89DA-57726847563E}" srcOrd="0" destOrd="0" parTransId="{57EA811A-E57E-4448-AA0D-096F023E9C74}" sibTransId="{6B12F038-2B6E-46E8-859D-B2F8E627ED54}"/>
    <dgm:cxn modelId="{39BA7642-C80E-4DD3-8C31-5010707C523C}" type="presOf" srcId="{3B4B98D7-9088-40B9-895A-57D17F1C49DC}" destId="{BCF72B9B-E1AD-4C23-AB3C-738580560440}" srcOrd="0" destOrd="0" presId="urn:microsoft.com/office/officeart/2005/8/layout/hList1"/>
    <dgm:cxn modelId="{B4B76949-6749-4B8D-B801-8CBAD0EC7380}" type="presOf" srcId="{069DE6B1-6EAE-4066-8CC9-5FAD2A29A7C9}" destId="{CD137B38-14D1-4049-91CF-1CA3A830A73D}" srcOrd="0" destOrd="0" presId="urn:microsoft.com/office/officeart/2005/8/layout/hList1"/>
    <dgm:cxn modelId="{A1AB326F-4627-48F4-A54B-12DC2F0573B4}" type="presOf" srcId="{0230A6AA-B1A3-4EB4-89DA-57726847563E}" destId="{72C23FFB-47DE-48EA-90E1-2C156282573E}" srcOrd="0" destOrd="0" presId="urn:microsoft.com/office/officeart/2005/8/layout/hList1"/>
    <dgm:cxn modelId="{C9E34271-E24C-4482-B9EB-5277C04CB726}" type="presOf" srcId="{EA0972AA-BB07-4A98-ABCF-41D8F73221FA}" destId="{AC3C20CD-BB4F-4870-A2E4-5B66909A3A28}" srcOrd="0" destOrd="0" presId="urn:microsoft.com/office/officeart/2005/8/layout/hList1"/>
    <dgm:cxn modelId="{A27A9C71-31BF-4298-B2D1-C50C6A84113A}" type="presOf" srcId="{42DED07A-582A-4E08-88AE-D75910F7F5E0}" destId="{BFE814F8-7BB6-41FC-B1B1-56136A18501D}" srcOrd="0" destOrd="0" presId="urn:microsoft.com/office/officeart/2005/8/layout/hList1"/>
    <dgm:cxn modelId="{948F1255-724D-49DF-B85F-2D162A66BF22}" type="presOf" srcId="{0B22B213-C8F4-4A17-99C8-8A525DE7309A}" destId="{38921BD6-450E-407D-AE8B-398FB6294BE9}" srcOrd="0" destOrd="0" presId="urn:microsoft.com/office/officeart/2005/8/layout/hList1"/>
    <dgm:cxn modelId="{524AD256-0EC6-4301-A639-14455EDEC9C6}" srcId="{42DED07A-582A-4E08-88AE-D75910F7F5E0}" destId="{EA0972AA-BB07-4A98-ABCF-41D8F73221FA}" srcOrd="0" destOrd="0" parTransId="{652F756E-8EDA-4C8E-A8E3-45589F31CB7D}" sibTransId="{45124765-B0A3-4C65-AE48-ED7915860B59}"/>
    <dgm:cxn modelId="{F25C2890-8438-47A1-ACAE-F7BE2BACD306}" srcId="{6BB3B4AE-4124-4799-A3D7-A515D91832A7}" destId="{3B4B98D7-9088-40B9-895A-57D17F1C49DC}" srcOrd="2" destOrd="0" parTransId="{361908D0-EFEB-4A86-9274-928818E1EA8F}" sibTransId="{3B049107-5FA2-4678-8E86-ACA6476D0B98}"/>
    <dgm:cxn modelId="{B595C295-9986-48D1-893C-924F597F36FD}" srcId="{6BB3B4AE-4124-4799-A3D7-A515D91832A7}" destId="{42DED07A-582A-4E08-88AE-D75910F7F5E0}" srcOrd="0" destOrd="0" parTransId="{3644B4C7-3A66-44BF-8328-BC3C26446CCD}" sibTransId="{53C55031-F817-47CF-A8D3-0F8AC72AC4C1}"/>
    <dgm:cxn modelId="{0BFB0FA8-B590-4D59-82B1-153655F8F7F4}" srcId="{3B4B98D7-9088-40B9-895A-57D17F1C49DC}" destId="{069DE6B1-6EAE-4066-8CC9-5FAD2A29A7C9}" srcOrd="0" destOrd="0" parTransId="{931F3AEA-59C4-46CC-87A7-D4E953988DAF}" sibTransId="{3C26EDFD-8D28-4E8F-BFF8-528FAB77CC78}"/>
    <dgm:cxn modelId="{1C4AA7CE-96E6-4415-820F-56D6E0D1C0B3}" type="presOf" srcId="{6BB3B4AE-4124-4799-A3D7-A515D91832A7}" destId="{2C3A6CF6-C380-4838-8C95-265F00AD3065}" srcOrd="0" destOrd="0" presId="urn:microsoft.com/office/officeart/2005/8/layout/hList1"/>
    <dgm:cxn modelId="{CB018512-7F73-4F8C-8969-9CC06EC5E4C8}" type="presParOf" srcId="{2C3A6CF6-C380-4838-8C95-265F00AD3065}" destId="{7746A83A-BCBD-4415-9461-C75688F40950}" srcOrd="0" destOrd="0" presId="urn:microsoft.com/office/officeart/2005/8/layout/hList1"/>
    <dgm:cxn modelId="{528EDA53-DD7F-49EA-B81F-F0246DD58C69}" type="presParOf" srcId="{7746A83A-BCBD-4415-9461-C75688F40950}" destId="{BFE814F8-7BB6-41FC-B1B1-56136A18501D}" srcOrd="0" destOrd="0" presId="urn:microsoft.com/office/officeart/2005/8/layout/hList1"/>
    <dgm:cxn modelId="{3D94809B-80F3-49F3-A1A1-D4AED9EF9EEB}" type="presParOf" srcId="{7746A83A-BCBD-4415-9461-C75688F40950}" destId="{AC3C20CD-BB4F-4870-A2E4-5B66909A3A28}" srcOrd="1" destOrd="0" presId="urn:microsoft.com/office/officeart/2005/8/layout/hList1"/>
    <dgm:cxn modelId="{842B107B-019D-4F7C-8C4D-E9A94605C876}" type="presParOf" srcId="{2C3A6CF6-C380-4838-8C95-265F00AD3065}" destId="{F896DD60-DB35-49FC-80CD-F5BD8F313F35}" srcOrd="1" destOrd="0" presId="urn:microsoft.com/office/officeart/2005/8/layout/hList1"/>
    <dgm:cxn modelId="{CC2E0E64-2725-4F48-B840-F10045CE381B}" type="presParOf" srcId="{2C3A6CF6-C380-4838-8C95-265F00AD3065}" destId="{BC7216A3-DD35-4EEF-93A1-0917C950A5E5}" srcOrd="2" destOrd="0" presId="urn:microsoft.com/office/officeart/2005/8/layout/hList1"/>
    <dgm:cxn modelId="{3F24B783-4215-4A22-8782-906DA5B43C26}" type="presParOf" srcId="{BC7216A3-DD35-4EEF-93A1-0917C950A5E5}" destId="{38921BD6-450E-407D-AE8B-398FB6294BE9}" srcOrd="0" destOrd="0" presId="urn:microsoft.com/office/officeart/2005/8/layout/hList1"/>
    <dgm:cxn modelId="{63079CB9-7B57-4BA1-ACA5-634A0FD1769B}" type="presParOf" srcId="{BC7216A3-DD35-4EEF-93A1-0917C950A5E5}" destId="{72C23FFB-47DE-48EA-90E1-2C156282573E}" srcOrd="1" destOrd="0" presId="urn:microsoft.com/office/officeart/2005/8/layout/hList1"/>
    <dgm:cxn modelId="{57EBA577-2E2D-4639-B589-2871E23ED235}" type="presParOf" srcId="{2C3A6CF6-C380-4838-8C95-265F00AD3065}" destId="{212AA52B-BD00-42A8-8663-2F1E1551A911}" srcOrd="3" destOrd="0" presId="urn:microsoft.com/office/officeart/2005/8/layout/hList1"/>
    <dgm:cxn modelId="{8D90457B-56A2-414E-BB26-8BFD41E5EEAD}" type="presParOf" srcId="{2C3A6CF6-C380-4838-8C95-265F00AD3065}" destId="{9B33639D-B8C4-4D67-B897-DD98B1A413BD}" srcOrd="4" destOrd="0" presId="urn:microsoft.com/office/officeart/2005/8/layout/hList1"/>
    <dgm:cxn modelId="{877ECE43-EC30-4B86-961F-725979B92EA5}" type="presParOf" srcId="{9B33639D-B8C4-4D67-B897-DD98B1A413BD}" destId="{BCF72B9B-E1AD-4C23-AB3C-738580560440}" srcOrd="0" destOrd="0" presId="urn:microsoft.com/office/officeart/2005/8/layout/hList1"/>
    <dgm:cxn modelId="{853B9FB4-0411-4C3A-8585-BE695006C534}" type="presParOf" srcId="{9B33639D-B8C4-4D67-B897-DD98B1A413BD}" destId="{CD137B38-14D1-4049-91CF-1CA3A830A7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89CF9-A92E-4692-851A-ABAC77669AC4}">
      <dsp:nvSpPr>
        <dsp:cNvPr id="0" name=""/>
        <dsp:cNvSpPr/>
      </dsp:nvSpPr>
      <dsp:spPr>
        <a:xfrm>
          <a:off x="1592446" y="0"/>
          <a:ext cx="4929930" cy="3049921"/>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Bembo Std"/>
              <a:ea typeface="+mn-ea"/>
              <a:cs typeface="+mn-cs"/>
            </a:rPr>
            <a:t>Responsible Stewardship</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Meaningful engagement</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Voting</a:t>
          </a:r>
        </a:p>
      </dsp:txBody>
      <dsp:txXfrm>
        <a:off x="2779216" y="734729"/>
        <a:ext cx="2556390" cy="970478"/>
      </dsp:txXfrm>
    </dsp:sp>
    <dsp:sp modelId="{CD221D2B-393D-4E4A-866D-94ABDC4FF96B}">
      <dsp:nvSpPr>
        <dsp:cNvPr id="0" name=""/>
        <dsp:cNvSpPr/>
      </dsp:nvSpPr>
      <dsp:spPr>
        <a:xfrm>
          <a:off x="3295922" y="1758578"/>
          <a:ext cx="4685015" cy="3155956"/>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GB" sz="1800" b="1" kern="1200">
              <a:solidFill>
                <a:schemeClr val="tx1"/>
              </a:solidFill>
              <a:latin typeface="Bembo Std"/>
              <a:ea typeface="+mn-ea"/>
              <a:cs typeface="+mn-cs"/>
            </a:rPr>
            <a:t>Ethical Restrictions</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Screening</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Alignment</a:t>
          </a:r>
        </a:p>
      </dsp:txBody>
      <dsp:txXfrm>
        <a:off x="5140419" y="2828066"/>
        <a:ext cx="1987683" cy="1227378"/>
      </dsp:txXfrm>
    </dsp:sp>
    <dsp:sp modelId="{D606542A-D37F-4ABE-A070-BCF3535A36F2}">
      <dsp:nvSpPr>
        <dsp:cNvPr id="0" name=""/>
        <dsp:cNvSpPr/>
      </dsp:nvSpPr>
      <dsp:spPr>
        <a:xfrm>
          <a:off x="275406" y="1719763"/>
          <a:ext cx="4928227" cy="3249148"/>
        </a:xfrm>
        <a:prstGeom prst="ellipse">
          <a:avLst/>
        </a:prstGeom>
        <a:solidFill>
          <a:sysClr val="window" lastClr="FFFFFF">
            <a:alpha val="50000"/>
            <a:hueOff val="0"/>
            <a:satOff val="0"/>
            <a:lumOff val="0"/>
            <a:alphaOff val="0"/>
          </a:sysClr>
        </a:solidFill>
        <a:ln w="38100" cap="flat" cmpd="sng" algn="ctr">
          <a:solidFill>
            <a:srgbClr val="00B0F0">
              <a:shade val="80000"/>
              <a:hueOff val="0"/>
              <a:satOff val="0"/>
              <a:lumOff val="0"/>
              <a:alphaOff val="0"/>
            </a:srgb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800100">
            <a:lnSpc>
              <a:spcPct val="90000"/>
            </a:lnSpc>
            <a:spcBef>
              <a:spcPct val="0"/>
            </a:spcBef>
            <a:spcAft>
              <a:spcPct val="35000"/>
            </a:spcAft>
            <a:buNone/>
          </a:pPr>
          <a:r>
            <a:rPr lang="en-GB" sz="1800" b="1" kern="1200">
              <a:solidFill>
                <a:schemeClr val="tx1"/>
              </a:solidFill>
              <a:latin typeface="Bembo Std"/>
              <a:ea typeface="+mn-ea"/>
              <a:cs typeface="+mn-cs"/>
            </a:rPr>
            <a:t>ESG </a:t>
          </a:r>
          <a:br>
            <a:rPr lang="en-GB" sz="1800" b="1" kern="1200">
              <a:solidFill>
                <a:schemeClr val="tx1"/>
              </a:solidFill>
              <a:latin typeface="Bembo Std"/>
              <a:ea typeface="+mn-ea"/>
              <a:cs typeface="+mn-cs"/>
            </a:rPr>
          </a:br>
          <a:r>
            <a:rPr lang="en-GB" sz="1800" b="1" kern="1200">
              <a:solidFill>
                <a:schemeClr val="tx1"/>
              </a:solidFill>
              <a:latin typeface="Bembo Std"/>
              <a:ea typeface="+mn-ea"/>
              <a:cs typeface="+mn-cs"/>
            </a:rPr>
            <a:t>Resilience</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Environmental risks</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Social implications</a:t>
          </a:r>
        </a:p>
        <a:p>
          <a:pPr marL="171450" lvl="1" indent="-171450" algn="l" defTabSz="800100">
            <a:lnSpc>
              <a:spcPct val="90000"/>
            </a:lnSpc>
            <a:spcBef>
              <a:spcPct val="0"/>
            </a:spcBef>
            <a:spcAft>
              <a:spcPct val="15000"/>
            </a:spcAft>
            <a:buClr>
              <a:schemeClr val="accent6"/>
            </a:buClr>
            <a:buChar char="•"/>
          </a:pPr>
          <a:r>
            <a:rPr lang="en-GB" sz="1800" kern="1200">
              <a:solidFill>
                <a:schemeClr val="tx1"/>
              </a:solidFill>
              <a:latin typeface="Bembo Std"/>
              <a:ea typeface="+mn-ea"/>
              <a:cs typeface="+mn-cs"/>
            </a:rPr>
            <a:t>Governance ratings</a:t>
          </a:r>
        </a:p>
      </dsp:txBody>
      <dsp:txXfrm>
        <a:off x="1172513" y="2820831"/>
        <a:ext cx="2090870" cy="1263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814F8-7BB6-41FC-B1B1-56136A18501D}">
      <dsp:nvSpPr>
        <dsp:cNvPr id="0" name=""/>
        <dsp:cNvSpPr/>
      </dsp:nvSpPr>
      <dsp:spPr>
        <a:xfrm>
          <a:off x="2767" y="561287"/>
          <a:ext cx="2698514" cy="10794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t>ACT</a:t>
          </a:r>
        </a:p>
      </dsp:txBody>
      <dsp:txXfrm>
        <a:off x="2767" y="561287"/>
        <a:ext cx="2698514" cy="1079405"/>
      </dsp:txXfrm>
    </dsp:sp>
    <dsp:sp modelId="{AC3C20CD-BB4F-4870-A2E4-5B66909A3A28}">
      <dsp:nvSpPr>
        <dsp:cNvPr id="0" name=""/>
        <dsp:cNvSpPr/>
      </dsp:nvSpPr>
      <dsp:spPr>
        <a:xfrm>
          <a:off x="2767" y="1640693"/>
          <a:ext cx="2698514"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ctr" defTabSz="800100">
            <a:lnSpc>
              <a:spcPct val="90000"/>
            </a:lnSpc>
            <a:spcBef>
              <a:spcPct val="0"/>
            </a:spcBef>
            <a:spcAft>
              <a:spcPct val="15000"/>
            </a:spcAft>
            <a:buFontTx/>
            <a:buNone/>
          </a:pPr>
          <a:r>
            <a:rPr lang="en-GB" sz="1800" b="0" kern="1200" dirty="0"/>
            <a:t>Because investment markets can only ever be as healthy as the environment and communities that support them.</a:t>
          </a:r>
        </a:p>
      </dsp:txBody>
      <dsp:txXfrm>
        <a:off x="2767" y="1640693"/>
        <a:ext cx="2698514" cy="2854800"/>
      </dsp:txXfrm>
    </dsp:sp>
    <dsp:sp modelId="{38921BD6-450E-407D-AE8B-398FB6294BE9}">
      <dsp:nvSpPr>
        <dsp:cNvPr id="0" name=""/>
        <dsp:cNvSpPr/>
      </dsp:nvSpPr>
      <dsp:spPr>
        <a:xfrm>
          <a:off x="3079074" y="561287"/>
          <a:ext cx="2698514" cy="10794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ASSESS</a:t>
          </a:r>
        </a:p>
      </dsp:txBody>
      <dsp:txXfrm>
        <a:off x="3079074" y="561287"/>
        <a:ext cx="2698514" cy="1079405"/>
      </dsp:txXfrm>
    </dsp:sp>
    <dsp:sp modelId="{72C23FFB-47DE-48EA-90E1-2C156282573E}">
      <dsp:nvSpPr>
        <dsp:cNvPr id="0" name=""/>
        <dsp:cNvSpPr/>
      </dsp:nvSpPr>
      <dsp:spPr>
        <a:xfrm>
          <a:off x="3079074" y="1640693"/>
          <a:ext cx="2698514"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ctr" defTabSz="800100">
            <a:lnSpc>
              <a:spcPct val="90000"/>
            </a:lnSpc>
            <a:spcBef>
              <a:spcPct val="0"/>
            </a:spcBef>
            <a:spcAft>
              <a:spcPct val="15000"/>
            </a:spcAft>
            <a:buNone/>
          </a:pPr>
          <a:r>
            <a:rPr lang="en-GB" sz="1800" b="0" kern="1200" dirty="0"/>
            <a:t>Because a combination of legislation, regulation and changing societal preference will impact the most unsustainable assets.  </a:t>
          </a:r>
        </a:p>
      </dsp:txBody>
      <dsp:txXfrm>
        <a:off x="3079074" y="1640693"/>
        <a:ext cx="2698514" cy="2854800"/>
      </dsp:txXfrm>
    </dsp:sp>
    <dsp:sp modelId="{BCF72B9B-E1AD-4C23-AB3C-738580560440}">
      <dsp:nvSpPr>
        <dsp:cNvPr id="0" name=""/>
        <dsp:cNvSpPr/>
      </dsp:nvSpPr>
      <dsp:spPr>
        <a:xfrm>
          <a:off x="6155380" y="561287"/>
          <a:ext cx="2698514" cy="10794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ALIGN</a:t>
          </a:r>
        </a:p>
      </dsp:txBody>
      <dsp:txXfrm>
        <a:off x="6155380" y="561287"/>
        <a:ext cx="2698514" cy="1079405"/>
      </dsp:txXfrm>
    </dsp:sp>
    <dsp:sp modelId="{CD137B38-14D1-4049-91CF-1CA3A830A73D}">
      <dsp:nvSpPr>
        <dsp:cNvPr id="0" name=""/>
        <dsp:cNvSpPr/>
      </dsp:nvSpPr>
      <dsp:spPr>
        <a:xfrm>
          <a:off x="6155380" y="1640693"/>
          <a:ext cx="2698514"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ctr" defTabSz="800100">
            <a:lnSpc>
              <a:spcPct val="90000"/>
            </a:lnSpc>
            <a:spcBef>
              <a:spcPct val="0"/>
            </a:spcBef>
            <a:spcAft>
              <a:spcPct val="15000"/>
            </a:spcAft>
            <a:buFontTx/>
            <a:buNone/>
          </a:pPr>
          <a:r>
            <a:rPr lang="en-GB" sz="1800" b="0" kern="1200" dirty="0"/>
            <a:t>Because we are the guardians, not the owners of the assets that we manage.</a:t>
          </a:r>
        </a:p>
      </dsp:txBody>
      <dsp:txXfrm>
        <a:off x="6155380" y="1640693"/>
        <a:ext cx="2698514"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5A3AC-9F1C-4DB1-8697-3755586D2590}" type="datetimeFigureOut">
              <a:rPr lang="en-GB" smtClean="0"/>
              <a:t>09/06/2022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D402B-E0E0-46BC-8C75-75C6502C69E4}" type="slidenum">
              <a:rPr lang="en-GB" smtClean="0"/>
              <a:t>‹#›</a:t>
            </a:fld>
            <a:endParaRPr lang="en-GB"/>
          </a:p>
        </p:txBody>
      </p:sp>
    </p:spTree>
    <p:extLst>
      <p:ext uri="{BB962C8B-B14F-4D97-AF65-F5344CB8AC3E}">
        <p14:creationId xmlns:p14="http://schemas.microsoft.com/office/powerpoint/2010/main" val="78448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Compliance approved 18 May 2022: </a:t>
            </a:r>
            <a:r>
              <a:rPr lang="en-GB" sz="1800">
                <a:solidFill>
                  <a:srgbClr val="1A202C"/>
                </a:solidFill>
                <a:effectLst/>
                <a:latin typeface="Calibri" panose="020F0502020204030204" pitchFamily="34" charset="0"/>
                <a:ea typeface="Calibri" panose="020F0502020204030204" pitchFamily="34" charset="0"/>
              </a:rPr>
              <a:t>MAR002938</a:t>
            </a:r>
            <a:endParaRPr lang="en-GB" dirty="0"/>
          </a:p>
        </p:txBody>
      </p:sp>
      <p:sp>
        <p:nvSpPr>
          <p:cNvPr id="4" name="Slide Number Placeholder 3"/>
          <p:cNvSpPr>
            <a:spLocks noGrp="1"/>
          </p:cNvSpPr>
          <p:nvPr>
            <p:ph type="sldNum" sz="quarter" idx="5"/>
          </p:nvPr>
        </p:nvSpPr>
        <p:spPr/>
        <p:txBody>
          <a:bodyPr/>
          <a:lstStyle/>
          <a:p>
            <a:fld id="{321D402B-E0E0-46BC-8C75-75C6502C69E4}" type="slidenum">
              <a:rPr lang="en-GB" smtClean="0"/>
              <a:t>3</a:t>
            </a:fld>
            <a:endParaRPr lang="en-GB"/>
          </a:p>
        </p:txBody>
      </p:sp>
    </p:spTree>
    <p:extLst>
      <p:ext uri="{BB962C8B-B14F-4D97-AF65-F5344CB8AC3E}">
        <p14:creationId xmlns:p14="http://schemas.microsoft.com/office/powerpoint/2010/main" val="64870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accent2"/>
                </a:solidFill>
              </a:rPr>
              <a:t>SUB-TOPIC 2: INVESTMENT APPROACH  Slide 2</a:t>
            </a:r>
          </a:p>
          <a:p>
            <a:r>
              <a:rPr lang="en-US" b="1">
                <a:solidFill>
                  <a:schemeClr val="accent2"/>
                </a:solidFill>
              </a:rPr>
              <a:t>Key best practice features</a:t>
            </a:r>
          </a:p>
          <a:p>
            <a:pPr marL="171450" indent="-171450">
              <a:buFont typeface="Arial" charset="0"/>
              <a:buChar char="•"/>
            </a:pPr>
            <a:r>
              <a:rPr lang="en-US"/>
              <a:t>Title and Strapline giving overall message of slide</a:t>
            </a:r>
          </a:p>
          <a:p>
            <a:pPr marL="171450" indent="-171450">
              <a:buFont typeface="Arial" charset="0"/>
              <a:buChar char="•"/>
            </a:pPr>
            <a:r>
              <a:rPr lang="en-US"/>
              <a:t>Effective graphic and uncluttered content </a:t>
            </a:r>
          </a:p>
          <a:p>
            <a:r>
              <a:rPr lang="en-US" b="1">
                <a:solidFill>
                  <a:schemeClr val="accent2"/>
                </a:solidFill>
              </a:rPr>
              <a:t>Delivery guidance</a:t>
            </a:r>
          </a:p>
          <a:p>
            <a:r>
              <a:rPr lang="en-GB"/>
              <a:t>This slide demonstrates the point made on the previous slide i.e. you are not bound by a conventional benchmark (or comparator).  You understand the importance of diversification but seek out alternative sources of contractual income in order to avoid locking in low returns on mainstream fixed interest securities.</a:t>
            </a:r>
          </a:p>
          <a:p>
            <a:endParaRPr lang="en-GB"/>
          </a:p>
        </p:txBody>
      </p:sp>
      <p:sp>
        <p:nvSpPr>
          <p:cNvPr id="4" name="Slide Number Placeholder 3"/>
          <p:cNvSpPr>
            <a:spLocks noGrp="1"/>
          </p:cNvSpPr>
          <p:nvPr>
            <p:ph type="sldNum" sz="quarter" idx="10"/>
          </p:nvPr>
        </p:nvSpPr>
        <p:spPr/>
        <p:txBody>
          <a:bodyPr/>
          <a:lstStyle/>
          <a:p>
            <a:pPr>
              <a:defRPr/>
            </a:pPr>
            <a:fld id="{8251344F-A1CF-46E1-9C00-C60CFAE1E2BC}"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51416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of why we are giving this presentation. No longer ignore it. Big in market, big in charity market especially. </a:t>
            </a:r>
          </a:p>
          <a:p>
            <a:r>
              <a:rPr lang="en-GB" dirty="0"/>
              <a:t>Get on top of this because the charity commission will do something to </a:t>
            </a:r>
            <a:r>
              <a:rPr lang="en-GB" dirty="0" err="1"/>
              <a:t>alther</a:t>
            </a:r>
            <a:r>
              <a:rPr lang="en-GB" dirty="0"/>
              <a:t> this at some point.</a:t>
            </a:r>
          </a:p>
          <a:p>
            <a:endParaRPr lang="en-GB" dirty="0"/>
          </a:p>
        </p:txBody>
      </p:sp>
      <p:sp>
        <p:nvSpPr>
          <p:cNvPr id="4" name="Slide Number Placeholder 3"/>
          <p:cNvSpPr>
            <a:spLocks noGrp="1"/>
          </p:cNvSpPr>
          <p:nvPr>
            <p:ph type="sldNum" sz="quarter" idx="5"/>
          </p:nvPr>
        </p:nvSpPr>
        <p:spPr/>
        <p:txBody>
          <a:bodyPr/>
          <a:lstStyle/>
          <a:p>
            <a:pPr>
              <a:defRPr/>
            </a:pPr>
            <a:fld id="{8251344F-A1CF-46E1-9C00-C60CFAE1E2BC}" type="slidenum">
              <a:rPr lang="en-GB" smtClean="0"/>
              <a:pPr>
                <a:defRPr/>
              </a:pPr>
              <a:t>8</a:t>
            </a:fld>
            <a:endParaRPr lang="en-GB"/>
          </a:p>
        </p:txBody>
      </p:sp>
    </p:spTree>
    <p:extLst>
      <p:ext uri="{BB962C8B-B14F-4D97-AF65-F5344CB8AC3E}">
        <p14:creationId xmlns:p14="http://schemas.microsoft.com/office/powerpoint/2010/main" val="295350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2fe8ee5f-b6ed-4fea-8f85-f71c2f67d883</a:t>
            </a:r>
          </a:p>
        </p:txBody>
      </p:sp>
      <p:sp>
        <p:nvSpPr>
          <p:cNvPr id="4" name="Slide Number Placeholder 3"/>
          <p:cNvSpPr>
            <a:spLocks noGrp="1"/>
          </p:cNvSpPr>
          <p:nvPr>
            <p:ph type="sldNum" sz="quarter" idx="5"/>
          </p:nvPr>
        </p:nvSpPr>
        <p:spPr/>
        <p:txBody>
          <a:bodyPr/>
          <a:lstStyle/>
          <a:p>
            <a:fld id="{321D402B-E0E0-46BC-8C75-75C6502C69E4}" type="slidenum">
              <a:rPr lang="en-GB" smtClean="0"/>
              <a:t>19</a:t>
            </a:fld>
            <a:endParaRPr lang="en-GB"/>
          </a:p>
        </p:txBody>
      </p:sp>
    </p:spTree>
    <p:extLst>
      <p:ext uri="{BB962C8B-B14F-4D97-AF65-F5344CB8AC3E}">
        <p14:creationId xmlns:p14="http://schemas.microsoft.com/office/powerpoint/2010/main" val="1254588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000" y="1440000"/>
            <a:ext cx="4913906" cy="1775640"/>
          </a:xfrm>
        </p:spPr>
        <p:txBody>
          <a:bodyPr tIns="0" anchor="b" anchorCtr="0">
            <a:normAutofit/>
          </a:bodyPr>
          <a:lstStyle>
            <a:lvl1pPr algn="ctr">
              <a:defRPr sz="1600" b="0" cap="all" baseline="0">
                <a:latin typeface="+mj-lt"/>
              </a:defRPr>
            </a:lvl1pPr>
          </a:lstStyle>
          <a:p>
            <a:r>
              <a:rPr lang="en-US" dirty="0"/>
              <a:t>Click to edit Master title style</a:t>
            </a:r>
          </a:p>
        </p:txBody>
      </p:sp>
      <p:sp>
        <p:nvSpPr>
          <p:cNvPr id="3" name="Subtitle 2"/>
          <p:cNvSpPr>
            <a:spLocks noGrp="1"/>
          </p:cNvSpPr>
          <p:nvPr>
            <p:ph type="subTitle" idx="1"/>
          </p:nvPr>
        </p:nvSpPr>
        <p:spPr>
          <a:xfrm>
            <a:off x="2880001" y="3383280"/>
            <a:ext cx="4913906" cy="1645644"/>
          </a:xfrm>
        </p:spPr>
        <p:txBody>
          <a:bodyPr tIns="0">
            <a:normAutofit/>
          </a:bodyPr>
          <a:lstStyle>
            <a:lvl1pPr marL="0" indent="0" algn="ctr">
              <a:buNone/>
              <a:defRPr sz="2200">
                <a:latin typeface="+mj-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pic>
        <p:nvPicPr>
          <p:cNvPr id="13" name="Picture 12"/>
          <p:cNvPicPr>
            <a:picLocks noChangeAspect="1"/>
          </p:cNvPicPr>
          <p:nvPr userDrawn="1"/>
        </p:nvPicPr>
        <p:blipFill>
          <a:blip r:embed="rId2"/>
          <a:stretch>
            <a:fillRect/>
          </a:stretch>
        </p:blipFill>
        <p:spPr>
          <a:xfrm>
            <a:off x="4708484" y="6019200"/>
            <a:ext cx="1256937" cy="360000"/>
          </a:xfrm>
          <a:prstGeom prst="rect">
            <a:avLst/>
          </a:prstGeom>
        </p:spPr>
      </p:pic>
      <p:sp>
        <p:nvSpPr>
          <p:cNvPr id="7" name="Date Placeholder 6">
            <a:extLst>
              <a:ext uri="{FF2B5EF4-FFF2-40B4-BE49-F238E27FC236}">
                <a16:creationId xmlns:a16="http://schemas.microsoft.com/office/drawing/2014/main" id="{0D4FC97B-9C2F-43E7-9D77-AA9B03B5E9E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C6779D11-A265-4898-9AEF-C8CC08C07F0D}"/>
              </a:ext>
            </a:extLst>
          </p:cNvPr>
          <p:cNvSpPr>
            <a:spLocks noGrp="1"/>
          </p:cNvSpPr>
          <p:nvPr>
            <p:ph type="ftr" sz="quarter" idx="11"/>
          </p:nvPr>
        </p:nvSpPr>
        <p:spPr/>
        <p:txBody>
          <a:bodyPr/>
          <a:lstStyle/>
          <a:p>
            <a:r>
              <a:rPr lang="en-GB"/>
              <a:t>Yorkshire Funders Presentation : 15th June 2022</a:t>
            </a:r>
            <a:endParaRPr lang="en-GB" dirty="0"/>
          </a:p>
        </p:txBody>
      </p:sp>
      <p:sp>
        <p:nvSpPr>
          <p:cNvPr id="9" name="Slide Number Placeholder 8">
            <a:extLst>
              <a:ext uri="{FF2B5EF4-FFF2-40B4-BE49-F238E27FC236}">
                <a16:creationId xmlns:a16="http://schemas.microsoft.com/office/drawing/2014/main" id="{38EF4CF7-3166-49DE-953E-D76008740BD4}"/>
              </a:ext>
            </a:extLst>
          </p:cNvPr>
          <p:cNvSpPr>
            <a:spLocks noGrp="1"/>
          </p:cNvSpPr>
          <p:nvPr>
            <p:ph type="sldNum" sz="quarter" idx="12"/>
          </p:nvPr>
        </p:nvSpPr>
        <p:spPr/>
        <p:txBody>
          <a:bodyPr/>
          <a:lstStyle/>
          <a:p>
            <a:fld id="{D75FD82E-9412-4023-8006-1D0F655421FA}" type="slidenum">
              <a:rPr lang="en-GB" smtClean="0"/>
              <a:pPr/>
              <a:t>‹#›</a:t>
            </a:fld>
            <a:endParaRPr lang="en-GB" dirty="0"/>
          </a:p>
        </p:txBody>
      </p:sp>
    </p:spTree>
    <p:extLst>
      <p:ext uri="{BB962C8B-B14F-4D97-AF65-F5344CB8AC3E}">
        <p14:creationId xmlns:p14="http://schemas.microsoft.com/office/powerpoint/2010/main" val="107517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dirty="0"/>
          </a:p>
        </p:txBody>
      </p:sp>
      <p:sp>
        <p:nvSpPr>
          <p:cNvPr id="10" name="Text Placeholder 9"/>
          <p:cNvSpPr>
            <a:spLocks noGrp="1"/>
          </p:cNvSpPr>
          <p:nvPr>
            <p:ph type="body" sz="quarter" idx="15"/>
          </p:nvPr>
        </p:nvSpPr>
        <p:spPr>
          <a:xfrm>
            <a:off x="909002" y="4204653"/>
            <a:ext cx="8865235"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
        <p:nvSpPr>
          <p:cNvPr id="9" name="Content Placeholder 8"/>
          <p:cNvSpPr>
            <a:spLocks noGrp="1"/>
          </p:cNvSpPr>
          <p:nvPr>
            <p:ph sz="quarter" idx="16"/>
          </p:nvPr>
        </p:nvSpPr>
        <p:spPr>
          <a:xfrm>
            <a:off x="909637" y="1331912"/>
            <a:ext cx="5292000" cy="2718000"/>
          </a:xfrm>
          <a:solidFill>
            <a:schemeClr val="bg2">
              <a:lumMod val="90000"/>
            </a:schemeClr>
          </a:solidFill>
        </p:spPr>
        <p:txBody>
          <a:bodyPr/>
          <a:lstStyle/>
          <a:p>
            <a:pPr lvl="0"/>
            <a:r>
              <a:rPr lang="en-US"/>
              <a:t>Edit Master text styles</a:t>
            </a:r>
          </a:p>
        </p:txBody>
      </p:sp>
      <p:sp>
        <p:nvSpPr>
          <p:cNvPr id="12" name="Content Placeholder 8"/>
          <p:cNvSpPr>
            <a:spLocks noGrp="1"/>
          </p:cNvSpPr>
          <p:nvPr>
            <p:ph sz="quarter" idx="17"/>
          </p:nvPr>
        </p:nvSpPr>
        <p:spPr>
          <a:xfrm>
            <a:off x="6552237" y="1331912"/>
            <a:ext cx="3222000" cy="2718000"/>
          </a:xfrm>
          <a:solidFill>
            <a:schemeClr val="bg2">
              <a:lumMod val="90000"/>
            </a:schemeClr>
          </a:solidFill>
        </p:spPr>
        <p:txBody>
          <a:bodyPr/>
          <a:lstStyle/>
          <a:p>
            <a:pPr lvl="0"/>
            <a:r>
              <a:rPr lang="en-US"/>
              <a:t>Edit Master text styles</a:t>
            </a:r>
          </a:p>
        </p:txBody>
      </p:sp>
    </p:spTree>
    <p:extLst>
      <p:ext uri="{BB962C8B-B14F-4D97-AF65-F5344CB8AC3E}">
        <p14:creationId xmlns:p14="http://schemas.microsoft.com/office/powerpoint/2010/main" val="1475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dirty="0"/>
          </a:p>
        </p:txBody>
      </p:sp>
      <p:sp>
        <p:nvSpPr>
          <p:cNvPr id="9" name="Content Placeholder 8"/>
          <p:cNvSpPr>
            <a:spLocks noGrp="1"/>
          </p:cNvSpPr>
          <p:nvPr>
            <p:ph sz="quarter" idx="16"/>
          </p:nvPr>
        </p:nvSpPr>
        <p:spPr>
          <a:xfrm>
            <a:off x="909637" y="1800225"/>
            <a:ext cx="8859838" cy="3079905"/>
          </a:xfrm>
          <a:solidFill>
            <a:schemeClr val="bg2">
              <a:lumMod val="90000"/>
            </a:schemeClr>
          </a:solidFill>
        </p:spPr>
        <p:txBody>
          <a:bodyPr/>
          <a:lstStyle/>
          <a:p>
            <a:pPr lvl="0"/>
            <a:r>
              <a:rPr lang="en-US"/>
              <a:t>Edit Master text styles</a:t>
            </a:r>
          </a:p>
        </p:txBody>
      </p:sp>
      <p:sp>
        <p:nvSpPr>
          <p:cNvPr id="11" name="Content Placeholder 2"/>
          <p:cNvSpPr>
            <a:spLocks noGrp="1"/>
          </p:cNvSpPr>
          <p:nvPr>
            <p:ph sz="half" idx="1"/>
          </p:nvPr>
        </p:nvSpPr>
        <p:spPr>
          <a:xfrm>
            <a:off x="917575" y="5112774"/>
            <a:ext cx="4260388" cy="169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5510675" y="5112774"/>
            <a:ext cx="4258800" cy="169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p:nvPr>
        </p:nvSpPr>
        <p:spPr>
          <a:xfrm>
            <a:off x="917529" y="1325563"/>
            <a:ext cx="8851946" cy="462597"/>
          </a:xfrm>
        </p:spPr>
        <p:txBody>
          <a:bodyPr/>
          <a:lstStyle>
            <a:lvl1pPr marL="0" indent="0">
              <a:lnSpc>
                <a:spcPct val="120000"/>
              </a:lnSpc>
              <a:spcBef>
                <a:spcPts val="0"/>
              </a:spcBef>
              <a:buNone/>
              <a:defRPr sz="1800" b="1"/>
            </a:lvl1pPr>
          </a:lstStyle>
          <a:p>
            <a:pPr lvl="0"/>
            <a:r>
              <a:rPr lang="en-US" dirty="0"/>
              <a:t>Edit Master text styles</a:t>
            </a:r>
          </a:p>
        </p:txBody>
      </p:sp>
    </p:spTree>
    <p:extLst>
      <p:ext uri="{BB962C8B-B14F-4D97-AF65-F5344CB8AC3E}">
        <p14:creationId xmlns:p14="http://schemas.microsoft.com/office/powerpoint/2010/main" val="165114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dirty="0"/>
          </a:p>
        </p:txBody>
      </p:sp>
      <p:sp>
        <p:nvSpPr>
          <p:cNvPr id="9" name="Content Placeholder 8"/>
          <p:cNvSpPr>
            <a:spLocks noGrp="1"/>
          </p:cNvSpPr>
          <p:nvPr>
            <p:ph sz="quarter" idx="16"/>
          </p:nvPr>
        </p:nvSpPr>
        <p:spPr>
          <a:xfrm>
            <a:off x="909637" y="1800225"/>
            <a:ext cx="8859838" cy="4209683"/>
          </a:xfrm>
          <a:solidFill>
            <a:schemeClr val="bg2">
              <a:lumMod val="90000"/>
            </a:schemeClr>
          </a:solidFill>
        </p:spPr>
        <p:txBody>
          <a:bodyPr/>
          <a:lstStyle/>
          <a:p>
            <a:pPr lvl="0"/>
            <a:r>
              <a:rPr lang="en-US" dirty="0"/>
              <a:t>Edit Master text styles</a:t>
            </a:r>
          </a:p>
        </p:txBody>
      </p:sp>
      <p:sp>
        <p:nvSpPr>
          <p:cNvPr id="11" name="Content Placeholder 2"/>
          <p:cNvSpPr>
            <a:spLocks noGrp="1"/>
          </p:cNvSpPr>
          <p:nvPr>
            <p:ph sz="half" idx="1"/>
          </p:nvPr>
        </p:nvSpPr>
        <p:spPr>
          <a:xfrm>
            <a:off x="917574" y="6193509"/>
            <a:ext cx="8856663" cy="664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p:nvPr>
        </p:nvSpPr>
        <p:spPr>
          <a:xfrm>
            <a:off x="917529" y="1325563"/>
            <a:ext cx="8851946" cy="462597"/>
          </a:xfrm>
        </p:spPr>
        <p:txBody>
          <a:bodyPr/>
          <a:lstStyle>
            <a:lvl1pPr marL="0" indent="0">
              <a:lnSpc>
                <a:spcPct val="120000"/>
              </a:lnSpc>
              <a:spcBef>
                <a:spcPts val="0"/>
              </a:spcBef>
              <a:buNone/>
              <a:defRPr sz="1800" b="1"/>
            </a:lvl1pPr>
          </a:lstStyle>
          <a:p>
            <a:pPr lvl="0"/>
            <a:r>
              <a:rPr lang="en-US" dirty="0"/>
              <a:t>Edit Master text styles</a:t>
            </a:r>
          </a:p>
        </p:txBody>
      </p:sp>
    </p:spTree>
    <p:extLst>
      <p:ext uri="{BB962C8B-B14F-4D97-AF65-F5344CB8AC3E}">
        <p14:creationId xmlns:p14="http://schemas.microsoft.com/office/powerpoint/2010/main" val="405502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248928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Yorkshire Funders Presentation : 15th June 2022</a:t>
            </a:r>
          </a:p>
        </p:txBody>
      </p:sp>
      <p:sp>
        <p:nvSpPr>
          <p:cNvPr id="4" name="Slide Number Placeholder 3"/>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47378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872335" y="4392000"/>
            <a:ext cx="945556" cy="270817"/>
          </a:xfrm>
          <a:prstGeom prst="rect">
            <a:avLst/>
          </a:prstGeom>
        </p:spPr>
      </p:pic>
      <p:sp>
        <p:nvSpPr>
          <p:cNvPr id="4" name="Text Placeholder 3"/>
          <p:cNvSpPr>
            <a:spLocks noGrp="1"/>
          </p:cNvSpPr>
          <p:nvPr>
            <p:ph type="body" sz="quarter" idx="10" hasCustomPrompt="1"/>
          </p:nvPr>
        </p:nvSpPr>
        <p:spPr>
          <a:xfrm>
            <a:off x="917575" y="5202817"/>
            <a:ext cx="8856663" cy="1994396"/>
          </a:xfrm>
        </p:spPr>
        <p:txBody>
          <a:bodyPr/>
          <a:lstStyle>
            <a:lvl1pPr marL="0" indent="0" algn="ctr">
              <a:lnSpc>
                <a:spcPct val="100000"/>
              </a:lnSpc>
              <a:buNone/>
              <a:defRPr sz="1000" b="1"/>
            </a:lvl1pPr>
            <a:lvl2pPr marL="0" indent="0" algn="ctr">
              <a:lnSpc>
                <a:spcPct val="100000"/>
              </a:lnSpc>
              <a:buNone/>
              <a:defRPr sz="1000"/>
            </a:lvl2pPr>
            <a:lvl3pPr marL="0" indent="0" algn="ctr">
              <a:lnSpc>
                <a:spcPct val="100000"/>
              </a:lnSpc>
              <a:spcBef>
                <a:spcPts val="1200"/>
              </a:spcBef>
              <a:buNone/>
              <a:defRPr sz="1000"/>
            </a:lvl3pPr>
            <a:lvl4pPr marL="0" indent="0" algn="ctr">
              <a:buNone/>
              <a:defRPr sz="1000"/>
            </a:lvl4pPr>
            <a:lvl5pPr marL="0" indent="0" algn="ctr">
              <a:buNone/>
              <a:defRPr sz="1000"/>
            </a:lvl5pPr>
          </a:lstStyle>
          <a:p>
            <a:pPr lvl="0"/>
            <a:r>
              <a:rPr lang="en-US" dirty="0"/>
              <a:t>Name</a:t>
            </a:r>
          </a:p>
          <a:p>
            <a:pPr lvl="1"/>
            <a:r>
              <a:rPr lang="en-US" dirty="0"/>
              <a:t>Second level</a:t>
            </a:r>
          </a:p>
          <a:p>
            <a:pPr lvl="2"/>
            <a:endParaRPr lang="en-US" dirty="0"/>
          </a:p>
        </p:txBody>
      </p:sp>
    </p:spTree>
    <p:extLst>
      <p:ext uri="{BB962C8B-B14F-4D97-AF65-F5344CB8AC3E}">
        <p14:creationId xmlns:p14="http://schemas.microsoft.com/office/powerpoint/2010/main" val="823202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_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84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7907" y="2905202"/>
            <a:ext cx="4896000" cy="1198798"/>
          </a:xfrm>
        </p:spPr>
        <p:txBody>
          <a:bodyPr anchor="t" anchorCtr="0">
            <a:normAutofit/>
          </a:bodyPr>
          <a:lstStyle>
            <a:lvl1pPr algn="ctr">
              <a:defRPr sz="1900" b="1" cap="none" baseline="0">
                <a:solidFill>
                  <a:srgbClr val="4B4644"/>
                </a:solidFill>
              </a:defRPr>
            </a:lvl1pPr>
          </a:lstStyle>
          <a:p>
            <a:r>
              <a:rPr lang="en-US" dirty="0"/>
              <a:t>Click to edit Master title style</a:t>
            </a:r>
          </a:p>
        </p:txBody>
      </p:sp>
      <p:sp>
        <p:nvSpPr>
          <p:cNvPr id="3" name="Subtitle 2"/>
          <p:cNvSpPr>
            <a:spLocks noGrp="1"/>
          </p:cNvSpPr>
          <p:nvPr>
            <p:ph type="subTitle" idx="1"/>
          </p:nvPr>
        </p:nvSpPr>
        <p:spPr>
          <a:xfrm>
            <a:off x="2897907" y="4104000"/>
            <a:ext cx="4896000" cy="501444"/>
          </a:xfrm>
        </p:spPr>
        <p:txBody>
          <a:bodyPr>
            <a:normAutofit/>
          </a:bodyPr>
          <a:lstStyle>
            <a:lvl1pPr marL="0" indent="0" algn="ctr">
              <a:buNone/>
              <a:defRPr sz="1900">
                <a:solidFill>
                  <a:srgbClr val="4B4644"/>
                </a:solidFill>
              </a:defRPr>
            </a:lvl1pPr>
            <a:lvl2pPr marL="503957" indent="0" algn="ctr">
              <a:buNone/>
              <a:defRPr sz="2200"/>
            </a:lvl2pPr>
            <a:lvl3pPr marL="1007914" indent="0" algn="ctr">
              <a:buNone/>
              <a:defRPr sz="2000"/>
            </a:lvl3pPr>
            <a:lvl4pPr marL="1511871" indent="0" algn="ctr">
              <a:buNone/>
              <a:defRPr sz="1700"/>
            </a:lvl4pPr>
            <a:lvl5pPr marL="2015827" indent="0" algn="ctr">
              <a:buNone/>
              <a:defRPr sz="1700"/>
            </a:lvl5pPr>
            <a:lvl6pPr marL="2519785" indent="0" algn="ctr">
              <a:buNone/>
              <a:defRPr sz="1700"/>
            </a:lvl6pPr>
            <a:lvl7pPr marL="3023741" indent="0" algn="ctr">
              <a:buNone/>
              <a:defRPr sz="1700"/>
            </a:lvl7pPr>
            <a:lvl8pPr marL="3527698" indent="0" algn="ctr">
              <a:buNone/>
              <a:defRPr sz="1700"/>
            </a:lvl8pPr>
            <a:lvl9pPr marL="4031655" indent="0" algn="ctr">
              <a:buNone/>
              <a:defRPr sz="1700"/>
            </a:lvl9pPr>
          </a:lstStyle>
          <a:p>
            <a:r>
              <a:rPr lang="en-US"/>
              <a:t>Click to edit Master subtitle style</a:t>
            </a:r>
            <a:endParaRPr lang="en-US" dirty="0"/>
          </a:p>
        </p:txBody>
      </p:sp>
      <p:sp>
        <p:nvSpPr>
          <p:cNvPr id="11" name="Picture Placeholder 10"/>
          <p:cNvSpPr>
            <a:spLocks noGrp="1"/>
          </p:cNvSpPr>
          <p:nvPr>
            <p:ph type="pic" sz="quarter" idx="10"/>
          </p:nvPr>
        </p:nvSpPr>
        <p:spPr>
          <a:xfrm>
            <a:off x="4265907" y="1321202"/>
            <a:ext cx="2160000" cy="720000"/>
          </a:xfrm>
        </p:spPr>
        <p:txBody>
          <a:bodyPr/>
          <a:lstStyle>
            <a:lvl1pPr>
              <a:defRPr>
                <a:solidFill>
                  <a:srgbClr val="4B4644"/>
                </a:solidFill>
              </a:defRPr>
            </a:lvl1pPr>
          </a:lstStyle>
          <a:p>
            <a:r>
              <a:rPr lang="en-US"/>
              <a:t>Click icon to add picture</a:t>
            </a:r>
            <a:endParaRPr lang="en-GB"/>
          </a:p>
        </p:txBody>
      </p:sp>
    </p:spTree>
    <p:extLst>
      <p:ext uri="{BB962C8B-B14F-4D97-AF65-F5344CB8AC3E}">
        <p14:creationId xmlns:p14="http://schemas.microsoft.com/office/powerpoint/2010/main" val="3827718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32BA-BF5A-4228-922D-1BFDB8D8BD0E}"/>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098B4B-6149-4E74-9A80-C7F91058D86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25D99-6BC1-45DC-A357-3EA227230A6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8658B15-0876-472C-8239-897EAAE58C7D}"/>
              </a:ext>
            </a:extLst>
          </p:cNvPr>
          <p:cNvSpPr>
            <a:spLocks noGrp="1"/>
          </p:cNvSpPr>
          <p:nvPr>
            <p:ph type="ftr" sz="quarter" idx="11"/>
          </p:nvPr>
        </p:nvSpPr>
        <p:spPr/>
        <p:txBody>
          <a:bodyPr/>
          <a:lstStyle/>
          <a:p>
            <a:r>
              <a:rPr lang="en-GB"/>
              <a:t>Yorkshire Funders Presentation : 15th June 2022</a:t>
            </a:r>
          </a:p>
        </p:txBody>
      </p:sp>
      <p:sp>
        <p:nvSpPr>
          <p:cNvPr id="6" name="Slide Number Placeholder 5">
            <a:extLst>
              <a:ext uri="{FF2B5EF4-FFF2-40B4-BE49-F238E27FC236}">
                <a16:creationId xmlns:a16="http://schemas.microsoft.com/office/drawing/2014/main" id="{4C0890B3-676F-484A-AC61-BB02C0870F3E}"/>
              </a:ext>
            </a:extLst>
          </p:cNvPr>
          <p:cNvSpPr>
            <a:spLocks noGrp="1"/>
          </p:cNvSpPr>
          <p:nvPr>
            <p:ph type="sldNum" sz="quarter" idx="12"/>
          </p:nvPr>
        </p:nvSpPr>
        <p:spPr/>
        <p:txBody>
          <a:bodyPr/>
          <a:lstStyle/>
          <a:p>
            <a:fld id="{D75FD82E-9412-4023-8006-1D0F655421FA}" type="slidenum">
              <a:rPr lang="en-GB" smtClean="0"/>
              <a:pPr/>
              <a:t>‹#›</a:t>
            </a:fld>
            <a:endParaRPr lang="en-GB"/>
          </a:p>
        </p:txBody>
      </p:sp>
    </p:spTree>
    <p:extLst>
      <p:ext uri="{BB962C8B-B14F-4D97-AF65-F5344CB8AC3E}">
        <p14:creationId xmlns:p14="http://schemas.microsoft.com/office/powerpoint/2010/main" val="104295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000" y="1440000"/>
            <a:ext cx="4913906" cy="1775640"/>
          </a:xfrm>
        </p:spPr>
        <p:txBody>
          <a:bodyPr tIns="0" anchor="b" anchorCtr="0">
            <a:normAutofit/>
          </a:bodyPr>
          <a:lstStyle>
            <a:lvl1pPr algn="ctr">
              <a:defRPr sz="1600" b="0" cap="all" baseline="0">
                <a:latin typeface="+mj-lt"/>
              </a:defRPr>
            </a:lvl1pPr>
          </a:lstStyle>
          <a:p>
            <a:r>
              <a:rPr lang="en-US"/>
              <a:t>Click to edit Master title style</a:t>
            </a:r>
          </a:p>
        </p:txBody>
      </p:sp>
      <p:sp>
        <p:nvSpPr>
          <p:cNvPr id="3" name="Subtitle 2"/>
          <p:cNvSpPr>
            <a:spLocks noGrp="1"/>
          </p:cNvSpPr>
          <p:nvPr>
            <p:ph type="subTitle" idx="1"/>
          </p:nvPr>
        </p:nvSpPr>
        <p:spPr>
          <a:xfrm>
            <a:off x="2880001" y="3383280"/>
            <a:ext cx="4913906" cy="1645644"/>
          </a:xfrm>
        </p:spPr>
        <p:txBody>
          <a:bodyPr tIns="0">
            <a:normAutofit/>
          </a:bodyPr>
          <a:lstStyle>
            <a:lvl1pPr marL="0" indent="0" algn="ctr">
              <a:buNone/>
              <a:defRPr sz="2200">
                <a:latin typeface="+mj-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pic>
        <p:nvPicPr>
          <p:cNvPr id="13" name="Picture 12"/>
          <p:cNvPicPr>
            <a:picLocks noChangeAspect="1"/>
          </p:cNvPicPr>
          <p:nvPr userDrawn="1"/>
        </p:nvPicPr>
        <p:blipFill>
          <a:blip r:embed="rId2"/>
          <a:stretch>
            <a:fillRect/>
          </a:stretch>
        </p:blipFill>
        <p:spPr>
          <a:xfrm>
            <a:off x="4708484" y="6019200"/>
            <a:ext cx="1256937" cy="360000"/>
          </a:xfrm>
          <a:prstGeom prst="rect">
            <a:avLst/>
          </a:prstGeom>
        </p:spPr>
      </p:pic>
      <p:sp>
        <p:nvSpPr>
          <p:cNvPr id="7" name="Date Placeholder 6">
            <a:extLst>
              <a:ext uri="{FF2B5EF4-FFF2-40B4-BE49-F238E27FC236}">
                <a16:creationId xmlns:a16="http://schemas.microsoft.com/office/drawing/2014/main" id="{0D4FC97B-9C2F-43E7-9D77-AA9B03B5E9E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C6779D11-A265-4898-9AEF-C8CC08C07F0D}"/>
              </a:ext>
            </a:extLst>
          </p:cNvPr>
          <p:cNvSpPr>
            <a:spLocks noGrp="1"/>
          </p:cNvSpPr>
          <p:nvPr>
            <p:ph type="ftr" sz="quarter" idx="11"/>
          </p:nvPr>
        </p:nvSpPr>
        <p:spPr/>
        <p:txBody>
          <a:bodyPr/>
          <a:lstStyle/>
          <a:p>
            <a:r>
              <a:rPr lang="en-GB"/>
              <a:t>Yorkshire Funders Presentation : 15th June 2022</a:t>
            </a:r>
          </a:p>
        </p:txBody>
      </p:sp>
      <p:sp>
        <p:nvSpPr>
          <p:cNvPr id="9" name="Slide Number Placeholder 8">
            <a:extLst>
              <a:ext uri="{FF2B5EF4-FFF2-40B4-BE49-F238E27FC236}">
                <a16:creationId xmlns:a16="http://schemas.microsoft.com/office/drawing/2014/main" id="{38EF4CF7-3166-49DE-953E-D76008740BD4}"/>
              </a:ext>
            </a:extLst>
          </p:cNvPr>
          <p:cNvSpPr>
            <a:spLocks noGrp="1"/>
          </p:cNvSpPr>
          <p:nvPr>
            <p:ph type="sldNum" sz="quarter" idx="12"/>
          </p:nvPr>
        </p:nvSpPr>
        <p:spPr/>
        <p:txBody>
          <a:bodyPr/>
          <a:lstStyle/>
          <a:p>
            <a:fld id="{D75FD82E-9412-4023-8006-1D0F655421FA}" type="slidenum">
              <a:rPr lang="en-GB" smtClean="0"/>
              <a:pPr/>
              <a:t>‹#›</a:t>
            </a:fld>
            <a:endParaRPr lang="en-GB"/>
          </a:p>
        </p:txBody>
      </p:sp>
    </p:spTree>
    <p:extLst>
      <p:ext uri="{BB962C8B-B14F-4D97-AF65-F5344CB8AC3E}">
        <p14:creationId xmlns:p14="http://schemas.microsoft.com/office/powerpoint/2010/main" val="264288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6348" y="1800000"/>
            <a:ext cx="7919304" cy="762330"/>
          </a:xfrm>
        </p:spPr>
        <p:txBody>
          <a:bodyPr anchor="t" anchorCtr="0">
            <a:normAutofit/>
          </a:bodyPr>
          <a:lstStyle>
            <a:lvl1pPr algn="ctr">
              <a:defRPr sz="1600" b="0" cap="all" baseline="0"/>
            </a:lvl1pPr>
          </a:lstStyle>
          <a:p>
            <a:r>
              <a:rPr lang="en-US"/>
              <a:t>Click to edit Master title style</a:t>
            </a:r>
            <a:endParaRPr lang="en-US" dirty="0"/>
          </a:p>
        </p:txBody>
      </p:sp>
      <p:sp>
        <p:nvSpPr>
          <p:cNvPr id="3" name="Subtitle 2"/>
          <p:cNvSpPr>
            <a:spLocks noGrp="1"/>
          </p:cNvSpPr>
          <p:nvPr>
            <p:ph type="subTitle" idx="1"/>
          </p:nvPr>
        </p:nvSpPr>
        <p:spPr>
          <a:xfrm>
            <a:off x="1386348" y="2685327"/>
            <a:ext cx="7919304" cy="2789721"/>
          </a:xfrm>
        </p:spPr>
        <p:txBody>
          <a:bodyPr>
            <a:normAutofit/>
          </a:bodyPr>
          <a:lstStyle>
            <a:lvl1pPr marL="0" indent="0" algn="ctr">
              <a:buNone/>
              <a:defRPr sz="1600"/>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pic>
        <p:nvPicPr>
          <p:cNvPr id="6" name="Picture 5"/>
          <p:cNvPicPr>
            <a:picLocks noChangeAspect="1"/>
          </p:cNvPicPr>
          <p:nvPr userDrawn="1"/>
        </p:nvPicPr>
        <p:blipFill>
          <a:blip r:embed="rId2"/>
          <a:stretch>
            <a:fillRect/>
          </a:stretch>
        </p:blipFill>
        <p:spPr>
          <a:xfrm>
            <a:off x="4708484" y="6019200"/>
            <a:ext cx="1256937" cy="360000"/>
          </a:xfrm>
          <a:prstGeom prst="rect">
            <a:avLst/>
          </a:prstGeom>
        </p:spPr>
      </p:pic>
    </p:spTree>
    <p:extLst>
      <p:ext uri="{BB962C8B-B14F-4D97-AF65-F5344CB8AC3E}">
        <p14:creationId xmlns:p14="http://schemas.microsoft.com/office/powerpoint/2010/main" val="1722658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6348" y="1800000"/>
            <a:ext cx="7919304" cy="762330"/>
          </a:xfrm>
        </p:spPr>
        <p:txBody>
          <a:bodyPr anchor="t" anchorCtr="0">
            <a:normAutofit/>
          </a:bodyPr>
          <a:lstStyle>
            <a:lvl1pPr algn="ctr">
              <a:defRPr sz="1600" b="0" cap="all" baseline="0"/>
            </a:lvl1pPr>
          </a:lstStyle>
          <a:p>
            <a:r>
              <a:rPr lang="en-US"/>
              <a:t>Click to edit Master title style</a:t>
            </a:r>
          </a:p>
        </p:txBody>
      </p:sp>
      <p:sp>
        <p:nvSpPr>
          <p:cNvPr id="3" name="Subtitle 2"/>
          <p:cNvSpPr>
            <a:spLocks noGrp="1"/>
          </p:cNvSpPr>
          <p:nvPr>
            <p:ph type="subTitle" idx="1"/>
          </p:nvPr>
        </p:nvSpPr>
        <p:spPr>
          <a:xfrm>
            <a:off x="1386348" y="2685327"/>
            <a:ext cx="7919304" cy="2789721"/>
          </a:xfrm>
        </p:spPr>
        <p:txBody>
          <a:bodyPr>
            <a:normAutofit/>
          </a:bodyPr>
          <a:lstStyle>
            <a:lvl1pPr marL="0" indent="0" algn="ctr">
              <a:buNone/>
              <a:defRPr sz="1600"/>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pic>
        <p:nvPicPr>
          <p:cNvPr id="6" name="Picture 5"/>
          <p:cNvPicPr>
            <a:picLocks noChangeAspect="1"/>
          </p:cNvPicPr>
          <p:nvPr userDrawn="1"/>
        </p:nvPicPr>
        <p:blipFill>
          <a:blip r:embed="rId2"/>
          <a:stretch>
            <a:fillRect/>
          </a:stretch>
        </p:blipFill>
        <p:spPr>
          <a:xfrm>
            <a:off x="4708484" y="6019200"/>
            <a:ext cx="1256937" cy="360000"/>
          </a:xfrm>
          <a:prstGeom prst="rect">
            <a:avLst/>
          </a:prstGeom>
        </p:spPr>
      </p:pic>
    </p:spTree>
    <p:extLst>
      <p:ext uri="{BB962C8B-B14F-4D97-AF65-F5344CB8AC3E}">
        <p14:creationId xmlns:p14="http://schemas.microsoft.com/office/powerpoint/2010/main" val="167018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985838" indent="-26511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Yorkshire Funders Presentation : 15th June 2022</a:t>
            </a:r>
          </a:p>
        </p:txBody>
      </p:sp>
      <p:sp>
        <p:nvSpPr>
          <p:cNvPr id="6" name="Slide Number Placeholder 5"/>
          <p:cNvSpPr>
            <a:spLocks noGrp="1"/>
          </p:cNvSpPr>
          <p:nvPr>
            <p:ph type="sldNum" sz="quarter" idx="12"/>
          </p:nvPr>
        </p:nvSpPr>
        <p:spPr>
          <a:xfrm>
            <a:off x="461963" y="7041601"/>
            <a:ext cx="194618" cy="481943"/>
          </a:xfrm>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336342200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1964" y="1788160"/>
            <a:ext cx="9764709" cy="5020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Yorkshire Funders Presentation : 15th June 2022</a:t>
            </a:r>
          </a:p>
        </p:txBody>
      </p:sp>
      <p:sp>
        <p:nvSpPr>
          <p:cNvPr id="6" name="Slide Number Placeholder 5"/>
          <p:cNvSpPr>
            <a:spLocks noGrp="1"/>
          </p:cNvSpPr>
          <p:nvPr>
            <p:ph type="sldNum" sz="quarter" idx="12"/>
          </p:nvPr>
        </p:nvSpPr>
        <p:spPr/>
        <p:txBody>
          <a:bodyPr/>
          <a:lstStyle/>
          <a:p>
            <a:fld id="{D75FD82E-9412-4023-8006-1D0F655421FA}" type="slidenum">
              <a:rPr lang="en-GB" smtClean="0"/>
              <a:t>‹#›</a:t>
            </a:fld>
            <a:endParaRPr lang="en-GB"/>
          </a:p>
        </p:txBody>
      </p:sp>
      <p:sp>
        <p:nvSpPr>
          <p:cNvPr id="8" name="Text Placeholder 7"/>
          <p:cNvSpPr>
            <a:spLocks noGrp="1"/>
          </p:cNvSpPr>
          <p:nvPr>
            <p:ph type="body" sz="quarter" idx="13"/>
          </p:nvPr>
        </p:nvSpPr>
        <p:spPr>
          <a:xfrm>
            <a:off x="461964" y="1325563"/>
            <a:ext cx="9764709" cy="462597"/>
          </a:xfrm>
        </p:spPr>
        <p:txBody>
          <a:bodyPr/>
          <a:lstStyle>
            <a:lvl1pPr marL="0" indent="0">
              <a:lnSpc>
                <a:spcPct val="120000"/>
              </a:lnSpc>
              <a:spcBef>
                <a:spcPts val="0"/>
              </a:spcBef>
              <a:buNone/>
              <a:defRPr sz="1800" b="1"/>
            </a:lvl1pPr>
          </a:lstStyle>
          <a:p>
            <a:pPr lvl="0"/>
            <a:r>
              <a:rPr lang="en-US"/>
              <a:t>Edit Master text styles</a:t>
            </a:r>
          </a:p>
        </p:txBody>
      </p:sp>
    </p:spTree>
    <p:extLst>
      <p:ext uri="{BB962C8B-B14F-4D97-AF65-F5344CB8AC3E}">
        <p14:creationId xmlns:p14="http://schemas.microsoft.com/office/powerpoint/2010/main" val="178887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963" y="1331913"/>
            <a:ext cx="4716000" cy="547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10675" y="1331913"/>
            <a:ext cx="4715998" cy="547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Yorkshire Funders Presentation : 15th June 2022</a:t>
            </a:r>
          </a:p>
        </p:txBody>
      </p:sp>
      <p:sp>
        <p:nvSpPr>
          <p:cNvPr id="7" name="Slide Number Placeholder 6"/>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807685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4B6C-8B18-4C9C-A84A-C2856A94B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002996-0D3F-43D3-8B8E-3464F29ED5B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5DE84E6-D8C2-4B9C-9CD9-9E8E880B077E}"/>
              </a:ext>
            </a:extLst>
          </p:cNvPr>
          <p:cNvSpPr>
            <a:spLocks noGrp="1"/>
          </p:cNvSpPr>
          <p:nvPr>
            <p:ph type="ftr" sz="quarter" idx="11"/>
          </p:nvPr>
        </p:nvSpPr>
        <p:spPr/>
        <p:txBody>
          <a:bodyPr/>
          <a:lstStyle/>
          <a:p>
            <a:r>
              <a:rPr lang="en-GB"/>
              <a:t>Yorkshire Funders Presentation : 15th June 2022</a:t>
            </a:r>
          </a:p>
        </p:txBody>
      </p:sp>
      <p:sp>
        <p:nvSpPr>
          <p:cNvPr id="5" name="Slide Number Placeholder 4">
            <a:extLst>
              <a:ext uri="{FF2B5EF4-FFF2-40B4-BE49-F238E27FC236}">
                <a16:creationId xmlns:a16="http://schemas.microsoft.com/office/drawing/2014/main" id="{6C04C5BA-047A-45FC-9CB9-31A3CFA92DC0}"/>
              </a:ext>
            </a:extLst>
          </p:cNvPr>
          <p:cNvSpPr>
            <a:spLocks noGrp="1"/>
          </p:cNvSpPr>
          <p:nvPr>
            <p:ph type="sldNum" sz="quarter" idx="12"/>
          </p:nvPr>
        </p:nvSpPr>
        <p:spPr/>
        <p:txBody>
          <a:bodyPr/>
          <a:lstStyle/>
          <a:p>
            <a:fld id="{D75FD82E-9412-4023-8006-1D0F655421FA}" type="slidenum">
              <a:rPr lang="en-GB" smtClean="0"/>
              <a:pPr/>
              <a:t>‹#›</a:t>
            </a:fld>
            <a:endParaRPr lang="en-GB"/>
          </a:p>
        </p:txBody>
      </p:sp>
      <p:sp>
        <p:nvSpPr>
          <p:cNvPr id="6" name="Content Placeholder 2">
            <a:extLst>
              <a:ext uri="{FF2B5EF4-FFF2-40B4-BE49-F238E27FC236}">
                <a16:creationId xmlns:a16="http://schemas.microsoft.com/office/drawing/2014/main" id="{1E844F8D-E5BE-4301-9C38-73D0E035BE69}"/>
              </a:ext>
            </a:extLst>
          </p:cNvPr>
          <p:cNvSpPr>
            <a:spLocks noGrp="1"/>
          </p:cNvSpPr>
          <p:nvPr>
            <p:ph sz="half" idx="1"/>
          </p:nvPr>
        </p:nvSpPr>
        <p:spPr>
          <a:xfrm>
            <a:off x="461963" y="1331913"/>
            <a:ext cx="4716000" cy="2447925"/>
          </a:xfrm>
        </p:spPr>
        <p:txBody>
          <a:bodyPr/>
          <a:lstStyle>
            <a:lvl1pPr marL="0" indent="0">
              <a:buNone/>
              <a:defRPr/>
            </a:lvl1pPr>
          </a:lstStyle>
          <a:p>
            <a:pPr lvl="0"/>
            <a:endParaRPr lang="en-US"/>
          </a:p>
        </p:txBody>
      </p:sp>
      <p:sp>
        <p:nvSpPr>
          <p:cNvPr id="7" name="Content Placeholder 3">
            <a:extLst>
              <a:ext uri="{FF2B5EF4-FFF2-40B4-BE49-F238E27FC236}">
                <a16:creationId xmlns:a16="http://schemas.microsoft.com/office/drawing/2014/main" id="{F31363C8-B13A-4CC5-B2C8-E46E6590C83A}"/>
              </a:ext>
            </a:extLst>
          </p:cNvPr>
          <p:cNvSpPr>
            <a:spLocks noGrp="1"/>
          </p:cNvSpPr>
          <p:nvPr>
            <p:ph sz="half" idx="2"/>
          </p:nvPr>
        </p:nvSpPr>
        <p:spPr>
          <a:xfrm>
            <a:off x="5510675" y="1331913"/>
            <a:ext cx="4715998" cy="2447925"/>
          </a:xfrm>
        </p:spPr>
        <p:txBody>
          <a:bodyPr/>
          <a:lstStyle>
            <a:lvl1pPr marL="0" indent="0">
              <a:buNone/>
              <a:defRPr/>
            </a:lvl1pPr>
            <a:lvl2pPr marL="503971" indent="0">
              <a:buNone/>
              <a:defRPr/>
            </a:lvl2pPr>
            <a:lvl3pPr marL="1007943" indent="0">
              <a:buNone/>
              <a:defRPr/>
            </a:lvl3pPr>
            <a:lvl4pPr marL="1511914" indent="0">
              <a:buNone/>
              <a:defRPr/>
            </a:lvl4pPr>
            <a:lvl5pPr marL="2015886" indent="0">
              <a:buNone/>
              <a:defRPr/>
            </a:lvl5pPr>
          </a:lstStyle>
          <a:p>
            <a:pPr lvl="0"/>
            <a:endParaRPr lang="en-US"/>
          </a:p>
        </p:txBody>
      </p:sp>
      <p:sp>
        <p:nvSpPr>
          <p:cNvPr id="8" name="Content Placeholder 2">
            <a:extLst>
              <a:ext uri="{FF2B5EF4-FFF2-40B4-BE49-F238E27FC236}">
                <a16:creationId xmlns:a16="http://schemas.microsoft.com/office/drawing/2014/main" id="{DE6DD0DE-F90C-41D6-ABC0-29C3154A11F2}"/>
              </a:ext>
            </a:extLst>
          </p:cNvPr>
          <p:cNvSpPr>
            <a:spLocks noGrp="1"/>
          </p:cNvSpPr>
          <p:nvPr>
            <p:ph sz="half" idx="13"/>
          </p:nvPr>
        </p:nvSpPr>
        <p:spPr>
          <a:xfrm>
            <a:off x="461963" y="3913632"/>
            <a:ext cx="4716000" cy="2895326"/>
          </a:xfrm>
        </p:spPr>
        <p:txBody>
          <a:bodyPr/>
          <a:lstStyle>
            <a:lvl1pPr marL="0" indent="0">
              <a:buNone/>
              <a:defRPr/>
            </a:lvl1pPr>
          </a:lstStyle>
          <a:p>
            <a:pPr lvl="0"/>
            <a:endParaRPr lang="en-US"/>
          </a:p>
        </p:txBody>
      </p:sp>
      <p:sp>
        <p:nvSpPr>
          <p:cNvPr id="9" name="Content Placeholder 3">
            <a:extLst>
              <a:ext uri="{FF2B5EF4-FFF2-40B4-BE49-F238E27FC236}">
                <a16:creationId xmlns:a16="http://schemas.microsoft.com/office/drawing/2014/main" id="{46D6B8C3-752C-4966-BEE9-3721E0368B32}"/>
              </a:ext>
            </a:extLst>
          </p:cNvPr>
          <p:cNvSpPr>
            <a:spLocks noGrp="1"/>
          </p:cNvSpPr>
          <p:nvPr>
            <p:ph sz="half" idx="14"/>
          </p:nvPr>
        </p:nvSpPr>
        <p:spPr>
          <a:xfrm>
            <a:off x="5510675" y="3913632"/>
            <a:ext cx="4715998" cy="2895326"/>
          </a:xfrm>
        </p:spPr>
        <p:txBody>
          <a:bodyPr/>
          <a:lstStyle>
            <a:lvl1pPr marL="0" indent="0">
              <a:buNone/>
              <a:defRPr/>
            </a:lvl1pPr>
          </a:lstStyle>
          <a:p>
            <a:pPr lvl="0"/>
            <a:endParaRPr lang="en-US"/>
          </a:p>
        </p:txBody>
      </p:sp>
    </p:spTree>
    <p:extLst>
      <p:ext uri="{BB962C8B-B14F-4D97-AF65-F5344CB8AC3E}">
        <p14:creationId xmlns:p14="http://schemas.microsoft.com/office/powerpoint/2010/main" val="89527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963" y="1800225"/>
            <a:ext cx="4716000" cy="5008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10675" y="1800225"/>
            <a:ext cx="4716000" cy="5008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Yorkshire Funders Presentation : 15th June 2022</a:t>
            </a:r>
          </a:p>
        </p:txBody>
      </p:sp>
      <p:sp>
        <p:nvSpPr>
          <p:cNvPr id="7" name="Slide Number Placeholder 6"/>
          <p:cNvSpPr>
            <a:spLocks noGrp="1"/>
          </p:cNvSpPr>
          <p:nvPr>
            <p:ph type="sldNum" sz="quarter" idx="12"/>
          </p:nvPr>
        </p:nvSpPr>
        <p:spPr/>
        <p:txBody>
          <a:bodyPr/>
          <a:lstStyle/>
          <a:p>
            <a:fld id="{D75FD82E-9412-4023-8006-1D0F655421FA}" type="slidenum">
              <a:rPr lang="en-GB" smtClean="0"/>
              <a:t>‹#›</a:t>
            </a:fld>
            <a:endParaRPr lang="en-GB"/>
          </a:p>
        </p:txBody>
      </p:sp>
      <p:sp>
        <p:nvSpPr>
          <p:cNvPr id="8" name="Text Placeholder 7"/>
          <p:cNvSpPr>
            <a:spLocks noGrp="1"/>
          </p:cNvSpPr>
          <p:nvPr>
            <p:ph type="body" sz="quarter" idx="13"/>
          </p:nvPr>
        </p:nvSpPr>
        <p:spPr>
          <a:xfrm>
            <a:off x="461963" y="1325563"/>
            <a:ext cx="4716000" cy="462597"/>
          </a:xfrm>
        </p:spPr>
        <p:txBody>
          <a:bodyPr/>
          <a:lstStyle>
            <a:lvl1pPr marL="0" indent="0">
              <a:lnSpc>
                <a:spcPct val="120000"/>
              </a:lnSpc>
              <a:spcBef>
                <a:spcPts val="0"/>
              </a:spcBef>
              <a:buNone/>
              <a:defRPr sz="1800" b="1"/>
            </a:lvl1pPr>
          </a:lstStyle>
          <a:p>
            <a:pPr lvl="0"/>
            <a:r>
              <a:rPr lang="en-US"/>
              <a:t>Edit Master text styles</a:t>
            </a:r>
          </a:p>
        </p:txBody>
      </p:sp>
      <p:sp>
        <p:nvSpPr>
          <p:cNvPr id="9" name="Text Placeholder 7"/>
          <p:cNvSpPr>
            <a:spLocks noGrp="1"/>
          </p:cNvSpPr>
          <p:nvPr>
            <p:ph type="body" sz="quarter" idx="14"/>
          </p:nvPr>
        </p:nvSpPr>
        <p:spPr>
          <a:xfrm>
            <a:off x="5510621" y="1325563"/>
            <a:ext cx="4716051" cy="462597"/>
          </a:xfrm>
        </p:spPr>
        <p:txBody>
          <a:bodyPr/>
          <a:lstStyle>
            <a:lvl1pPr marL="0" indent="0">
              <a:buNone/>
              <a:defRPr lang="en-US" sz="1800" b="1" kern="1200" dirty="0">
                <a:solidFill>
                  <a:schemeClr val="tx1"/>
                </a:solidFill>
                <a:latin typeface="+mn-lt"/>
                <a:ea typeface="+mn-ea"/>
                <a:cs typeface="+mn-cs"/>
              </a:defRPr>
            </a:lvl1pPr>
          </a:lstStyle>
          <a:p>
            <a:pPr marL="0" lvl="0" indent="0" algn="l" defTabSz="1007943" rtl="0" eaLnBrk="1" latinLnBrk="0" hangingPunct="1">
              <a:lnSpc>
                <a:spcPct val="120000"/>
              </a:lnSpc>
              <a:spcBef>
                <a:spcPts val="0"/>
              </a:spcBef>
              <a:buFont typeface="Arial" panose="020B0604020202020204" pitchFamily="34" charset="0"/>
              <a:buNone/>
            </a:pPr>
            <a:r>
              <a:rPr lang="en-US"/>
              <a:t>Edit Master text styles</a:t>
            </a:r>
          </a:p>
        </p:txBody>
      </p:sp>
    </p:spTree>
    <p:extLst>
      <p:ext uri="{BB962C8B-B14F-4D97-AF65-F5344CB8AC3E}">
        <p14:creationId xmlns:p14="http://schemas.microsoft.com/office/powerpoint/2010/main" val="517535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a:p>
        </p:txBody>
      </p:sp>
      <p:sp>
        <p:nvSpPr>
          <p:cNvPr id="7" name="Picture Placeholder 6"/>
          <p:cNvSpPr>
            <a:spLocks noGrp="1"/>
          </p:cNvSpPr>
          <p:nvPr>
            <p:ph type="pic" sz="quarter" idx="13"/>
          </p:nvPr>
        </p:nvSpPr>
        <p:spPr>
          <a:xfrm>
            <a:off x="909003" y="1474153"/>
            <a:ext cx="3502800" cy="2635200"/>
          </a:xfrm>
          <a:solidFill>
            <a:schemeClr val="bg2">
              <a:lumMod val="90000"/>
            </a:schemeClr>
          </a:solidFill>
        </p:spPr>
        <p:txBody>
          <a:bodyPr/>
          <a:lstStyle/>
          <a:p>
            <a:r>
              <a:rPr lang="en-US"/>
              <a:t>Click icon to add picture</a:t>
            </a:r>
            <a:endParaRPr lang="en-GB"/>
          </a:p>
        </p:txBody>
      </p:sp>
      <p:sp>
        <p:nvSpPr>
          <p:cNvPr id="8" name="Picture Placeholder 6"/>
          <p:cNvSpPr>
            <a:spLocks noGrp="1"/>
          </p:cNvSpPr>
          <p:nvPr>
            <p:ph type="pic" sz="quarter" idx="14"/>
          </p:nvPr>
        </p:nvSpPr>
        <p:spPr>
          <a:xfrm>
            <a:off x="4922203" y="1474153"/>
            <a:ext cx="3502800" cy="2635200"/>
          </a:xfrm>
          <a:solidFill>
            <a:schemeClr val="bg2">
              <a:lumMod val="90000"/>
            </a:schemeClr>
          </a:solidFill>
        </p:spPr>
        <p:txBody>
          <a:bodyPr/>
          <a:lstStyle/>
          <a:p>
            <a:r>
              <a:rPr lang="en-US"/>
              <a:t>Click icon to add picture</a:t>
            </a:r>
            <a:endParaRPr lang="en-GB"/>
          </a:p>
        </p:txBody>
      </p:sp>
      <p:sp>
        <p:nvSpPr>
          <p:cNvPr id="10" name="Text Placeholder 9"/>
          <p:cNvSpPr>
            <a:spLocks noGrp="1"/>
          </p:cNvSpPr>
          <p:nvPr>
            <p:ph type="body" sz="quarter" idx="15"/>
          </p:nvPr>
        </p:nvSpPr>
        <p:spPr>
          <a:xfrm>
            <a:off x="909003" y="4204653"/>
            <a:ext cx="3502025"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
        <p:nvSpPr>
          <p:cNvPr id="11" name="Text Placeholder 9"/>
          <p:cNvSpPr>
            <a:spLocks noGrp="1"/>
          </p:cNvSpPr>
          <p:nvPr>
            <p:ph type="body" sz="quarter" idx="16"/>
          </p:nvPr>
        </p:nvSpPr>
        <p:spPr>
          <a:xfrm>
            <a:off x="4922203" y="4204653"/>
            <a:ext cx="3502025"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1304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a:p>
        </p:txBody>
      </p:sp>
      <p:sp>
        <p:nvSpPr>
          <p:cNvPr id="7" name="Picture Placeholder 6"/>
          <p:cNvSpPr>
            <a:spLocks noGrp="1"/>
          </p:cNvSpPr>
          <p:nvPr>
            <p:ph type="pic" sz="quarter" idx="13"/>
          </p:nvPr>
        </p:nvSpPr>
        <p:spPr>
          <a:xfrm>
            <a:off x="909003" y="1474153"/>
            <a:ext cx="2757600" cy="2109600"/>
          </a:xfrm>
          <a:solidFill>
            <a:schemeClr val="bg2">
              <a:lumMod val="90000"/>
            </a:schemeClr>
          </a:solidFill>
        </p:spPr>
        <p:txBody>
          <a:bodyPr/>
          <a:lstStyle/>
          <a:p>
            <a:r>
              <a:rPr lang="en-US"/>
              <a:t>Click icon to add picture</a:t>
            </a:r>
            <a:endParaRPr lang="en-GB"/>
          </a:p>
        </p:txBody>
      </p:sp>
      <p:sp>
        <p:nvSpPr>
          <p:cNvPr id="10" name="Text Placeholder 9"/>
          <p:cNvSpPr>
            <a:spLocks noGrp="1"/>
          </p:cNvSpPr>
          <p:nvPr>
            <p:ph type="body" sz="quarter" idx="15"/>
          </p:nvPr>
        </p:nvSpPr>
        <p:spPr>
          <a:xfrm>
            <a:off x="909003"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
        <p:nvSpPr>
          <p:cNvPr id="12" name="Picture Placeholder 6"/>
          <p:cNvSpPr>
            <a:spLocks noGrp="1"/>
          </p:cNvSpPr>
          <p:nvPr>
            <p:ph type="pic" sz="quarter" idx="16"/>
          </p:nvPr>
        </p:nvSpPr>
        <p:spPr>
          <a:xfrm>
            <a:off x="3962820" y="1474153"/>
            <a:ext cx="2757600" cy="2109600"/>
          </a:xfrm>
          <a:solidFill>
            <a:schemeClr val="bg2">
              <a:lumMod val="90000"/>
            </a:schemeClr>
          </a:solidFill>
        </p:spPr>
        <p:txBody>
          <a:bodyPr/>
          <a:lstStyle/>
          <a:p>
            <a:r>
              <a:rPr lang="en-US"/>
              <a:t>Click icon to add picture</a:t>
            </a:r>
            <a:endParaRPr lang="en-GB"/>
          </a:p>
        </p:txBody>
      </p:sp>
      <p:sp>
        <p:nvSpPr>
          <p:cNvPr id="13" name="Text Placeholder 9"/>
          <p:cNvSpPr>
            <a:spLocks noGrp="1"/>
          </p:cNvSpPr>
          <p:nvPr>
            <p:ph type="body" sz="quarter" idx="17"/>
          </p:nvPr>
        </p:nvSpPr>
        <p:spPr>
          <a:xfrm>
            <a:off x="3962820"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
        <p:nvSpPr>
          <p:cNvPr id="14" name="Picture Placeholder 6"/>
          <p:cNvSpPr>
            <a:spLocks noGrp="1"/>
          </p:cNvSpPr>
          <p:nvPr>
            <p:ph type="pic" sz="quarter" idx="18"/>
          </p:nvPr>
        </p:nvSpPr>
        <p:spPr>
          <a:xfrm>
            <a:off x="7016638" y="1474153"/>
            <a:ext cx="2757600" cy="2109600"/>
          </a:xfrm>
          <a:solidFill>
            <a:schemeClr val="bg2">
              <a:lumMod val="90000"/>
            </a:schemeClr>
          </a:solidFill>
        </p:spPr>
        <p:txBody>
          <a:bodyPr/>
          <a:lstStyle/>
          <a:p>
            <a:r>
              <a:rPr lang="en-US"/>
              <a:t>Click icon to add picture</a:t>
            </a:r>
            <a:endParaRPr lang="en-GB"/>
          </a:p>
        </p:txBody>
      </p:sp>
      <p:sp>
        <p:nvSpPr>
          <p:cNvPr id="15" name="Text Placeholder 9"/>
          <p:cNvSpPr>
            <a:spLocks noGrp="1"/>
          </p:cNvSpPr>
          <p:nvPr>
            <p:ph type="body" sz="quarter" idx="19"/>
          </p:nvPr>
        </p:nvSpPr>
        <p:spPr>
          <a:xfrm>
            <a:off x="7016638"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755247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a:p>
        </p:txBody>
      </p:sp>
      <p:sp>
        <p:nvSpPr>
          <p:cNvPr id="10" name="Text Placeholder 9"/>
          <p:cNvSpPr>
            <a:spLocks noGrp="1"/>
          </p:cNvSpPr>
          <p:nvPr>
            <p:ph type="body" sz="quarter" idx="15"/>
          </p:nvPr>
        </p:nvSpPr>
        <p:spPr>
          <a:xfrm>
            <a:off x="909002" y="4204653"/>
            <a:ext cx="8865235" cy="2103438"/>
          </a:xfrm>
        </p:spPr>
        <p:txBody>
          <a:bodyPr/>
          <a:lstStyle>
            <a:lvl1pPr marL="0" indent="0">
              <a:buNone/>
              <a:defRPr sz="1800" b="1"/>
            </a:lvl1pPr>
            <a:lvl2pPr marL="0" indent="0">
              <a:buNone/>
              <a:defRPr sz="1800"/>
            </a:lvl2pPr>
            <a:lvl3pPr marL="0" indent="0">
              <a:buNone/>
              <a:defRPr sz="1800"/>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16"/>
          </p:nvPr>
        </p:nvSpPr>
        <p:spPr>
          <a:xfrm>
            <a:off x="909637" y="1331912"/>
            <a:ext cx="5292000" cy="2718000"/>
          </a:xfrm>
          <a:solidFill>
            <a:schemeClr val="bg2">
              <a:lumMod val="90000"/>
            </a:schemeClr>
          </a:solidFill>
        </p:spPr>
        <p:txBody>
          <a:bodyPr/>
          <a:lstStyle/>
          <a:p>
            <a:pPr lvl="0"/>
            <a:r>
              <a:rPr lang="en-US"/>
              <a:t>Edit Master text styles</a:t>
            </a:r>
          </a:p>
        </p:txBody>
      </p:sp>
      <p:sp>
        <p:nvSpPr>
          <p:cNvPr id="12" name="Content Placeholder 8"/>
          <p:cNvSpPr>
            <a:spLocks noGrp="1"/>
          </p:cNvSpPr>
          <p:nvPr>
            <p:ph sz="quarter" idx="17"/>
          </p:nvPr>
        </p:nvSpPr>
        <p:spPr>
          <a:xfrm>
            <a:off x="6552237" y="1331912"/>
            <a:ext cx="3222000" cy="2718000"/>
          </a:xfrm>
          <a:solidFill>
            <a:schemeClr val="bg2">
              <a:lumMod val="90000"/>
            </a:schemeClr>
          </a:solidFill>
        </p:spPr>
        <p:txBody>
          <a:bodyPr/>
          <a:lstStyle/>
          <a:p>
            <a:pPr lvl="0"/>
            <a:r>
              <a:rPr lang="en-US"/>
              <a:t>Edit Master text styles</a:t>
            </a:r>
          </a:p>
        </p:txBody>
      </p:sp>
    </p:spTree>
    <p:extLst>
      <p:ext uri="{BB962C8B-B14F-4D97-AF65-F5344CB8AC3E}">
        <p14:creationId xmlns:p14="http://schemas.microsoft.com/office/powerpoint/2010/main" val="2672313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a:p>
        </p:txBody>
      </p:sp>
      <p:sp>
        <p:nvSpPr>
          <p:cNvPr id="9" name="Content Placeholder 8"/>
          <p:cNvSpPr>
            <a:spLocks noGrp="1"/>
          </p:cNvSpPr>
          <p:nvPr>
            <p:ph sz="quarter" idx="16"/>
          </p:nvPr>
        </p:nvSpPr>
        <p:spPr>
          <a:xfrm>
            <a:off x="909637" y="1800225"/>
            <a:ext cx="8859838" cy="3079905"/>
          </a:xfrm>
          <a:solidFill>
            <a:schemeClr val="bg2">
              <a:lumMod val="90000"/>
            </a:schemeClr>
          </a:solidFill>
        </p:spPr>
        <p:txBody>
          <a:bodyPr/>
          <a:lstStyle/>
          <a:p>
            <a:pPr lvl="0"/>
            <a:r>
              <a:rPr lang="en-US"/>
              <a:t>Edit Master text styles</a:t>
            </a:r>
          </a:p>
        </p:txBody>
      </p:sp>
      <p:sp>
        <p:nvSpPr>
          <p:cNvPr id="11" name="Content Placeholder 2"/>
          <p:cNvSpPr>
            <a:spLocks noGrp="1"/>
          </p:cNvSpPr>
          <p:nvPr>
            <p:ph sz="half" idx="1"/>
          </p:nvPr>
        </p:nvSpPr>
        <p:spPr>
          <a:xfrm>
            <a:off x="917575" y="5112774"/>
            <a:ext cx="4260388" cy="169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5510675" y="5112774"/>
            <a:ext cx="4258800" cy="169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p:nvPr>
        </p:nvSpPr>
        <p:spPr>
          <a:xfrm>
            <a:off x="917529" y="1325563"/>
            <a:ext cx="8851946" cy="462597"/>
          </a:xfrm>
        </p:spPr>
        <p:txBody>
          <a:bodyPr/>
          <a:lstStyle>
            <a:lvl1pPr marL="0" indent="0">
              <a:lnSpc>
                <a:spcPct val="120000"/>
              </a:lnSpc>
              <a:spcBef>
                <a:spcPts val="0"/>
              </a:spcBef>
              <a:buNone/>
              <a:defRPr sz="1800" b="1"/>
            </a:lvl1pPr>
          </a:lstStyle>
          <a:p>
            <a:pPr lvl="0"/>
            <a:r>
              <a:rPr lang="en-US"/>
              <a:t>Edit Master text styles</a:t>
            </a:r>
          </a:p>
        </p:txBody>
      </p:sp>
    </p:spTree>
    <p:extLst>
      <p:ext uri="{BB962C8B-B14F-4D97-AF65-F5344CB8AC3E}">
        <p14:creationId xmlns:p14="http://schemas.microsoft.com/office/powerpoint/2010/main" val="19657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985838" indent="-26511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Yorkshire Funders Presentation : 15th June 2022</a:t>
            </a:r>
          </a:p>
        </p:txBody>
      </p:sp>
      <p:sp>
        <p:nvSpPr>
          <p:cNvPr id="6" name="Slide Number Placeholder 5"/>
          <p:cNvSpPr>
            <a:spLocks noGrp="1"/>
          </p:cNvSpPr>
          <p:nvPr>
            <p:ph type="sldNum" sz="quarter" idx="12"/>
          </p:nvPr>
        </p:nvSpPr>
        <p:spPr>
          <a:xfrm>
            <a:off x="461963" y="7041601"/>
            <a:ext cx="194618" cy="481943"/>
          </a:xfrm>
        </p:spPr>
        <p:txBody>
          <a:bodyPr/>
          <a:lstStyle/>
          <a:p>
            <a:fld id="{D75FD82E-9412-4023-8006-1D0F655421FA}" type="slidenum">
              <a:rPr lang="en-GB" smtClean="0"/>
              <a:t>‹#›</a:t>
            </a:fld>
            <a:endParaRPr lang="en-GB" dirty="0"/>
          </a:p>
        </p:txBody>
      </p:sp>
    </p:spTree>
    <p:extLst>
      <p:ext uri="{BB962C8B-B14F-4D97-AF65-F5344CB8AC3E}">
        <p14:creationId xmlns:p14="http://schemas.microsoft.com/office/powerpoint/2010/main" val="420104368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a:p>
        </p:txBody>
      </p:sp>
      <p:sp>
        <p:nvSpPr>
          <p:cNvPr id="9" name="Content Placeholder 8"/>
          <p:cNvSpPr>
            <a:spLocks noGrp="1"/>
          </p:cNvSpPr>
          <p:nvPr>
            <p:ph sz="quarter" idx="16"/>
          </p:nvPr>
        </p:nvSpPr>
        <p:spPr>
          <a:xfrm>
            <a:off x="909637" y="1800225"/>
            <a:ext cx="8859838" cy="4209683"/>
          </a:xfrm>
          <a:solidFill>
            <a:schemeClr val="bg2">
              <a:lumMod val="90000"/>
            </a:schemeClr>
          </a:solidFill>
        </p:spPr>
        <p:txBody>
          <a:bodyPr/>
          <a:lstStyle/>
          <a:p>
            <a:pPr lvl="0"/>
            <a:r>
              <a:rPr lang="en-US"/>
              <a:t>Edit Master text styles</a:t>
            </a:r>
          </a:p>
        </p:txBody>
      </p:sp>
      <p:sp>
        <p:nvSpPr>
          <p:cNvPr id="11" name="Content Placeholder 2"/>
          <p:cNvSpPr>
            <a:spLocks noGrp="1"/>
          </p:cNvSpPr>
          <p:nvPr>
            <p:ph sz="half" idx="1"/>
          </p:nvPr>
        </p:nvSpPr>
        <p:spPr>
          <a:xfrm>
            <a:off x="917574" y="6193509"/>
            <a:ext cx="8856663" cy="664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p:nvPr>
        </p:nvSpPr>
        <p:spPr>
          <a:xfrm>
            <a:off x="917529" y="1325563"/>
            <a:ext cx="8851946" cy="462597"/>
          </a:xfrm>
        </p:spPr>
        <p:txBody>
          <a:bodyPr/>
          <a:lstStyle>
            <a:lvl1pPr marL="0" indent="0">
              <a:lnSpc>
                <a:spcPct val="120000"/>
              </a:lnSpc>
              <a:spcBef>
                <a:spcPts val="0"/>
              </a:spcBef>
              <a:buNone/>
              <a:defRPr sz="1800" b="1"/>
            </a:lvl1pPr>
          </a:lstStyle>
          <a:p>
            <a:pPr lvl="0"/>
            <a:r>
              <a:rPr lang="en-US"/>
              <a:t>Edit Master text styles</a:t>
            </a:r>
          </a:p>
        </p:txBody>
      </p:sp>
    </p:spTree>
    <p:extLst>
      <p:ext uri="{BB962C8B-B14F-4D97-AF65-F5344CB8AC3E}">
        <p14:creationId xmlns:p14="http://schemas.microsoft.com/office/powerpoint/2010/main" val="965806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p>
        </p:txBody>
      </p:sp>
      <p:sp>
        <p:nvSpPr>
          <p:cNvPr id="5" name="Slide Number Placeholder 4"/>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23307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Yorkshire Funders Presentation : 15th June 2022</a:t>
            </a:r>
          </a:p>
        </p:txBody>
      </p:sp>
      <p:sp>
        <p:nvSpPr>
          <p:cNvPr id="4" name="Slide Number Placeholder 3"/>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3771205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872335" y="4392000"/>
            <a:ext cx="945556" cy="270817"/>
          </a:xfrm>
          <a:prstGeom prst="rect">
            <a:avLst/>
          </a:prstGeom>
        </p:spPr>
      </p:pic>
      <p:sp>
        <p:nvSpPr>
          <p:cNvPr id="4" name="Text Placeholder 3"/>
          <p:cNvSpPr>
            <a:spLocks noGrp="1"/>
          </p:cNvSpPr>
          <p:nvPr>
            <p:ph type="body" sz="quarter" idx="10" hasCustomPrompt="1"/>
          </p:nvPr>
        </p:nvSpPr>
        <p:spPr>
          <a:xfrm>
            <a:off x="917575" y="5202817"/>
            <a:ext cx="8856663" cy="1994396"/>
          </a:xfrm>
        </p:spPr>
        <p:txBody>
          <a:bodyPr/>
          <a:lstStyle>
            <a:lvl1pPr marL="0" indent="0" algn="ctr">
              <a:lnSpc>
                <a:spcPct val="100000"/>
              </a:lnSpc>
              <a:buNone/>
              <a:defRPr sz="1000" b="1"/>
            </a:lvl1pPr>
            <a:lvl2pPr marL="0" indent="0" algn="ctr">
              <a:lnSpc>
                <a:spcPct val="100000"/>
              </a:lnSpc>
              <a:buNone/>
              <a:defRPr sz="1000"/>
            </a:lvl2pPr>
            <a:lvl3pPr marL="0" indent="0" algn="ctr">
              <a:lnSpc>
                <a:spcPct val="100000"/>
              </a:lnSpc>
              <a:spcBef>
                <a:spcPts val="1200"/>
              </a:spcBef>
              <a:buNone/>
              <a:defRPr sz="1000"/>
            </a:lvl3pPr>
            <a:lvl4pPr marL="0" indent="0" algn="ctr">
              <a:buNone/>
              <a:defRPr sz="1000"/>
            </a:lvl4pPr>
            <a:lvl5pPr marL="0" indent="0" algn="ctr">
              <a:buNone/>
              <a:defRPr sz="1000"/>
            </a:lvl5pPr>
          </a:lstStyle>
          <a:p>
            <a:pPr lvl="0"/>
            <a:r>
              <a:rPr lang="en-US"/>
              <a:t>Name</a:t>
            </a:r>
          </a:p>
          <a:p>
            <a:pPr lvl="1"/>
            <a:r>
              <a:rPr lang="en-US"/>
              <a:t>Second level</a:t>
            </a:r>
          </a:p>
          <a:p>
            <a:pPr lvl="2"/>
            <a:endParaRPr lang="en-US"/>
          </a:p>
        </p:txBody>
      </p:sp>
    </p:spTree>
    <p:extLst>
      <p:ext uri="{BB962C8B-B14F-4D97-AF65-F5344CB8AC3E}">
        <p14:creationId xmlns:p14="http://schemas.microsoft.com/office/powerpoint/2010/main" val="353142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_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44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7907" y="2905202"/>
            <a:ext cx="4896000" cy="1198798"/>
          </a:xfrm>
        </p:spPr>
        <p:txBody>
          <a:bodyPr anchor="t" anchorCtr="0">
            <a:normAutofit/>
          </a:bodyPr>
          <a:lstStyle>
            <a:lvl1pPr algn="ctr">
              <a:defRPr sz="1900" b="1" cap="none" baseline="0">
                <a:solidFill>
                  <a:srgbClr val="4B4644"/>
                </a:solidFill>
              </a:defRPr>
            </a:lvl1pPr>
          </a:lstStyle>
          <a:p>
            <a:r>
              <a:rPr lang="en-US"/>
              <a:t>Click to edit Master title style</a:t>
            </a:r>
          </a:p>
        </p:txBody>
      </p:sp>
      <p:sp>
        <p:nvSpPr>
          <p:cNvPr id="3" name="Subtitle 2"/>
          <p:cNvSpPr>
            <a:spLocks noGrp="1"/>
          </p:cNvSpPr>
          <p:nvPr>
            <p:ph type="subTitle" idx="1"/>
          </p:nvPr>
        </p:nvSpPr>
        <p:spPr>
          <a:xfrm>
            <a:off x="2897907" y="4104000"/>
            <a:ext cx="4896000" cy="501444"/>
          </a:xfrm>
        </p:spPr>
        <p:txBody>
          <a:bodyPr>
            <a:normAutofit/>
          </a:bodyPr>
          <a:lstStyle>
            <a:lvl1pPr marL="0" indent="0" algn="ctr">
              <a:buNone/>
              <a:defRPr sz="1900">
                <a:solidFill>
                  <a:srgbClr val="4B4644"/>
                </a:solidFill>
              </a:defRPr>
            </a:lvl1pPr>
            <a:lvl2pPr marL="503957" indent="0" algn="ctr">
              <a:buNone/>
              <a:defRPr sz="2200"/>
            </a:lvl2pPr>
            <a:lvl3pPr marL="1007914" indent="0" algn="ctr">
              <a:buNone/>
              <a:defRPr sz="2000"/>
            </a:lvl3pPr>
            <a:lvl4pPr marL="1511871" indent="0" algn="ctr">
              <a:buNone/>
              <a:defRPr sz="1700"/>
            </a:lvl4pPr>
            <a:lvl5pPr marL="2015827" indent="0" algn="ctr">
              <a:buNone/>
              <a:defRPr sz="1700"/>
            </a:lvl5pPr>
            <a:lvl6pPr marL="2519785" indent="0" algn="ctr">
              <a:buNone/>
              <a:defRPr sz="1700"/>
            </a:lvl6pPr>
            <a:lvl7pPr marL="3023741" indent="0" algn="ctr">
              <a:buNone/>
              <a:defRPr sz="1700"/>
            </a:lvl7pPr>
            <a:lvl8pPr marL="3527698" indent="0" algn="ctr">
              <a:buNone/>
              <a:defRPr sz="1700"/>
            </a:lvl8pPr>
            <a:lvl9pPr marL="4031655" indent="0" algn="ctr">
              <a:buNone/>
              <a:defRPr sz="1700"/>
            </a:lvl9pPr>
          </a:lstStyle>
          <a:p>
            <a:r>
              <a:rPr lang="en-US"/>
              <a:t>Click to edit Master subtitle style</a:t>
            </a:r>
          </a:p>
        </p:txBody>
      </p:sp>
      <p:sp>
        <p:nvSpPr>
          <p:cNvPr id="11" name="Picture Placeholder 10"/>
          <p:cNvSpPr>
            <a:spLocks noGrp="1"/>
          </p:cNvSpPr>
          <p:nvPr>
            <p:ph type="pic" sz="quarter" idx="10"/>
          </p:nvPr>
        </p:nvSpPr>
        <p:spPr>
          <a:xfrm>
            <a:off x="4265907" y="1321202"/>
            <a:ext cx="2160000" cy="720000"/>
          </a:xfrm>
        </p:spPr>
        <p:txBody>
          <a:bodyPr/>
          <a:lstStyle>
            <a:lvl1pPr>
              <a:defRPr>
                <a:solidFill>
                  <a:srgbClr val="4B4644"/>
                </a:solidFill>
              </a:defRPr>
            </a:lvl1pPr>
          </a:lstStyle>
          <a:p>
            <a:r>
              <a:rPr lang="en-US"/>
              <a:t>Click icon to add picture</a:t>
            </a:r>
            <a:endParaRPr lang="en-GB"/>
          </a:p>
        </p:txBody>
      </p:sp>
    </p:spTree>
    <p:extLst>
      <p:ext uri="{BB962C8B-B14F-4D97-AF65-F5344CB8AC3E}">
        <p14:creationId xmlns:p14="http://schemas.microsoft.com/office/powerpoint/2010/main" val="389028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E2C138-3FA0-43B7-84D5-4D8B34D38FBC}"/>
              </a:ext>
            </a:extLst>
          </p:cNvPr>
          <p:cNvPicPr>
            <a:picLocks noChangeAspect="1"/>
          </p:cNvPicPr>
          <p:nvPr userDrawn="1"/>
        </p:nvPicPr>
        <p:blipFill>
          <a:blip r:embed="rId2"/>
          <a:stretch>
            <a:fillRect/>
          </a:stretch>
        </p:blipFill>
        <p:spPr>
          <a:xfrm>
            <a:off x="1904322" y="1800225"/>
            <a:ext cx="2640691" cy="259178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C4332F9-6262-4A2B-B271-18AF342A65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7785" y="6576588"/>
            <a:ext cx="1176242" cy="443337"/>
          </a:xfrm>
          <a:prstGeom prst="rect">
            <a:avLst/>
          </a:prstGeom>
        </p:spPr>
      </p:pic>
      <p:sp>
        <p:nvSpPr>
          <p:cNvPr id="8" name="Title 1">
            <a:extLst>
              <a:ext uri="{FF2B5EF4-FFF2-40B4-BE49-F238E27FC236}">
                <a16:creationId xmlns:a16="http://schemas.microsoft.com/office/drawing/2014/main" id="{A50ADDE0-E9C7-4FB9-8544-BF866278BBBA}"/>
              </a:ext>
            </a:extLst>
          </p:cNvPr>
          <p:cNvSpPr>
            <a:spLocks noGrp="1"/>
          </p:cNvSpPr>
          <p:nvPr>
            <p:ph type="ctrTitle" hasCustomPrompt="1"/>
          </p:nvPr>
        </p:nvSpPr>
        <p:spPr>
          <a:xfrm>
            <a:off x="4545013" y="1800225"/>
            <a:ext cx="4451931" cy="2591789"/>
          </a:xfrm>
          <a:ln>
            <a:noFill/>
          </a:ln>
        </p:spPr>
        <p:txBody>
          <a:bodyPr tIns="0" anchor="ctr" anchorCtr="0">
            <a:normAutofit/>
          </a:bodyPr>
          <a:lstStyle>
            <a:lvl1pPr algn="ctr">
              <a:lnSpc>
                <a:spcPts val="3000"/>
              </a:lnSpc>
              <a:spcBef>
                <a:spcPts val="600"/>
              </a:spcBef>
              <a:spcAft>
                <a:spcPts val="600"/>
              </a:spcAft>
              <a:defRPr sz="2800" b="0" cap="none" baseline="0">
                <a:solidFill>
                  <a:schemeClr val="tx1"/>
                </a:solidFill>
                <a:latin typeface="+mj-lt"/>
              </a:defRPr>
            </a:lvl1pPr>
          </a:lstStyle>
          <a:p>
            <a:r>
              <a:rPr lang="en-US"/>
              <a:t>Click to edit master title style</a:t>
            </a:r>
          </a:p>
        </p:txBody>
      </p:sp>
      <p:sp>
        <p:nvSpPr>
          <p:cNvPr id="9" name="Rectangle 8">
            <a:extLst>
              <a:ext uri="{FF2B5EF4-FFF2-40B4-BE49-F238E27FC236}">
                <a16:creationId xmlns:a16="http://schemas.microsoft.com/office/drawing/2014/main" id="{ABA376E7-37CD-47AB-B13E-E5764424CE01}"/>
              </a:ext>
            </a:extLst>
          </p:cNvPr>
          <p:cNvSpPr/>
          <p:nvPr userDrawn="1"/>
        </p:nvSpPr>
        <p:spPr>
          <a:xfrm>
            <a:off x="1904322" y="1800224"/>
            <a:ext cx="7092622" cy="259178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5175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7" name="Picture 6" descr="A close up of a flower garden&#10;&#10;Description automatically generated">
            <a:extLst>
              <a:ext uri="{FF2B5EF4-FFF2-40B4-BE49-F238E27FC236}">
                <a16:creationId xmlns:a16="http://schemas.microsoft.com/office/drawing/2014/main" id="{945FFA59-53B4-4969-8101-06552F2C93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036" b="32976"/>
          <a:stretch/>
        </p:blipFill>
        <p:spPr>
          <a:xfrm>
            <a:off x="0" y="1103898"/>
            <a:ext cx="10691813" cy="4106174"/>
          </a:xfrm>
          <a:prstGeom prst="rect">
            <a:avLst/>
          </a:prstGeom>
        </p:spPr>
      </p:pic>
      <p:sp>
        <p:nvSpPr>
          <p:cNvPr id="2" name="Title 1"/>
          <p:cNvSpPr>
            <a:spLocks noGrp="1"/>
          </p:cNvSpPr>
          <p:nvPr>
            <p:ph type="ctrTitle" hasCustomPrompt="1"/>
          </p:nvPr>
        </p:nvSpPr>
        <p:spPr>
          <a:xfrm>
            <a:off x="2888952" y="2414182"/>
            <a:ext cx="4913906" cy="1775640"/>
          </a:xfrm>
          <a:solidFill>
            <a:schemeClr val="bg1">
              <a:alpha val="74000"/>
            </a:schemeClr>
          </a:solidFill>
        </p:spPr>
        <p:txBody>
          <a:bodyPr tIns="0" anchor="ctr" anchorCtr="0">
            <a:normAutofit/>
          </a:bodyPr>
          <a:lstStyle>
            <a:lvl1pPr marL="0" marR="0" indent="0" algn="ctr" defTabSz="1007943" rtl="0" eaLnBrk="1" fontAlgn="auto" latinLnBrk="0" hangingPunct="1">
              <a:lnSpc>
                <a:spcPct val="90000"/>
              </a:lnSpc>
              <a:spcBef>
                <a:spcPct val="0"/>
              </a:spcBef>
              <a:spcAft>
                <a:spcPts val="0"/>
              </a:spcAft>
              <a:buClrTx/>
              <a:buSzTx/>
              <a:buFontTx/>
              <a:buNone/>
              <a:tabLst/>
              <a:defRPr sz="1800" b="0" cap="none" baseline="0">
                <a:solidFill>
                  <a:schemeClr val="tx2"/>
                </a:solidFill>
                <a:latin typeface="Gotham Bold" pitchFamily="50" charset="0"/>
              </a:defRPr>
            </a:lvl1pPr>
          </a:lstStyle>
          <a:p>
            <a:pPr marL="0" marR="0" lvl="0" indent="0" algn="ctr" defTabSz="1007943" rtl="0" eaLnBrk="1" fontAlgn="auto" latinLnBrk="0" hangingPunct="1">
              <a:lnSpc>
                <a:spcPct val="90000"/>
              </a:lnSpc>
              <a:spcBef>
                <a:spcPct val="0"/>
              </a:spcBef>
              <a:spcAft>
                <a:spcPts val="0"/>
              </a:spcAft>
              <a:buClrTx/>
              <a:buSzTx/>
              <a:buFontTx/>
              <a:buNone/>
              <a:tabLst/>
              <a:defRPr/>
            </a:pPr>
            <a:r>
              <a:rPr lang="en-US"/>
              <a:t>Click to edit master title style</a:t>
            </a:r>
            <a:br>
              <a:rPr lang="en-US"/>
            </a:br>
            <a:br>
              <a:rPr lang="en-US"/>
            </a:br>
            <a:r>
              <a:rPr lang="en-US"/>
              <a:t>click to edit master subtitle style</a:t>
            </a:r>
          </a:p>
        </p:txBody>
      </p:sp>
      <p:pic>
        <p:nvPicPr>
          <p:cNvPr id="10" name="Picture 9" descr="A picture containing drawing&#10;&#10;Description automatically generated">
            <a:extLst>
              <a:ext uri="{FF2B5EF4-FFF2-40B4-BE49-F238E27FC236}">
                <a16:creationId xmlns:a16="http://schemas.microsoft.com/office/drawing/2014/main" id="{2E245C27-DDA5-4054-ADDE-A2E0F987B1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8269" y="6182028"/>
            <a:ext cx="1795272" cy="676656"/>
          </a:xfrm>
          <a:prstGeom prst="rect">
            <a:avLst/>
          </a:prstGeom>
        </p:spPr>
      </p:pic>
    </p:spTree>
    <p:extLst>
      <p:ext uri="{BB962C8B-B14F-4D97-AF65-F5344CB8AC3E}">
        <p14:creationId xmlns:p14="http://schemas.microsoft.com/office/powerpoint/2010/main" val="198401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1964" y="1788160"/>
            <a:ext cx="9764709" cy="5020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Yorkshire Funders Presentation : 15th June 2022</a:t>
            </a:r>
          </a:p>
        </p:txBody>
      </p:sp>
      <p:sp>
        <p:nvSpPr>
          <p:cNvPr id="6" name="Slide Number Placeholder 5"/>
          <p:cNvSpPr>
            <a:spLocks noGrp="1"/>
          </p:cNvSpPr>
          <p:nvPr>
            <p:ph type="sldNum" sz="quarter" idx="12"/>
          </p:nvPr>
        </p:nvSpPr>
        <p:spPr/>
        <p:txBody>
          <a:bodyPr/>
          <a:lstStyle/>
          <a:p>
            <a:fld id="{D75FD82E-9412-4023-8006-1D0F655421FA}" type="slidenum">
              <a:rPr lang="en-GB" smtClean="0"/>
              <a:t>‹#›</a:t>
            </a:fld>
            <a:endParaRPr lang="en-GB"/>
          </a:p>
        </p:txBody>
      </p:sp>
      <p:sp>
        <p:nvSpPr>
          <p:cNvPr id="8" name="Text Placeholder 7"/>
          <p:cNvSpPr>
            <a:spLocks noGrp="1"/>
          </p:cNvSpPr>
          <p:nvPr>
            <p:ph type="body" sz="quarter" idx="13"/>
          </p:nvPr>
        </p:nvSpPr>
        <p:spPr>
          <a:xfrm>
            <a:off x="461964" y="1325563"/>
            <a:ext cx="9764709" cy="462597"/>
          </a:xfrm>
        </p:spPr>
        <p:txBody>
          <a:bodyPr/>
          <a:lstStyle>
            <a:lvl1pPr marL="0" indent="0">
              <a:lnSpc>
                <a:spcPct val="120000"/>
              </a:lnSpc>
              <a:spcBef>
                <a:spcPts val="0"/>
              </a:spcBef>
              <a:buNone/>
              <a:defRPr sz="1800" b="1"/>
            </a:lvl1pPr>
          </a:lstStyle>
          <a:p>
            <a:pPr lvl="0"/>
            <a:r>
              <a:rPr lang="en-US" dirty="0"/>
              <a:t>Edit Master text styles</a:t>
            </a:r>
          </a:p>
        </p:txBody>
      </p:sp>
    </p:spTree>
    <p:extLst>
      <p:ext uri="{BB962C8B-B14F-4D97-AF65-F5344CB8AC3E}">
        <p14:creationId xmlns:p14="http://schemas.microsoft.com/office/powerpoint/2010/main" val="389701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61963" y="1331913"/>
            <a:ext cx="4716000" cy="5477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10675" y="1331913"/>
            <a:ext cx="4715998" cy="5477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Yorkshire Funders Presentation : 15th June 2022</a:t>
            </a:r>
          </a:p>
        </p:txBody>
      </p:sp>
      <p:sp>
        <p:nvSpPr>
          <p:cNvPr id="7" name="Slide Number Placeholder 6"/>
          <p:cNvSpPr>
            <a:spLocks noGrp="1"/>
          </p:cNvSpPr>
          <p:nvPr>
            <p:ph type="sldNum" sz="quarter" idx="12"/>
          </p:nvPr>
        </p:nvSpPr>
        <p:spPr/>
        <p:txBody>
          <a:bodyPr/>
          <a:lstStyle/>
          <a:p>
            <a:fld id="{D75FD82E-9412-4023-8006-1D0F655421FA}" type="slidenum">
              <a:rPr lang="en-GB" smtClean="0"/>
              <a:t>‹#›</a:t>
            </a:fld>
            <a:endParaRPr lang="en-GB"/>
          </a:p>
        </p:txBody>
      </p:sp>
    </p:spTree>
    <p:extLst>
      <p:ext uri="{BB962C8B-B14F-4D97-AF65-F5344CB8AC3E}">
        <p14:creationId xmlns:p14="http://schemas.microsoft.com/office/powerpoint/2010/main" val="317999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4B6C-8B18-4C9C-A84A-C2856A94B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002996-0D3F-43D3-8B8E-3464F29ED5BF}"/>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5DE84E6-D8C2-4B9C-9CD9-9E8E880B077E}"/>
              </a:ext>
            </a:extLst>
          </p:cNvPr>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a:extLst>
              <a:ext uri="{FF2B5EF4-FFF2-40B4-BE49-F238E27FC236}">
                <a16:creationId xmlns:a16="http://schemas.microsoft.com/office/drawing/2014/main" id="{6C04C5BA-047A-45FC-9CB9-31A3CFA92DC0}"/>
              </a:ext>
            </a:extLst>
          </p:cNvPr>
          <p:cNvSpPr>
            <a:spLocks noGrp="1"/>
          </p:cNvSpPr>
          <p:nvPr>
            <p:ph type="sldNum" sz="quarter" idx="12"/>
          </p:nvPr>
        </p:nvSpPr>
        <p:spPr/>
        <p:txBody>
          <a:bodyPr/>
          <a:lstStyle/>
          <a:p>
            <a:fld id="{D75FD82E-9412-4023-8006-1D0F655421FA}" type="slidenum">
              <a:rPr lang="en-GB" smtClean="0"/>
              <a:pPr/>
              <a:t>‹#›</a:t>
            </a:fld>
            <a:endParaRPr lang="en-GB" dirty="0"/>
          </a:p>
        </p:txBody>
      </p:sp>
      <p:sp>
        <p:nvSpPr>
          <p:cNvPr id="6" name="Content Placeholder 2">
            <a:extLst>
              <a:ext uri="{FF2B5EF4-FFF2-40B4-BE49-F238E27FC236}">
                <a16:creationId xmlns:a16="http://schemas.microsoft.com/office/drawing/2014/main" id="{1E844F8D-E5BE-4301-9C38-73D0E035BE69}"/>
              </a:ext>
            </a:extLst>
          </p:cNvPr>
          <p:cNvSpPr>
            <a:spLocks noGrp="1"/>
          </p:cNvSpPr>
          <p:nvPr>
            <p:ph sz="half" idx="1"/>
          </p:nvPr>
        </p:nvSpPr>
        <p:spPr>
          <a:xfrm>
            <a:off x="461963" y="1331913"/>
            <a:ext cx="4716000" cy="2447925"/>
          </a:xfrm>
        </p:spPr>
        <p:txBody>
          <a:bodyPr/>
          <a:lstStyle>
            <a:lvl1pPr marL="0" indent="0">
              <a:buNone/>
              <a:defRPr/>
            </a:lvl1pPr>
          </a:lstStyle>
          <a:p>
            <a:pPr lvl="0"/>
            <a:endParaRPr lang="en-US" dirty="0"/>
          </a:p>
        </p:txBody>
      </p:sp>
      <p:sp>
        <p:nvSpPr>
          <p:cNvPr id="7" name="Content Placeholder 3">
            <a:extLst>
              <a:ext uri="{FF2B5EF4-FFF2-40B4-BE49-F238E27FC236}">
                <a16:creationId xmlns:a16="http://schemas.microsoft.com/office/drawing/2014/main" id="{F31363C8-B13A-4CC5-B2C8-E46E6590C83A}"/>
              </a:ext>
            </a:extLst>
          </p:cNvPr>
          <p:cNvSpPr>
            <a:spLocks noGrp="1"/>
          </p:cNvSpPr>
          <p:nvPr>
            <p:ph sz="half" idx="2"/>
          </p:nvPr>
        </p:nvSpPr>
        <p:spPr>
          <a:xfrm>
            <a:off x="5510675" y="1331913"/>
            <a:ext cx="4715998" cy="2447925"/>
          </a:xfrm>
        </p:spPr>
        <p:txBody>
          <a:bodyPr/>
          <a:lstStyle>
            <a:lvl1pPr marL="0" indent="0">
              <a:buNone/>
              <a:defRPr/>
            </a:lvl1pPr>
            <a:lvl2pPr marL="503971" indent="0">
              <a:buNone/>
              <a:defRPr/>
            </a:lvl2pPr>
            <a:lvl3pPr marL="1007943" indent="0">
              <a:buNone/>
              <a:defRPr/>
            </a:lvl3pPr>
            <a:lvl4pPr marL="1511914" indent="0">
              <a:buNone/>
              <a:defRPr/>
            </a:lvl4pPr>
            <a:lvl5pPr marL="2015886" indent="0">
              <a:buNone/>
              <a:defRPr/>
            </a:lvl5pPr>
          </a:lstStyle>
          <a:p>
            <a:pPr lvl="0"/>
            <a:endParaRPr lang="en-US" dirty="0"/>
          </a:p>
        </p:txBody>
      </p:sp>
      <p:sp>
        <p:nvSpPr>
          <p:cNvPr id="8" name="Content Placeholder 2">
            <a:extLst>
              <a:ext uri="{FF2B5EF4-FFF2-40B4-BE49-F238E27FC236}">
                <a16:creationId xmlns:a16="http://schemas.microsoft.com/office/drawing/2014/main" id="{DE6DD0DE-F90C-41D6-ABC0-29C3154A11F2}"/>
              </a:ext>
            </a:extLst>
          </p:cNvPr>
          <p:cNvSpPr>
            <a:spLocks noGrp="1"/>
          </p:cNvSpPr>
          <p:nvPr>
            <p:ph sz="half" idx="13"/>
          </p:nvPr>
        </p:nvSpPr>
        <p:spPr>
          <a:xfrm>
            <a:off x="461963" y="3913632"/>
            <a:ext cx="4716000" cy="2895326"/>
          </a:xfr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46D6B8C3-752C-4966-BEE9-3721E0368B32}"/>
              </a:ext>
            </a:extLst>
          </p:cNvPr>
          <p:cNvSpPr>
            <a:spLocks noGrp="1"/>
          </p:cNvSpPr>
          <p:nvPr>
            <p:ph sz="half" idx="14"/>
          </p:nvPr>
        </p:nvSpPr>
        <p:spPr>
          <a:xfrm>
            <a:off x="5510675" y="3913632"/>
            <a:ext cx="4715998" cy="289532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2683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61963" y="1800225"/>
            <a:ext cx="4716000" cy="5008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10675" y="1800225"/>
            <a:ext cx="4716000" cy="50087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Yorkshire Funders Presentation : 15th June 2022</a:t>
            </a:r>
          </a:p>
        </p:txBody>
      </p:sp>
      <p:sp>
        <p:nvSpPr>
          <p:cNvPr id="7" name="Slide Number Placeholder 6"/>
          <p:cNvSpPr>
            <a:spLocks noGrp="1"/>
          </p:cNvSpPr>
          <p:nvPr>
            <p:ph type="sldNum" sz="quarter" idx="12"/>
          </p:nvPr>
        </p:nvSpPr>
        <p:spPr/>
        <p:txBody>
          <a:bodyPr/>
          <a:lstStyle/>
          <a:p>
            <a:fld id="{D75FD82E-9412-4023-8006-1D0F655421FA}" type="slidenum">
              <a:rPr lang="en-GB" smtClean="0"/>
              <a:t>‹#›</a:t>
            </a:fld>
            <a:endParaRPr lang="en-GB"/>
          </a:p>
        </p:txBody>
      </p:sp>
      <p:sp>
        <p:nvSpPr>
          <p:cNvPr id="8" name="Text Placeholder 7"/>
          <p:cNvSpPr>
            <a:spLocks noGrp="1"/>
          </p:cNvSpPr>
          <p:nvPr>
            <p:ph type="body" sz="quarter" idx="13"/>
          </p:nvPr>
        </p:nvSpPr>
        <p:spPr>
          <a:xfrm>
            <a:off x="461963" y="1325563"/>
            <a:ext cx="4716000" cy="462597"/>
          </a:xfrm>
        </p:spPr>
        <p:txBody>
          <a:bodyPr/>
          <a:lstStyle>
            <a:lvl1pPr marL="0" indent="0">
              <a:lnSpc>
                <a:spcPct val="120000"/>
              </a:lnSpc>
              <a:spcBef>
                <a:spcPts val="0"/>
              </a:spcBef>
              <a:buNone/>
              <a:defRPr sz="1800" b="1"/>
            </a:lvl1pPr>
          </a:lstStyle>
          <a:p>
            <a:pPr lvl="0"/>
            <a:r>
              <a:rPr lang="en-US" dirty="0"/>
              <a:t>Edit Master text styles</a:t>
            </a:r>
          </a:p>
        </p:txBody>
      </p:sp>
      <p:sp>
        <p:nvSpPr>
          <p:cNvPr id="9" name="Text Placeholder 7"/>
          <p:cNvSpPr>
            <a:spLocks noGrp="1"/>
          </p:cNvSpPr>
          <p:nvPr>
            <p:ph type="body" sz="quarter" idx="14"/>
          </p:nvPr>
        </p:nvSpPr>
        <p:spPr>
          <a:xfrm>
            <a:off x="5510621" y="1325563"/>
            <a:ext cx="4716051" cy="462597"/>
          </a:xfrm>
        </p:spPr>
        <p:txBody>
          <a:bodyPr/>
          <a:lstStyle>
            <a:lvl1pPr marL="0" indent="0">
              <a:buNone/>
              <a:defRPr lang="en-US" sz="1800" b="1" kern="1200" dirty="0">
                <a:solidFill>
                  <a:schemeClr val="tx1"/>
                </a:solidFill>
                <a:latin typeface="+mn-lt"/>
                <a:ea typeface="+mn-ea"/>
                <a:cs typeface="+mn-cs"/>
              </a:defRPr>
            </a:lvl1pPr>
          </a:lstStyle>
          <a:p>
            <a:pPr marL="0" lvl="0" indent="0" algn="l" defTabSz="1007943" rtl="0" eaLnBrk="1" latinLnBrk="0" hangingPunct="1">
              <a:lnSpc>
                <a:spcPct val="120000"/>
              </a:lnSpc>
              <a:spcBef>
                <a:spcPts val="0"/>
              </a:spcBef>
              <a:buFont typeface="Arial" panose="020B0604020202020204" pitchFamily="34" charset="0"/>
              <a:buNone/>
            </a:pPr>
            <a:r>
              <a:rPr lang="en-US" dirty="0"/>
              <a:t>Edit Master text styles</a:t>
            </a:r>
          </a:p>
        </p:txBody>
      </p:sp>
    </p:spTree>
    <p:extLst>
      <p:ext uri="{BB962C8B-B14F-4D97-AF65-F5344CB8AC3E}">
        <p14:creationId xmlns:p14="http://schemas.microsoft.com/office/powerpoint/2010/main" val="267876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dirty="0"/>
          </a:p>
        </p:txBody>
      </p:sp>
      <p:sp>
        <p:nvSpPr>
          <p:cNvPr id="7" name="Picture Placeholder 6"/>
          <p:cNvSpPr>
            <a:spLocks noGrp="1"/>
          </p:cNvSpPr>
          <p:nvPr>
            <p:ph type="pic" sz="quarter" idx="13"/>
          </p:nvPr>
        </p:nvSpPr>
        <p:spPr>
          <a:xfrm>
            <a:off x="909003" y="1474153"/>
            <a:ext cx="3502800" cy="2635200"/>
          </a:xfrm>
          <a:solidFill>
            <a:schemeClr val="bg2">
              <a:lumMod val="90000"/>
            </a:schemeClr>
          </a:solidFill>
        </p:spPr>
        <p:txBody>
          <a:bodyPr/>
          <a:lstStyle/>
          <a:p>
            <a:r>
              <a:rPr lang="en-US"/>
              <a:t>Click icon to add picture</a:t>
            </a:r>
            <a:endParaRPr lang="en-GB"/>
          </a:p>
        </p:txBody>
      </p:sp>
      <p:sp>
        <p:nvSpPr>
          <p:cNvPr id="8" name="Picture Placeholder 6"/>
          <p:cNvSpPr>
            <a:spLocks noGrp="1"/>
          </p:cNvSpPr>
          <p:nvPr>
            <p:ph type="pic" sz="quarter" idx="14"/>
          </p:nvPr>
        </p:nvSpPr>
        <p:spPr>
          <a:xfrm>
            <a:off x="4922203" y="1474153"/>
            <a:ext cx="3502800" cy="2635200"/>
          </a:xfrm>
          <a:solidFill>
            <a:schemeClr val="bg2">
              <a:lumMod val="90000"/>
            </a:schemeClr>
          </a:solidFill>
        </p:spPr>
        <p:txBody>
          <a:bodyPr/>
          <a:lstStyle/>
          <a:p>
            <a:r>
              <a:rPr lang="en-US"/>
              <a:t>Click icon to add picture</a:t>
            </a:r>
            <a:endParaRPr lang="en-GB"/>
          </a:p>
        </p:txBody>
      </p:sp>
      <p:sp>
        <p:nvSpPr>
          <p:cNvPr id="10" name="Text Placeholder 9"/>
          <p:cNvSpPr>
            <a:spLocks noGrp="1"/>
          </p:cNvSpPr>
          <p:nvPr>
            <p:ph type="body" sz="quarter" idx="15"/>
          </p:nvPr>
        </p:nvSpPr>
        <p:spPr>
          <a:xfrm>
            <a:off x="909003" y="4204653"/>
            <a:ext cx="3502025"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
        <p:nvSpPr>
          <p:cNvPr id="11" name="Text Placeholder 9"/>
          <p:cNvSpPr>
            <a:spLocks noGrp="1"/>
          </p:cNvSpPr>
          <p:nvPr>
            <p:ph type="body" sz="quarter" idx="16"/>
          </p:nvPr>
        </p:nvSpPr>
        <p:spPr>
          <a:xfrm>
            <a:off x="4922203" y="4204653"/>
            <a:ext cx="3502025"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9783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Bio 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Yorkshire Funders Presentation : 15th June 2022</a:t>
            </a:r>
            <a:endParaRPr lang="en-GB" dirty="0"/>
          </a:p>
        </p:txBody>
      </p:sp>
      <p:sp>
        <p:nvSpPr>
          <p:cNvPr id="5" name="Slide Number Placeholder 4"/>
          <p:cNvSpPr>
            <a:spLocks noGrp="1"/>
          </p:cNvSpPr>
          <p:nvPr>
            <p:ph type="sldNum" sz="quarter" idx="12"/>
          </p:nvPr>
        </p:nvSpPr>
        <p:spPr/>
        <p:txBody>
          <a:bodyPr/>
          <a:lstStyle/>
          <a:p>
            <a:fld id="{D75FD82E-9412-4023-8006-1D0F655421FA}" type="slidenum">
              <a:rPr lang="en-GB" smtClean="0"/>
              <a:pPr/>
              <a:t>‹#›</a:t>
            </a:fld>
            <a:endParaRPr lang="en-GB" dirty="0"/>
          </a:p>
        </p:txBody>
      </p:sp>
      <p:sp>
        <p:nvSpPr>
          <p:cNvPr id="7" name="Picture Placeholder 6"/>
          <p:cNvSpPr>
            <a:spLocks noGrp="1"/>
          </p:cNvSpPr>
          <p:nvPr>
            <p:ph type="pic" sz="quarter" idx="13"/>
          </p:nvPr>
        </p:nvSpPr>
        <p:spPr>
          <a:xfrm>
            <a:off x="909003" y="1474153"/>
            <a:ext cx="2757600" cy="2109600"/>
          </a:xfrm>
          <a:solidFill>
            <a:schemeClr val="bg2">
              <a:lumMod val="90000"/>
            </a:schemeClr>
          </a:solidFill>
        </p:spPr>
        <p:txBody>
          <a:bodyPr/>
          <a:lstStyle/>
          <a:p>
            <a:r>
              <a:rPr lang="en-US"/>
              <a:t>Click icon to add picture</a:t>
            </a:r>
            <a:endParaRPr lang="en-GB"/>
          </a:p>
        </p:txBody>
      </p:sp>
      <p:sp>
        <p:nvSpPr>
          <p:cNvPr id="10" name="Text Placeholder 9"/>
          <p:cNvSpPr>
            <a:spLocks noGrp="1"/>
          </p:cNvSpPr>
          <p:nvPr>
            <p:ph type="body" sz="quarter" idx="15"/>
          </p:nvPr>
        </p:nvSpPr>
        <p:spPr>
          <a:xfrm>
            <a:off x="909003"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
        <p:nvSpPr>
          <p:cNvPr id="12" name="Picture Placeholder 6"/>
          <p:cNvSpPr>
            <a:spLocks noGrp="1"/>
          </p:cNvSpPr>
          <p:nvPr>
            <p:ph type="pic" sz="quarter" idx="16"/>
          </p:nvPr>
        </p:nvSpPr>
        <p:spPr>
          <a:xfrm>
            <a:off x="3962820" y="1474153"/>
            <a:ext cx="2757600" cy="2109600"/>
          </a:xfrm>
          <a:solidFill>
            <a:schemeClr val="bg2">
              <a:lumMod val="90000"/>
            </a:schemeClr>
          </a:solidFill>
        </p:spPr>
        <p:txBody>
          <a:bodyPr/>
          <a:lstStyle/>
          <a:p>
            <a:r>
              <a:rPr lang="en-US"/>
              <a:t>Click icon to add picture</a:t>
            </a:r>
            <a:endParaRPr lang="en-GB"/>
          </a:p>
        </p:txBody>
      </p:sp>
      <p:sp>
        <p:nvSpPr>
          <p:cNvPr id="13" name="Text Placeholder 9"/>
          <p:cNvSpPr>
            <a:spLocks noGrp="1"/>
          </p:cNvSpPr>
          <p:nvPr>
            <p:ph type="body" sz="quarter" idx="17"/>
          </p:nvPr>
        </p:nvSpPr>
        <p:spPr>
          <a:xfrm>
            <a:off x="3962820"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
        <p:nvSpPr>
          <p:cNvPr id="14" name="Picture Placeholder 6"/>
          <p:cNvSpPr>
            <a:spLocks noGrp="1"/>
          </p:cNvSpPr>
          <p:nvPr>
            <p:ph type="pic" sz="quarter" idx="18"/>
          </p:nvPr>
        </p:nvSpPr>
        <p:spPr>
          <a:xfrm>
            <a:off x="7016638" y="1474153"/>
            <a:ext cx="2757600" cy="2109600"/>
          </a:xfrm>
          <a:solidFill>
            <a:schemeClr val="bg2">
              <a:lumMod val="90000"/>
            </a:schemeClr>
          </a:solidFill>
        </p:spPr>
        <p:txBody>
          <a:bodyPr/>
          <a:lstStyle/>
          <a:p>
            <a:r>
              <a:rPr lang="en-US"/>
              <a:t>Click icon to add picture</a:t>
            </a:r>
            <a:endParaRPr lang="en-GB"/>
          </a:p>
        </p:txBody>
      </p:sp>
      <p:sp>
        <p:nvSpPr>
          <p:cNvPr id="15" name="Text Placeholder 9"/>
          <p:cNvSpPr>
            <a:spLocks noGrp="1"/>
          </p:cNvSpPr>
          <p:nvPr>
            <p:ph type="body" sz="quarter" idx="19"/>
          </p:nvPr>
        </p:nvSpPr>
        <p:spPr>
          <a:xfrm>
            <a:off x="7016638" y="3999175"/>
            <a:ext cx="2757600" cy="2103438"/>
          </a:xfrm>
        </p:spPr>
        <p:txBody>
          <a:bodyPr/>
          <a:lstStyle>
            <a:lvl1pPr marL="0" indent="0">
              <a:buNone/>
              <a:defRPr sz="1800" b="1"/>
            </a:lvl1pPr>
            <a:lvl2pPr marL="0" indent="0">
              <a:buNone/>
              <a:defRPr sz="1800"/>
            </a:lvl2pPr>
            <a:lvl3pPr marL="0" indent="0">
              <a:buNone/>
              <a:defRPr sz="18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21789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84623"/>
            <a:ext cx="8763059" cy="433777"/>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61963" y="1332000"/>
            <a:ext cx="9764710" cy="550604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17084" y="7041601"/>
            <a:ext cx="2309589" cy="481943"/>
          </a:xfrm>
          <a:prstGeom prst="rect">
            <a:avLst/>
          </a:prstGeom>
        </p:spPr>
        <p:txBody>
          <a:bodyPr vert="horz" lIns="0" tIns="0" rIns="0" bIns="0" rtlCol="0" anchor="ctr" anchorCtr="0">
            <a:noAutofit/>
          </a:bodyPr>
          <a:lstStyle>
            <a:lvl1pPr algn="r">
              <a:defRPr sz="1000">
                <a:solidFill>
                  <a:srgbClr val="413C38"/>
                </a:solidFill>
              </a:defRPr>
            </a:lvl1pPr>
          </a:lstStyle>
          <a:p>
            <a:endParaRPr lang="en-GB" dirty="0"/>
          </a:p>
        </p:txBody>
      </p:sp>
      <p:sp>
        <p:nvSpPr>
          <p:cNvPr id="5" name="Footer Placeholder 4"/>
          <p:cNvSpPr>
            <a:spLocks noGrp="1"/>
          </p:cNvSpPr>
          <p:nvPr>
            <p:ph type="ftr" sz="quarter" idx="3"/>
          </p:nvPr>
        </p:nvSpPr>
        <p:spPr>
          <a:xfrm>
            <a:off x="748665" y="7041601"/>
            <a:ext cx="6809603" cy="481943"/>
          </a:xfrm>
          <a:prstGeom prst="rect">
            <a:avLst/>
          </a:prstGeom>
        </p:spPr>
        <p:txBody>
          <a:bodyPr vert="horz" lIns="0" tIns="0" rIns="0" bIns="0" rtlCol="0" anchor="ctr" anchorCtr="0">
            <a:noAutofit/>
          </a:bodyPr>
          <a:lstStyle>
            <a:lvl1pPr algn="l">
              <a:defRPr sz="1000">
                <a:solidFill>
                  <a:srgbClr val="413C38"/>
                </a:solidFill>
              </a:defRPr>
            </a:lvl1pPr>
          </a:lstStyle>
          <a:p>
            <a:r>
              <a:rPr lang="en-GB"/>
              <a:t>Yorkshire Funders Presentation : 15th June 2022</a:t>
            </a:r>
            <a:endParaRPr lang="en-GB" dirty="0"/>
          </a:p>
        </p:txBody>
      </p:sp>
      <p:sp>
        <p:nvSpPr>
          <p:cNvPr id="6" name="Slide Number Placeholder 5"/>
          <p:cNvSpPr>
            <a:spLocks noGrp="1"/>
          </p:cNvSpPr>
          <p:nvPr>
            <p:ph type="sldNum" sz="quarter" idx="4"/>
          </p:nvPr>
        </p:nvSpPr>
        <p:spPr>
          <a:xfrm>
            <a:off x="465140" y="7041601"/>
            <a:ext cx="194618" cy="481943"/>
          </a:xfrm>
          <a:prstGeom prst="rect">
            <a:avLst/>
          </a:prstGeom>
        </p:spPr>
        <p:txBody>
          <a:bodyPr vert="horz" lIns="0" tIns="0" rIns="0" bIns="0" rtlCol="0" anchor="ctr" anchorCtr="0">
            <a:noAutofit/>
          </a:bodyPr>
          <a:lstStyle>
            <a:lvl1pPr algn="l">
              <a:defRPr sz="1000">
                <a:solidFill>
                  <a:srgbClr val="413C38"/>
                </a:solidFill>
              </a:defRPr>
            </a:lvl1pPr>
          </a:lstStyle>
          <a:p>
            <a:fld id="{D75FD82E-9412-4023-8006-1D0F655421FA}" type="slidenum">
              <a:rPr lang="en-GB" smtClean="0"/>
              <a:pPr/>
              <a:t>‹#›</a:t>
            </a:fld>
            <a:endParaRPr lang="en-GB" dirty="0"/>
          </a:p>
        </p:txBody>
      </p:sp>
      <p:pic>
        <p:nvPicPr>
          <p:cNvPr id="7" name="Picture 6"/>
          <p:cNvPicPr>
            <a:picLocks noChangeAspect="1"/>
          </p:cNvPicPr>
          <p:nvPr userDrawn="1"/>
        </p:nvPicPr>
        <p:blipFill>
          <a:blip r:embed="rId21"/>
          <a:stretch>
            <a:fillRect/>
          </a:stretch>
        </p:blipFill>
        <p:spPr>
          <a:xfrm>
            <a:off x="9388800" y="277200"/>
            <a:ext cx="842147" cy="241200"/>
          </a:xfrm>
          <a:prstGeom prst="rect">
            <a:avLst/>
          </a:prstGeom>
        </p:spPr>
      </p:pic>
      <p:cxnSp>
        <p:nvCxnSpPr>
          <p:cNvPr id="9" name="Straight Connector 8"/>
          <p:cNvCxnSpPr/>
          <p:nvPr userDrawn="1"/>
        </p:nvCxnSpPr>
        <p:spPr>
          <a:xfrm>
            <a:off x="461963" y="592390"/>
            <a:ext cx="976471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1963" y="7041600"/>
            <a:ext cx="976471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73516" y="7224225"/>
            <a:ext cx="0" cy="11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YSTAGS_MASTER_TAGS" hidden="1">
            <a:extLst>
              <a:ext uri="{FF2B5EF4-FFF2-40B4-BE49-F238E27FC236}">
                <a16:creationId xmlns:a16="http://schemas.microsoft.com/office/drawing/2014/main" id="{258F71F1-23B5-4C6D-A6CE-8AB600490FCF}"/>
              </a:ext>
            </a:extLst>
          </p:cNvPr>
          <p:cNvSpPr/>
          <p:nvPr userDrawn="1">
            <p:custDataLst>
              <p:tags r:id="rId20"/>
            </p:custDataLst>
          </p:nvPr>
        </p:nvSpPr>
        <p:spPr>
          <a:xfrm>
            <a:off x="0" y="0"/>
            <a:ext cx="635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752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7" r:id="rId16"/>
    <p:sldLayoutId id="2147483675" r:id="rId17"/>
    <p:sldLayoutId id="2147483734" r:id="rId18"/>
  </p:sldLayoutIdLst>
  <p:hf hdr="0" dt="0"/>
  <p:txStyles>
    <p:titleStyle>
      <a:lvl1pPr algn="l" defTabSz="1007943" rtl="0" eaLnBrk="1" latinLnBrk="0" hangingPunct="1">
        <a:lnSpc>
          <a:spcPct val="90000"/>
        </a:lnSpc>
        <a:spcBef>
          <a:spcPct val="0"/>
        </a:spcBef>
        <a:buNone/>
        <a:defRPr sz="1600" b="1" kern="1200" cap="all" baseline="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Clr>
          <a:srgbClr val="9E9D9B"/>
        </a:buClr>
        <a:buFont typeface="Arial" panose="020B0604020202020204" pitchFamily="34" charset="0"/>
        <a:buChar char="•"/>
        <a:defRPr sz="1800" b="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9E9D9B"/>
        </a:buClr>
        <a:buFont typeface="Calibri" panose="020F0502020204030204" pitchFamily="34" charset="0"/>
        <a:buChar char="−"/>
        <a:defRPr sz="18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pos="6442">
          <p15:clr>
            <a:srgbClr val="F26B43"/>
          </p15:clr>
        </p15:guide>
        <p15:guide id="3" pos="291">
          <p15:clr>
            <a:srgbClr val="F26B43"/>
          </p15:clr>
        </p15:guide>
        <p15:guide id="4" orient="horz" pos="2381">
          <p15:clr>
            <a:srgbClr val="F26B43"/>
          </p15:clr>
        </p15:guide>
        <p15:guide id="5" orient="horz" pos="839">
          <p15:clr>
            <a:srgbClr val="F26B43"/>
          </p15:clr>
        </p15:guide>
        <p15:guide id="6" orient="horz" pos="4320">
          <p15:clr>
            <a:srgbClr val="F26B43"/>
          </p15:clr>
        </p15:guide>
        <p15:guide id="7" orient="horz" pos="1134">
          <p15:clr>
            <a:srgbClr val="F26B43"/>
          </p15:clr>
        </p15:guide>
        <p15:guide id="8" pos="578">
          <p15:clr>
            <a:srgbClr val="F26B43"/>
          </p15:clr>
        </p15:guide>
        <p15:guide id="9" pos="61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84623"/>
            <a:ext cx="8763059" cy="433777"/>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461963" y="1332000"/>
            <a:ext cx="9764710" cy="550604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17084" y="7041601"/>
            <a:ext cx="2309589" cy="481943"/>
          </a:xfrm>
          <a:prstGeom prst="rect">
            <a:avLst/>
          </a:prstGeom>
        </p:spPr>
        <p:txBody>
          <a:bodyPr vert="horz" lIns="0" tIns="0" rIns="0" bIns="0" rtlCol="0" anchor="ctr" anchorCtr="0">
            <a:noAutofit/>
          </a:bodyPr>
          <a:lstStyle>
            <a:lvl1pPr algn="r">
              <a:defRPr sz="1000">
                <a:solidFill>
                  <a:srgbClr val="413C38"/>
                </a:solidFill>
              </a:defRPr>
            </a:lvl1pPr>
          </a:lstStyle>
          <a:p>
            <a:endParaRPr lang="en-GB"/>
          </a:p>
        </p:txBody>
      </p:sp>
      <p:sp>
        <p:nvSpPr>
          <p:cNvPr id="5" name="Footer Placeholder 4"/>
          <p:cNvSpPr>
            <a:spLocks noGrp="1"/>
          </p:cNvSpPr>
          <p:nvPr>
            <p:ph type="ftr" sz="quarter" idx="3"/>
          </p:nvPr>
        </p:nvSpPr>
        <p:spPr>
          <a:xfrm>
            <a:off x="748665" y="7041601"/>
            <a:ext cx="6809603" cy="481943"/>
          </a:xfrm>
          <a:prstGeom prst="rect">
            <a:avLst/>
          </a:prstGeom>
        </p:spPr>
        <p:txBody>
          <a:bodyPr vert="horz" lIns="0" tIns="0" rIns="0" bIns="0" rtlCol="0" anchor="ctr" anchorCtr="0">
            <a:noAutofit/>
          </a:bodyPr>
          <a:lstStyle>
            <a:lvl1pPr algn="l">
              <a:defRPr sz="1000">
                <a:solidFill>
                  <a:srgbClr val="413C38"/>
                </a:solidFill>
              </a:defRPr>
            </a:lvl1pPr>
          </a:lstStyle>
          <a:p>
            <a:r>
              <a:rPr lang="en-GB"/>
              <a:t>Yorkshire Funders Presentation : 15th June 2022</a:t>
            </a:r>
          </a:p>
        </p:txBody>
      </p:sp>
      <p:sp>
        <p:nvSpPr>
          <p:cNvPr id="6" name="Slide Number Placeholder 5"/>
          <p:cNvSpPr>
            <a:spLocks noGrp="1"/>
          </p:cNvSpPr>
          <p:nvPr>
            <p:ph type="sldNum" sz="quarter" idx="4"/>
          </p:nvPr>
        </p:nvSpPr>
        <p:spPr>
          <a:xfrm>
            <a:off x="465140" y="7041601"/>
            <a:ext cx="194618" cy="481943"/>
          </a:xfrm>
          <a:prstGeom prst="rect">
            <a:avLst/>
          </a:prstGeom>
        </p:spPr>
        <p:txBody>
          <a:bodyPr vert="horz" lIns="0" tIns="0" rIns="0" bIns="0" rtlCol="0" anchor="ctr" anchorCtr="0">
            <a:noAutofit/>
          </a:bodyPr>
          <a:lstStyle>
            <a:lvl1pPr algn="l">
              <a:defRPr sz="1000">
                <a:solidFill>
                  <a:srgbClr val="413C38"/>
                </a:solidFill>
              </a:defRPr>
            </a:lvl1pPr>
          </a:lstStyle>
          <a:p>
            <a:fld id="{D75FD82E-9412-4023-8006-1D0F655421FA}" type="slidenum">
              <a:rPr lang="en-GB" smtClean="0"/>
              <a:pPr/>
              <a:t>‹#›</a:t>
            </a:fld>
            <a:endParaRPr lang="en-GB"/>
          </a:p>
        </p:txBody>
      </p:sp>
      <p:pic>
        <p:nvPicPr>
          <p:cNvPr id="7" name="Picture 6"/>
          <p:cNvPicPr>
            <a:picLocks noChangeAspect="1"/>
          </p:cNvPicPr>
          <p:nvPr userDrawn="1"/>
        </p:nvPicPr>
        <p:blipFill>
          <a:blip r:embed="rId22"/>
          <a:stretch>
            <a:fillRect/>
          </a:stretch>
        </p:blipFill>
        <p:spPr>
          <a:xfrm>
            <a:off x="9388800" y="277200"/>
            <a:ext cx="842147" cy="241200"/>
          </a:xfrm>
          <a:prstGeom prst="rect">
            <a:avLst/>
          </a:prstGeom>
        </p:spPr>
      </p:pic>
      <p:cxnSp>
        <p:nvCxnSpPr>
          <p:cNvPr id="9" name="Straight Connector 8"/>
          <p:cNvCxnSpPr/>
          <p:nvPr userDrawn="1"/>
        </p:nvCxnSpPr>
        <p:spPr>
          <a:xfrm>
            <a:off x="461963" y="592390"/>
            <a:ext cx="976471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1963" y="7041600"/>
            <a:ext cx="976471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73516" y="7224225"/>
            <a:ext cx="0" cy="11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YSTAGS_MASTER_TAGS" hidden="1">
            <a:extLst>
              <a:ext uri="{FF2B5EF4-FFF2-40B4-BE49-F238E27FC236}">
                <a16:creationId xmlns:a16="http://schemas.microsoft.com/office/drawing/2014/main" id="{258F71F1-23B5-4C6D-A6CE-8AB600490FCF}"/>
              </a:ext>
            </a:extLst>
          </p:cNvPr>
          <p:cNvSpPr/>
          <p:nvPr userDrawn="1">
            <p:custDataLst>
              <p:tags r:id="rId21"/>
            </p:custDataLst>
          </p:nvPr>
        </p:nvSpPr>
        <p:spPr>
          <a:xfrm>
            <a:off x="0" y="0"/>
            <a:ext cx="635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18945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hdr="0" dt="0"/>
  <p:txStyles>
    <p:titleStyle>
      <a:lvl1pPr algn="l" defTabSz="1007943" rtl="0" eaLnBrk="1" latinLnBrk="0" hangingPunct="1">
        <a:lnSpc>
          <a:spcPct val="90000"/>
        </a:lnSpc>
        <a:spcBef>
          <a:spcPct val="0"/>
        </a:spcBef>
        <a:buNone/>
        <a:defRPr sz="1600" b="1" kern="1200" cap="all" baseline="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Clr>
          <a:srgbClr val="9E9D9B"/>
        </a:buClr>
        <a:buFont typeface="Arial" panose="020B0604020202020204" pitchFamily="34" charset="0"/>
        <a:buChar char="•"/>
        <a:defRPr sz="1800" b="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9E9D9B"/>
        </a:buClr>
        <a:buFont typeface="Calibri" panose="020F0502020204030204" pitchFamily="34" charset="0"/>
        <a:buChar char="−"/>
        <a:defRPr sz="18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pos="6442">
          <p15:clr>
            <a:srgbClr val="F26B43"/>
          </p15:clr>
        </p15:guide>
        <p15:guide id="3" pos="291">
          <p15:clr>
            <a:srgbClr val="F26B43"/>
          </p15:clr>
        </p15:guide>
        <p15:guide id="4" orient="horz" pos="2381">
          <p15:clr>
            <a:srgbClr val="F26B43"/>
          </p15:clr>
        </p15:guide>
        <p15:guide id="5" orient="horz" pos="839">
          <p15:clr>
            <a:srgbClr val="F26B43"/>
          </p15:clr>
        </p15:guide>
        <p15:guide id="6" orient="horz" pos="4320">
          <p15:clr>
            <a:srgbClr val="F26B43"/>
          </p15:clr>
        </p15:guide>
        <p15:guide id="7" orient="horz" pos="1134">
          <p15:clr>
            <a:srgbClr val="F26B43"/>
          </p15:clr>
        </p15:guide>
        <p15:guide id="8" pos="578">
          <p15:clr>
            <a:srgbClr val="F26B43"/>
          </p15:clr>
        </p15:guide>
        <p15:guide id="9" pos="61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DDA7-53A6-408A-8E54-A093195BCE81}"/>
              </a:ext>
            </a:extLst>
          </p:cNvPr>
          <p:cNvSpPr>
            <a:spLocks noGrp="1"/>
          </p:cNvSpPr>
          <p:nvPr>
            <p:ph type="ctrTitle"/>
          </p:nvPr>
        </p:nvSpPr>
        <p:spPr>
          <a:xfrm>
            <a:off x="2552700" y="2414182"/>
            <a:ext cx="5638800" cy="1775640"/>
          </a:xfrm>
          <a:solidFill>
            <a:schemeClr val="bg1">
              <a:alpha val="80000"/>
            </a:schemeClr>
          </a:solidFill>
        </p:spPr>
        <p:txBody>
          <a:bodyPr>
            <a:normAutofit/>
          </a:bodyPr>
          <a:lstStyle/>
          <a:p>
            <a:pPr>
              <a:spcAft>
                <a:spcPts val="600"/>
              </a:spcAft>
            </a:pPr>
            <a:r>
              <a:rPr lang="en-GB" sz="2400" b="1" dirty="0">
                <a:latin typeface="Bembo Std"/>
              </a:rPr>
              <a:t>Yorkshire Funders 2022 Conference</a:t>
            </a:r>
            <a:br>
              <a:rPr lang="en-GB" sz="2800" b="1" dirty="0">
                <a:latin typeface="Bembo Std"/>
              </a:rPr>
            </a:br>
            <a:br>
              <a:rPr lang="en-GB" sz="2800" b="1" dirty="0">
                <a:latin typeface="Bembo Std"/>
              </a:rPr>
            </a:br>
            <a:r>
              <a:rPr lang="en-GB" sz="1800" b="1" dirty="0">
                <a:solidFill>
                  <a:schemeClr val="accent1"/>
                </a:solidFill>
                <a:effectLst/>
                <a:latin typeface="Bembo" panose="02020502050201020203" pitchFamily="18" charset="0"/>
                <a:ea typeface="Calibri" panose="020F0502020204030204" pitchFamily="34" charset="0"/>
              </a:rPr>
              <a:t>What does the future hold for investments &amp; the growing importance of ESG</a:t>
            </a:r>
            <a:br>
              <a:rPr lang="en-ZW" sz="2000" dirty="0">
                <a:latin typeface="Gotham Medium" pitchFamily="50" charset="0"/>
              </a:rPr>
            </a:br>
            <a:br>
              <a:rPr lang="en-ZW" sz="2000" dirty="0">
                <a:latin typeface="Gotham Medium" pitchFamily="50" charset="0"/>
              </a:rPr>
            </a:br>
            <a:r>
              <a:rPr lang="en-ZW" sz="1600" dirty="0">
                <a:latin typeface="Bembo" panose="02020502050201020203" pitchFamily="18" charset="0"/>
              </a:rPr>
              <a:t>15</a:t>
            </a:r>
            <a:r>
              <a:rPr lang="en-ZW" sz="1600" baseline="30000" dirty="0">
                <a:latin typeface="Bembo" panose="02020502050201020203" pitchFamily="18" charset="0"/>
              </a:rPr>
              <a:t>th</a:t>
            </a:r>
            <a:r>
              <a:rPr lang="en-ZW" sz="1600" dirty="0">
                <a:latin typeface="Bembo" panose="02020502050201020203" pitchFamily="18" charset="0"/>
              </a:rPr>
              <a:t> June 2022</a:t>
            </a:r>
            <a:endParaRPr lang="en-GB" sz="1600" dirty="0">
              <a:latin typeface="Bembo" panose="02020502050201020203" pitchFamily="18" charset="0"/>
            </a:endParaRPr>
          </a:p>
        </p:txBody>
      </p:sp>
      <p:sp>
        <p:nvSpPr>
          <p:cNvPr id="3" name="Subtitle 2">
            <a:extLst>
              <a:ext uri="{FF2B5EF4-FFF2-40B4-BE49-F238E27FC236}">
                <a16:creationId xmlns:a16="http://schemas.microsoft.com/office/drawing/2014/main" id="{1BB7F401-34B1-41BD-9F5B-DBEE983DB30A}"/>
              </a:ext>
            </a:extLst>
          </p:cNvPr>
          <p:cNvSpPr txBox="1">
            <a:spLocks/>
          </p:cNvSpPr>
          <p:nvPr/>
        </p:nvSpPr>
        <p:spPr>
          <a:xfrm>
            <a:off x="2906138" y="5369670"/>
            <a:ext cx="5189898" cy="790437"/>
          </a:xfrm>
          <a:prstGeom prst="rect">
            <a:avLst/>
          </a:prstGeom>
        </p:spPr>
        <p:txBody>
          <a:bodyPr>
            <a:normAutofit/>
          </a:bodyPr>
          <a:lstStyle>
            <a:lvl1pPr marL="251986" indent="-251986" algn="l" defTabSz="1007943" rtl="0" eaLnBrk="1" latinLnBrk="0" hangingPunct="1">
              <a:lnSpc>
                <a:spcPct val="90000"/>
              </a:lnSpc>
              <a:spcBef>
                <a:spcPts val="1102"/>
              </a:spcBef>
              <a:buClr>
                <a:srgbClr val="9E9D9B"/>
              </a:buClr>
              <a:buFont typeface="Arial" panose="020B0604020202020204" pitchFamily="34" charset="0"/>
              <a:buChar char="•"/>
              <a:defRPr sz="1800" b="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9E9D9B"/>
              </a:buClr>
              <a:buFont typeface="Calibri" panose="020F0502020204030204" pitchFamily="34" charset="0"/>
              <a:buChar char="−"/>
              <a:defRPr sz="18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ctr" defTabSz="1007943" rtl="0" eaLnBrk="1" fontAlgn="auto" latinLnBrk="0" hangingPunct="1">
              <a:lnSpc>
                <a:spcPct val="90000"/>
              </a:lnSpc>
              <a:spcBef>
                <a:spcPct val="0"/>
              </a:spcBef>
              <a:spcAft>
                <a:spcPts val="0"/>
              </a:spcAft>
              <a:buClr>
                <a:srgbClr val="808080"/>
              </a:buClr>
              <a:buSzTx/>
              <a:buFont typeface="Arial" panose="020B0604020202020204" pitchFamily="34" charset="0"/>
              <a:buNone/>
              <a:tabLst/>
              <a:defRPr/>
            </a:pPr>
            <a:r>
              <a:rPr kumimoji="0" lang="en-GB" sz="2000" b="0" i="0" u="none" strike="noStrike" kern="1200" cap="none" spc="0" normalizeH="0" baseline="0" noProof="0" dirty="0">
                <a:ln>
                  <a:noFill/>
                </a:ln>
                <a:solidFill>
                  <a:srgbClr val="413C38"/>
                </a:solidFill>
                <a:effectLst/>
                <a:uLnTx/>
                <a:uFillTx/>
                <a:latin typeface="Bembo Std"/>
                <a:ea typeface="+mn-ea"/>
                <a:cs typeface="Arial" pitchFamily="34" charset="0"/>
              </a:rPr>
              <a:t>David Ellis, Governance &amp; ESG Integration</a:t>
            </a:r>
          </a:p>
          <a:p>
            <a:pPr marL="0" marR="0" lvl="0" indent="0" algn="ctr" defTabSz="1007943" rtl="0" eaLnBrk="1" fontAlgn="auto" latinLnBrk="0" hangingPunct="1">
              <a:lnSpc>
                <a:spcPct val="90000"/>
              </a:lnSpc>
              <a:spcBef>
                <a:spcPct val="0"/>
              </a:spcBef>
              <a:spcAft>
                <a:spcPts val="0"/>
              </a:spcAft>
              <a:buClr>
                <a:srgbClr val="808080"/>
              </a:buClr>
              <a:buSzTx/>
              <a:buFont typeface="Arial" panose="020B0604020202020204" pitchFamily="34" charset="0"/>
              <a:buNone/>
              <a:tabLst/>
              <a:defRPr/>
            </a:pPr>
            <a:r>
              <a:rPr kumimoji="0" lang="en-GB" sz="2000" b="0" i="0" u="none" strike="noStrike" kern="1200" cap="none" spc="0" normalizeH="0" baseline="0" noProof="0" dirty="0">
                <a:ln>
                  <a:noFill/>
                </a:ln>
                <a:solidFill>
                  <a:srgbClr val="413C38"/>
                </a:solidFill>
                <a:effectLst/>
                <a:uLnTx/>
                <a:uFillTx/>
                <a:latin typeface="Bembo Std"/>
                <a:ea typeface="+mn-ea"/>
                <a:cs typeface="Arial" pitchFamily="34" charset="0"/>
              </a:rPr>
              <a:t>Oliver Jones Davies – </a:t>
            </a:r>
            <a:r>
              <a:rPr lang="en-GB" sz="2000" dirty="0">
                <a:solidFill>
                  <a:srgbClr val="413C38"/>
                </a:solidFill>
                <a:latin typeface="Bembo Std"/>
                <a:cs typeface="Arial" pitchFamily="34" charset="0"/>
              </a:rPr>
              <a:t>Client </a:t>
            </a:r>
            <a:r>
              <a:rPr kumimoji="0" lang="en-GB" sz="2000" b="0" i="0" u="none" strike="noStrike" kern="1200" cap="none" spc="0" normalizeH="0" baseline="0" noProof="0" dirty="0">
                <a:ln>
                  <a:noFill/>
                </a:ln>
                <a:solidFill>
                  <a:srgbClr val="413C38"/>
                </a:solidFill>
                <a:effectLst/>
                <a:uLnTx/>
                <a:uFillTx/>
                <a:latin typeface="Bembo Std"/>
                <a:ea typeface="+mn-ea"/>
                <a:cs typeface="Arial" pitchFamily="34" charset="0"/>
              </a:rPr>
              <a:t>Investment Director</a:t>
            </a:r>
          </a:p>
          <a:p>
            <a:pPr marL="0" marR="0" lvl="0" indent="0" algn="ctr" defTabSz="1007943" rtl="0" eaLnBrk="1" fontAlgn="auto" latinLnBrk="0" hangingPunct="1">
              <a:lnSpc>
                <a:spcPct val="90000"/>
              </a:lnSpc>
              <a:spcBef>
                <a:spcPct val="0"/>
              </a:spcBef>
              <a:spcAft>
                <a:spcPts val="0"/>
              </a:spcAft>
              <a:buClr>
                <a:srgbClr val="808080"/>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413C38"/>
              </a:solidFill>
              <a:effectLst/>
              <a:uLnTx/>
              <a:uFillTx/>
              <a:latin typeface="Bembo Std"/>
              <a:ea typeface="+mn-ea"/>
              <a:cs typeface="Arial" pitchFamily="34" charset="0"/>
            </a:endParaRPr>
          </a:p>
        </p:txBody>
      </p:sp>
    </p:spTree>
    <p:custDataLst>
      <p:tags r:id="rId1"/>
    </p:custDataLst>
    <p:extLst>
      <p:ext uri="{BB962C8B-B14F-4D97-AF65-F5344CB8AC3E}">
        <p14:creationId xmlns:p14="http://schemas.microsoft.com/office/powerpoint/2010/main" val="272756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2996-90C2-4B0E-91A9-9253421F0620}"/>
              </a:ext>
            </a:extLst>
          </p:cNvPr>
          <p:cNvSpPr>
            <a:spLocks noGrp="1"/>
          </p:cNvSpPr>
          <p:nvPr>
            <p:ph type="title"/>
          </p:nvPr>
        </p:nvSpPr>
        <p:spPr/>
        <p:txBody>
          <a:bodyPr/>
          <a:lstStyle/>
          <a:p>
            <a:r>
              <a:rPr lang="en-GB"/>
              <a:t>SUSTAINABLE Investment – complementary approaches</a:t>
            </a:r>
          </a:p>
        </p:txBody>
      </p:sp>
      <p:graphicFrame>
        <p:nvGraphicFramePr>
          <p:cNvPr id="6" name="Diagram 5">
            <a:extLst>
              <a:ext uri="{FF2B5EF4-FFF2-40B4-BE49-F238E27FC236}">
                <a16:creationId xmlns:a16="http://schemas.microsoft.com/office/drawing/2014/main" id="{6AD3A2F6-30AB-4DD8-9275-8F124B591429}"/>
              </a:ext>
            </a:extLst>
          </p:cNvPr>
          <p:cNvGraphicFramePr>
            <a:graphicFrameLocks/>
          </p:cNvGraphicFramePr>
          <p:nvPr/>
        </p:nvGraphicFramePr>
        <p:xfrm>
          <a:off x="1147339" y="1084887"/>
          <a:ext cx="9072448" cy="496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AB0666A-2E60-4CA5-B137-F857CA299D91}"/>
              </a:ext>
            </a:extLst>
          </p:cNvPr>
          <p:cNvSpPr txBox="1">
            <a:spLocks/>
          </p:cNvSpPr>
          <p:nvPr/>
        </p:nvSpPr>
        <p:spPr>
          <a:xfrm>
            <a:off x="748665" y="1039993"/>
            <a:ext cx="3484738" cy="707886"/>
          </a:xfrm>
          <a:prstGeom prst="rect">
            <a:avLst/>
          </a:prstGeom>
          <a:noFill/>
        </p:spPr>
        <p:txBody>
          <a:bodyPr wrap="square" rtlCol="0">
            <a:sp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lang="en-ZW" sz="2000" b="1" kern="0">
                <a:solidFill>
                  <a:srgbClr val="1AA3E3"/>
                </a:solidFill>
                <a:latin typeface="Bembo Std"/>
              </a:rPr>
              <a:t>Everyone should be </a:t>
            </a:r>
            <a:br>
              <a:rPr lang="en-ZW" sz="2000" b="1" kern="0">
                <a:solidFill>
                  <a:srgbClr val="1AA3E3"/>
                </a:solidFill>
                <a:latin typeface="Bembo Std"/>
              </a:rPr>
            </a:br>
            <a:r>
              <a:rPr lang="en-ZW" sz="2000" b="1" kern="0">
                <a:solidFill>
                  <a:srgbClr val="1AA3E3"/>
                </a:solidFill>
                <a:latin typeface="Bembo Std"/>
              </a:rPr>
              <a:t>doing this</a:t>
            </a:r>
            <a:endParaRPr lang="en-GB" sz="2000" b="1" kern="0">
              <a:solidFill>
                <a:srgbClr val="1AA3E3"/>
              </a:solidFill>
              <a:latin typeface="Bembo Std"/>
            </a:endParaRPr>
          </a:p>
        </p:txBody>
      </p:sp>
      <p:sp>
        <p:nvSpPr>
          <p:cNvPr id="8" name="TextBox 3">
            <a:extLst>
              <a:ext uri="{FF2B5EF4-FFF2-40B4-BE49-F238E27FC236}">
                <a16:creationId xmlns:a16="http://schemas.microsoft.com/office/drawing/2014/main" id="{3FCFD5B7-2904-47A9-B309-2F3E7B8B7761}"/>
              </a:ext>
            </a:extLst>
          </p:cNvPr>
          <p:cNvSpPr txBox="1">
            <a:spLocks/>
          </p:cNvSpPr>
          <p:nvPr/>
        </p:nvSpPr>
        <p:spPr>
          <a:xfrm>
            <a:off x="370030" y="5452362"/>
            <a:ext cx="2181760" cy="64633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AA3E3"/>
                </a:solidFill>
                <a:effectLst/>
                <a:uLnTx/>
                <a:uFillTx/>
                <a:latin typeface="Bembo Std"/>
                <a:ea typeface="+mn-ea"/>
                <a:cs typeface="+mn-cs"/>
              </a:rPr>
              <a:t>Good managers </a:t>
            </a:r>
            <a:br>
              <a:rPr kumimoji="0" lang="en-GB" sz="1800" b="1" i="0" u="none" strike="noStrike" kern="0" cap="none" spc="0" normalizeH="0" baseline="0" noProof="0">
                <a:ln>
                  <a:noFill/>
                </a:ln>
                <a:solidFill>
                  <a:srgbClr val="1AA3E3"/>
                </a:solidFill>
                <a:effectLst/>
                <a:uLnTx/>
                <a:uFillTx/>
                <a:latin typeface="Bembo Std"/>
                <a:ea typeface="+mn-ea"/>
                <a:cs typeface="+mn-cs"/>
              </a:rPr>
            </a:br>
            <a:r>
              <a:rPr kumimoji="0" lang="en-GB" sz="1800" b="1" i="0" u="none" strike="noStrike" kern="0" cap="none" spc="0" normalizeH="0" baseline="0" noProof="0">
                <a:ln>
                  <a:noFill/>
                </a:ln>
                <a:solidFill>
                  <a:srgbClr val="1AA3E3"/>
                </a:solidFill>
                <a:effectLst/>
                <a:uLnTx/>
                <a:uFillTx/>
                <a:latin typeface="Bembo Std"/>
                <a:ea typeface="+mn-ea"/>
                <a:cs typeface="+mn-cs"/>
              </a:rPr>
              <a:t>will be doing this</a:t>
            </a:r>
          </a:p>
        </p:txBody>
      </p:sp>
      <p:sp>
        <p:nvSpPr>
          <p:cNvPr id="9" name="TextBox 8">
            <a:extLst>
              <a:ext uri="{FF2B5EF4-FFF2-40B4-BE49-F238E27FC236}">
                <a16:creationId xmlns:a16="http://schemas.microsoft.com/office/drawing/2014/main" id="{52A72587-08BB-463A-8981-B793E64B2B5E}"/>
              </a:ext>
            </a:extLst>
          </p:cNvPr>
          <p:cNvSpPr txBox="1">
            <a:spLocks/>
          </p:cNvSpPr>
          <p:nvPr/>
        </p:nvSpPr>
        <p:spPr>
          <a:xfrm>
            <a:off x="7351294" y="6013123"/>
            <a:ext cx="3061551" cy="923330"/>
          </a:xfrm>
          <a:prstGeom prst="rect">
            <a:avLst/>
          </a:prstGeom>
          <a:noFill/>
        </p:spPr>
        <p:txBody>
          <a:bodyPr wrap="square" rtlCol="0">
            <a:sp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lang="en-ZW" b="1" kern="0" dirty="0">
                <a:solidFill>
                  <a:srgbClr val="1AA3E3"/>
                </a:solidFill>
                <a:latin typeface="Bembo Std"/>
              </a:rPr>
              <a:t>This is about alignment with YOUR organisation’s mission and values</a:t>
            </a:r>
            <a:endParaRPr lang="en-GB" b="1" kern="0" dirty="0">
              <a:solidFill>
                <a:srgbClr val="1AA3E3"/>
              </a:solidFill>
              <a:latin typeface="Bembo Std"/>
            </a:endParaRPr>
          </a:p>
        </p:txBody>
      </p:sp>
      <p:sp>
        <p:nvSpPr>
          <p:cNvPr id="10" name="Arrow: Left 9">
            <a:extLst>
              <a:ext uri="{FF2B5EF4-FFF2-40B4-BE49-F238E27FC236}">
                <a16:creationId xmlns:a16="http://schemas.microsoft.com/office/drawing/2014/main" id="{87693169-29E9-4502-8D2C-63E1E8B11A2B}"/>
              </a:ext>
            </a:extLst>
          </p:cNvPr>
          <p:cNvSpPr/>
          <p:nvPr/>
        </p:nvSpPr>
        <p:spPr>
          <a:xfrm>
            <a:off x="8551029" y="5537270"/>
            <a:ext cx="844816" cy="349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CECA03F-2955-4151-BA1C-9149D29C5D1C}"/>
              </a:ext>
            </a:extLst>
          </p:cNvPr>
          <p:cNvSpPr/>
          <p:nvPr/>
        </p:nvSpPr>
        <p:spPr>
          <a:xfrm>
            <a:off x="711654" y="4980115"/>
            <a:ext cx="871369" cy="420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5D643FCE-E5F6-4F97-9529-734A5969D70E}"/>
              </a:ext>
            </a:extLst>
          </p:cNvPr>
          <p:cNvSpPr/>
          <p:nvPr/>
        </p:nvSpPr>
        <p:spPr>
          <a:xfrm>
            <a:off x="2133981" y="1396223"/>
            <a:ext cx="871369" cy="420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12">
            <a:extLst>
              <a:ext uri="{FF2B5EF4-FFF2-40B4-BE49-F238E27FC236}">
                <a16:creationId xmlns:a16="http://schemas.microsoft.com/office/drawing/2014/main" id="{95814C64-5E06-6A25-5216-F49F0AB38137}"/>
              </a:ext>
            </a:extLst>
          </p:cNvPr>
          <p:cNvSpPr>
            <a:spLocks noGrp="1"/>
          </p:cNvSpPr>
          <p:nvPr>
            <p:ph type="sldNum" sz="quarter" idx="12"/>
          </p:nvPr>
        </p:nvSpPr>
        <p:spPr/>
        <p:txBody>
          <a:bodyPr/>
          <a:lstStyle/>
          <a:p>
            <a:fld id="{D75FD82E-9412-4023-8006-1D0F655421FA}" type="slidenum">
              <a:rPr lang="en-GB" smtClean="0"/>
              <a:t>10</a:t>
            </a:fld>
            <a:endParaRPr lang="en-GB"/>
          </a:p>
        </p:txBody>
      </p:sp>
      <p:sp>
        <p:nvSpPr>
          <p:cNvPr id="14" name="Footer Placeholder 13">
            <a:extLst>
              <a:ext uri="{FF2B5EF4-FFF2-40B4-BE49-F238E27FC236}">
                <a16:creationId xmlns:a16="http://schemas.microsoft.com/office/drawing/2014/main" id="{303C29C6-DA52-3593-C696-988CAADFC938}"/>
              </a:ext>
            </a:extLst>
          </p:cNvPr>
          <p:cNvSpPr>
            <a:spLocks noGrp="1"/>
          </p:cNvSpPr>
          <p:nvPr>
            <p:ph type="ftr" sz="quarter" idx="11"/>
          </p:nvPr>
        </p:nvSpPr>
        <p:spPr/>
        <p:txBody>
          <a:bodyPr/>
          <a:lstStyle/>
          <a:p>
            <a:r>
              <a:rPr lang="en-GB"/>
              <a:t>Yorkshire Funders Presentation : 15th June 2022</a:t>
            </a:r>
            <a:endParaRPr lang="en-GB" dirty="0"/>
          </a:p>
        </p:txBody>
      </p:sp>
    </p:spTree>
    <p:custDataLst>
      <p:tags r:id="rId1"/>
    </p:custDataLst>
    <p:extLst>
      <p:ext uri="{BB962C8B-B14F-4D97-AF65-F5344CB8AC3E}">
        <p14:creationId xmlns:p14="http://schemas.microsoft.com/office/powerpoint/2010/main" val="26054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E10B-DDAA-47E2-847B-7DE5FE9A9468}"/>
              </a:ext>
            </a:extLst>
          </p:cNvPr>
          <p:cNvSpPr>
            <a:spLocks noGrp="1"/>
          </p:cNvSpPr>
          <p:nvPr>
            <p:ph type="title"/>
          </p:nvPr>
        </p:nvSpPr>
        <p:spPr/>
        <p:txBody>
          <a:bodyPr/>
          <a:lstStyle/>
          <a:p>
            <a:r>
              <a:rPr lang="en-GB"/>
              <a:t>ASKING THE RIGHT QUESTIONS</a:t>
            </a:r>
          </a:p>
        </p:txBody>
      </p:sp>
      <p:sp>
        <p:nvSpPr>
          <p:cNvPr id="3" name="Content Placeholder 2">
            <a:extLst>
              <a:ext uri="{FF2B5EF4-FFF2-40B4-BE49-F238E27FC236}">
                <a16:creationId xmlns:a16="http://schemas.microsoft.com/office/drawing/2014/main" id="{67887C43-2433-427C-BC21-015B7D26F6E5}"/>
              </a:ext>
            </a:extLst>
          </p:cNvPr>
          <p:cNvSpPr>
            <a:spLocks noGrp="1"/>
          </p:cNvSpPr>
          <p:nvPr>
            <p:ph idx="1"/>
          </p:nvPr>
        </p:nvSpPr>
        <p:spPr>
          <a:xfrm>
            <a:off x="463551" y="961885"/>
            <a:ext cx="9764710" cy="5506044"/>
          </a:xfrm>
        </p:spPr>
        <p:txBody>
          <a:bodyPr>
            <a:normAutofit lnSpcReduction="10000"/>
          </a:bodyPr>
          <a:lstStyle/>
          <a:p>
            <a:r>
              <a:rPr lang="en-GB" dirty="0"/>
              <a:t>How confident can you be that a particular manager, portfolio or fund will behave as you expect?</a:t>
            </a:r>
          </a:p>
          <a:p>
            <a:endParaRPr lang="en-GB" dirty="0"/>
          </a:p>
          <a:p>
            <a:r>
              <a:rPr lang="en-GB" dirty="0">
                <a:solidFill>
                  <a:schemeClr val="accent3"/>
                </a:solidFill>
              </a:rPr>
              <a:t>Reputational risk</a:t>
            </a:r>
          </a:p>
          <a:p>
            <a:pPr lvl="1"/>
            <a:r>
              <a:rPr lang="en-GB" dirty="0">
                <a:solidFill>
                  <a:schemeClr val="accent3"/>
                </a:solidFill>
              </a:rPr>
              <a:t>Screening out activities that would conflict with your objectives</a:t>
            </a:r>
          </a:p>
          <a:p>
            <a:pPr lvl="1"/>
            <a:r>
              <a:rPr lang="en-GB" dirty="0"/>
              <a:t>If applying screens, make sure they are applied consistently</a:t>
            </a:r>
          </a:p>
          <a:p>
            <a:pPr lvl="2"/>
            <a:r>
              <a:rPr lang="en-GB" dirty="0"/>
              <a:t>Using clearly explained criteria – focus on issues, not names</a:t>
            </a:r>
          </a:p>
          <a:p>
            <a:pPr lvl="2"/>
            <a:r>
              <a:rPr lang="en-GB" dirty="0"/>
              <a:t>If your portfolio includes pooled funds, do the same standards apply there?</a:t>
            </a:r>
          </a:p>
          <a:p>
            <a:pPr lvl="2"/>
            <a:endParaRPr lang="en-GB" dirty="0"/>
          </a:p>
          <a:p>
            <a:r>
              <a:rPr lang="en-GB" dirty="0">
                <a:solidFill>
                  <a:schemeClr val="accent3"/>
                </a:solidFill>
              </a:rPr>
              <a:t>Portfolio resilience</a:t>
            </a:r>
          </a:p>
          <a:p>
            <a:pPr lvl="1"/>
            <a:r>
              <a:rPr lang="en-GB" dirty="0">
                <a:solidFill>
                  <a:schemeClr val="accent3"/>
                </a:solidFill>
              </a:rPr>
              <a:t>Incorporating ESG risks in investment decision-making</a:t>
            </a:r>
          </a:p>
          <a:p>
            <a:pPr lvl="1"/>
            <a:r>
              <a:rPr lang="en-GB" dirty="0"/>
              <a:t>Does the manager have the data and processes to assess companies’ ESG standards?</a:t>
            </a:r>
          </a:p>
          <a:p>
            <a:pPr lvl="1"/>
            <a:r>
              <a:rPr lang="en-GB" dirty="0"/>
              <a:t>How do they use these ESG assessments in investment policy choices?</a:t>
            </a:r>
          </a:p>
          <a:p>
            <a:pPr lvl="1"/>
            <a:r>
              <a:rPr lang="en-GB" dirty="0"/>
              <a:t>Do portfolio managers have discretion to override ESG filters?</a:t>
            </a:r>
          </a:p>
          <a:p>
            <a:endParaRPr lang="en-GB" dirty="0"/>
          </a:p>
          <a:p>
            <a:r>
              <a:rPr lang="en-GB" dirty="0">
                <a:solidFill>
                  <a:schemeClr val="accent3"/>
                </a:solidFill>
              </a:rPr>
              <a:t>Driving real world change</a:t>
            </a:r>
          </a:p>
          <a:p>
            <a:pPr lvl="1"/>
            <a:r>
              <a:rPr lang="en-GB" dirty="0">
                <a:solidFill>
                  <a:schemeClr val="accent3"/>
                </a:solidFill>
              </a:rPr>
              <a:t>Harnessing the power of asset ownership to influence policy and behaviour</a:t>
            </a:r>
          </a:p>
          <a:p>
            <a:pPr lvl="1"/>
            <a:r>
              <a:rPr lang="en-GB" dirty="0"/>
              <a:t>Commitment and transparency in engagement priorities, activity and reporting </a:t>
            </a:r>
          </a:p>
          <a:p>
            <a:endParaRPr lang="en-GB" dirty="0"/>
          </a:p>
        </p:txBody>
      </p:sp>
      <p:sp>
        <p:nvSpPr>
          <p:cNvPr id="7" name="Slide Number Placeholder 6">
            <a:extLst>
              <a:ext uri="{FF2B5EF4-FFF2-40B4-BE49-F238E27FC236}">
                <a16:creationId xmlns:a16="http://schemas.microsoft.com/office/drawing/2014/main" id="{70936098-7C8B-E709-E977-066C3A57BCE5}"/>
              </a:ext>
            </a:extLst>
          </p:cNvPr>
          <p:cNvSpPr>
            <a:spLocks noGrp="1"/>
          </p:cNvSpPr>
          <p:nvPr>
            <p:ph type="sldNum" sz="quarter" idx="12"/>
          </p:nvPr>
        </p:nvSpPr>
        <p:spPr/>
        <p:txBody>
          <a:bodyPr/>
          <a:lstStyle/>
          <a:p>
            <a:fld id="{D75FD82E-9412-4023-8006-1D0F655421FA}" type="slidenum">
              <a:rPr lang="en-GB" smtClean="0"/>
              <a:t>11</a:t>
            </a:fld>
            <a:endParaRPr lang="en-GB" dirty="0"/>
          </a:p>
        </p:txBody>
      </p:sp>
      <p:sp>
        <p:nvSpPr>
          <p:cNvPr id="8" name="Footer Placeholder 7">
            <a:extLst>
              <a:ext uri="{FF2B5EF4-FFF2-40B4-BE49-F238E27FC236}">
                <a16:creationId xmlns:a16="http://schemas.microsoft.com/office/drawing/2014/main" id="{5E103E8A-D4AC-083E-53C1-5AB6940787AB}"/>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45246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9"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8BC55A1-A990-4D81-8B06-4D440E7E2B44}"/>
              </a:ext>
            </a:extLst>
          </p:cNvPr>
          <p:cNvSpPr>
            <a:spLocks noGrp="1" noSelect="1" noRot="1" noChangeAspect="1" noMove="1" noResize="1" noEditPoints="1" noAdjustHandles="1" noChangeArrowheads="1" noChangeShapeType="1" noTextEdit="1"/>
          </p:cNvSpPr>
          <p:nvPr>
            <p:ph type="title"/>
          </p:nvPr>
        </p:nvSpPr>
        <p:spPr/>
        <p:txBody>
          <a:bodyPr/>
          <a:lstStyle/>
          <a:p>
            <a:r>
              <a:rPr lang="en-GB"/>
              <a:t>Act, Assess, Align - Our Approach to Sustainability</a:t>
            </a:r>
          </a:p>
        </p:txBody>
      </p:sp>
      <p:graphicFrame>
        <p:nvGraphicFramePr>
          <p:cNvPr id="8" name="Content Placeholder 7">
            <a:extLst>
              <a:ext uri="{FF2B5EF4-FFF2-40B4-BE49-F238E27FC236}">
                <a16:creationId xmlns:a16="http://schemas.microsoft.com/office/drawing/2014/main" id="{0E51BC78-1B74-46B7-9B4C-94C35210BF2C}"/>
              </a:ext>
            </a:extLst>
          </p:cNvPr>
          <p:cNvGraphicFramePr>
            <a:graphicFrameLocks noGrp="1" noDrilldown="1" noSelect="1" noChangeAspect="1" noMove="1" noResize="1"/>
          </p:cNvGraphicFramePr>
          <p:nvPr>
            <p:ph idx="1"/>
          </p:nvPr>
        </p:nvGraphicFramePr>
        <p:xfrm>
          <a:off x="917574" y="1190847"/>
          <a:ext cx="8856663" cy="505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356B6FEA-BF6A-4129-9DD9-2FB05BC14C64}"/>
              </a:ext>
            </a:extLst>
          </p:cNvPr>
          <p:cNvSpPr>
            <a:spLocks noGrp="1" noSelect="1" noRot="1" noChangeAspect="1" noMove="1" noResize="1" noEditPoints="1" noAdjustHandles="1" noChangeArrowheads="1" noChangeShapeType="1" noTextEdit="1"/>
          </p:cNvSpPr>
          <p:nvPr>
            <p:ph type="ftr" sz="quarter" idx="11"/>
          </p:nvPr>
        </p:nvSpPr>
        <p:spPr/>
        <p:txBody>
          <a:bodyPr/>
          <a:lstStyle/>
          <a:p>
            <a:r>
              <a:rPr lang="en-US"/>
              <a:t>Yorkshire Funders Presentation : 15th June 2022</a:t>
            </a:r>
            <a:endParaRPr lang="en-GB"/>
          </a:p>
        </p:txBody>
      </p:sp>
      <p:sp>
        <p:nvSpPr>
          <p:cNvPr id="6" name="Slide Number Placeholder 5">
            <a:extLst>
              <a:ext uri="{FF2B5EF4-FFF2-40B4-BE49-F238E27FC236}">
                <a16:creationId xmlns:a16="http://schemas.microsoft.com/office/drawing/2014/main" id="{694AA6F8-F480-4A10-B1B3-36F3DDCC12FE}"/>
              </a:ext>
            </a:extLst>
          </p:cNvPr>
          <p:cNvSpPr>
            <a:spLocks noGrp="1" noSelect="1" noRot="1" noChangeAspect="1" noMove="1" noResize="1" noEditPoints="1" noAdjustHandles="1" noChangeArrowheads="1" noChangeShapeType="1" noTextEdit="1"/>
          </p:cNvSpPr>
          <p:nvPr>
            <p:ph type="sldNum" sz="quarter" idx="12"/>
          </p:nvPr>
        </p:nvSpPr>
        <p:spPr/>
        <p:txBody>
          <a:bodyPr/>
          <a:lstStyle/>
          <a:p>
            <a:fld id="{D75FD82E-9412-4023-8006-1D0F655421FA}" type="slidenum">
              <a:rPr lang="en-GB" smtClean="0"/>
              <a:t>12</a:t>
            </a:fld>
            <a:endParaRPr lang="en-GB"/>
          </a:p>
        </p:txBody>
      </p:sp>
      <p:sp>
        <p:nvSpPr>
          <p:cNvPr id="11" name="SysTag_Lock_Overlay"/>
          <p:cNvSpPr>
            <a:spLocks noGrp="1" noSelect="1" noRot="1" noChangeAspect="1" noMove="1" noResize="1" noEditPoints="1" noAdjustHandles="1" noChangeArrowheads="1" noChangeShapeType="1" noTextEdit="1"/>
          </p:cNvSpPr>
          <p:nvPr/>
        </p:nvSpPr>
        <p:spPr>
          <a:xfrm>
            <a:off x="0" y="0"/>
            <a:ext cx="10691813" cy="7559675"/>
          </a:xfrm>
          <a:prstGeom prst="rect">
            <a:avLst/>
          </a:prstGeom>
          <a:solidFill>
            <a:srgbClr val="FFFFFF">
              <a:alpha val="0"/>
            </a:srgbClr>
          </a:solidFill>
        </p:spPr>
      </p:sp>
    </p:spTree>
    <p:custDataLst>
      <p:tags r:id="rId1"/>
    </p:custDataLst>
    <p:extLst>
      <p:ext uri="{BB962C8B-B14F-4D97-AF65-F5344CB8AC3E}">
        <p14:creationId xmlns:p14="http://schemas.microsoft.com/office/powerpoint/2010/main" val="399725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A7CD-7AFD-4985-976F-6B6B333F70ED}"/>
              </a:ext>
            </a:extLst>
          </p:cNvPr>
          <p:cNvSpPr>
            <a:spLocks noGrp="1"/>
          </p:cNvSpPr>
          <p:nvPr>
            <p:ph type="title"/>
          </p:nvPr>
        </p:nvSpPr>
        <p:spPr/>
        <p:txBody>
          <a:bodyPr/>
          <a:lstStyle/>
          <a:p>
            <a:r>
              <a:rPr lang="en-GB"/>
              <a:t>WHAT ABOUT ‘POSITIVE INVESTMENTS’?</a:t>
            </a:r>
          </a:p>
        </p:txBody>
      </p:sp>
      <p:sp>
        <p:nvSpPr>
          <p:cNvPr id="6" name="Content Placeholder 2">
            <a:extLst>
              <a:ext uri="{FF2B5EF4-FFF2-40B4-BE49-F238E27FC236}">
                <a16:creationId xmlns:a16="http://schemas.microsoft.com/office/drawing/2014/main" id="{8B6A0968-CCE4-4228-8CD2-278B13362969}"/>
              </a:ext>
            </a:extLst>
          </p:cNvPr>
          <p:cNvSpPr txBox="1">
            <a:spLocks/>
          </p:cNvSpPr>
          <p:nvPr/>
        </p:nvSpPr>
        <p:spPr>
          <a:xfrm>
            <a:off x="463551" y="817552"/>
            <a:ext cx="9764710" cy="1612767"/>
          </a:xfrm>
          <a:prstGeom prst="rect">
            <a:avLst/>
          </a:prstGeom>
        </p:spPr>
        <p:txBody>
          <a:bodyPr/>
          <a:lstStyle>
            <a:lvl1pPr marL="251986" indent="-251986" algn="l" defTabSz="1007943" rtl="0" eaLnBrk="1" latinLnBrk="0" hangingPunct="1">
              <a:lnSpc>
                <a:spcPct val="90000"/>
              </a:lnSpc>
              <a:spcBef>
                <a:spcPts val="1102"/>
              </a:spcBef>
              <a:buClr>
                <a:srgbClr val="9E9D9B"/>
              </a:buClr>
              <a:buFont typeface="Arial" panose="020B0604020202020204" pitchFamily="34" charset="0"/>
              <a:buChar char="•"/>
              <a:defRPr sz="1800" b="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9E9D9B"/>
              </a:buClr>
              <a:buFont typeface="Calibri" panose="020F0502020204030204" pitchFamily="34" charset="0"/>
              <a:buChar char="−"/>
              <a:defRPr sz="18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Arial"/>
              <a:buChar char="•"/>
            </a:pPr>
            <a:r>
              <a:rPr lang="en-GB"/>
              <a:t>Investment in ‘green’ businesses or funds may be consistent with portfolio objectives</a:t>
            </a:r>
          </a:p>
          <a:p>
            <a:pPr>
              <a:buFont typeface="Arial"/>
              <a:buChar char="•"/>
            </a:pPr>
            <a:r>
              <a:rPr lang="en-GB"/>
              <a:t>But it does not have real world impact unless new capital is involved</a:t>
            </a:r>
          </a:p>
          <a:p>
            <a:pPr>
              <a:buFont typeface="Arial"/>
              <a:buChar char="•"/>
            </a:pPr>
            <a:endParaRPr lang="en-GB"/>
          </a:p>
          <a:p>
            <a:pPr>
              <a:buFont typeface="Arial"/>
              <a:buChar char="•"/>
            </a:pPr>
            <a:r>
              <a:rPr lang="en-GB" b="1"/>
              <a:t>Example – with reference to climate change:</a:t>
            </a:r>
          </a:p>
          <a:p>
            <a:pPr marL="0" indent="0" algn="ctr">
              <a:buFont typeface="Arial" panose="020B0604020202020204" pitchFamily="34" charset="0"/>
              <a:buNone/>
            </a:pPr>
            <a:endParaRPr lang="en-GB" b="1"/>
          </a:p>
          <a:p>
            <a:pPr marL="0" indent="0" algn="ctr">
              <a:buFont typeface="Arial" panose="020B0604020202020204" pitchFamily="34" charset="0"/>
              <a:buNone/>
            </a:pPr>
            <a:endParaRPr lang="en-GB" b="1"/>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lgn="ctr">
              <a:buFont typeface="Arial" panose="020B0604020202020204" pitchFamily="34" charset="0"/>
              <a:buNone/>
            </a:pPr>
            <a:endParaRPr lang="en-GB" b="1"/>
          </a:p>
          <a:p>
            <a:pPr marL="0" indent="0">
              <a:buFont typeface="Arial" panose="020B0604020202020204" pitchFamily="34" charset="0"/>
              <a:buNone/>
            </a:pPr>
            <a:endParaRPr lang="en-GB" b="1"/>
          </a:p>
        </p:txBody>
      </p:sp>
      <p:graphicFrame>
        <p:nvGraphicFramePr>
          <p:cNvPr id="7" name="Table 11">
            <a:extLst>
              <a:ext uri="{FF2B5EF4-FFF2-40B4-BE49-F238E27FC236}">
                <a16:creationId xmlns:a16="http://schemas.microsoft.com/office/drawing/2014/main" id="{4E1A22DB-BA93-4CAD-A470-2D79C76FED83}"/>
              </a:ext>
            </a:extLst>
          </p:cNvPr>
          <p:cNvGraphicFramePr>
            <a:graphicFrameLocks noGrp="1"/>
          </p:cNvGraphicFramePr>
          <p:nvPr/>
        </p:nvGraphicFramePr>
        <p:xfrm>
          <a:off x="461963" y="2430319"/>
          <a:ext cx="9764709" cy="4311804"/>
        </p:xfrm>
        <a:graphic>
          <a:graphicData uri="http://schemas.openxmlformats.org/drawingml/2006/table">
            <a:tbl>
              <a:tblPr firstRow="1" bandRow="1">
                <a:tableStyleId>{5C22544A-7EE6-4342-B048-85BDC9FD1C3A}</a:tableStyleId>
              </a:tblPr>
              <a:tblGrid>
                <a:gridCol w="2878137">
                  <a:extLst>
                    <a:ext uri="{9D8B030D-6E8A-4147-A177-3AD203B41FA5}">
                      <a16:colId xmlns:a16="http://schemas.microsoft.com/office/drawing/2014/main" val="3958969951"/>
                    </a:ext>
                  </a:extLst>
                </a:gridCol>
                <a:gridCol w="3657600">
                  <a:extLst>
                    <a:ext uri="{9D8B030D-6E8A-4147-A177-3AD203B41FA5}">
                      <a16:colId xmlns:a16="http://schemas.microsoft.com/office/drawing/2014/main" val="1394610235"/>
                    </a:ext>
                  </a:extLst>
                </a:gridCol>
                <a:gridCol w="3228972">
                  <a:extLst>
                    <a:ext uri="{9D8B030D-6E8A-4147-A177-3AD203B41FA5}">
                      <a16:colId xmlns:a16="http://schemas.microsoft.com/office/drawing/2014/main" val="4092046004"/>
                    </a:ext>
                  </a:extLst>
                </a:gridCol>
              </a:tblGrid>
              <a:tr h="485087">
                <a:tc>
                  <a:txBody>
                    <a:bodyPr/>
                    <a:lstStyle/>
                    <a:p>
                      <a:r>
                        <a:rPr lang="en-GB"/>
                        <a:t>Approach</a:t>
                      </a:r>
                    </a:p>
                  </a:txBody>
                  <a:tcPr/>
                </a:tc>
                <a:tc>
                  <a:txBody>
                    <a:bodyPr/>
                    <a:lstStyle/>
                    <a:p>
                      <a:pPr algn="ctr"/>
                      <a:r>
                        <a:rPr lang="en-GB"/>
                        <a:t>Portfolio Impact</a:t>
                      </a:r>
                    </a:p>
                  </a:txBody>
                  <a:tcPr/>
                </a:tc>
                <a:tc>
                  <a:txBody>
                    <a:bodyPr/>
                    <a:lstStyle/>
                    <a:p>
                      <a:pPr algn="ctr"/>
                      <a:r>
                        <a:rPr lang="en-GB"/>
                        <a:t>Real World Impact</a:t>
                      </a:r>
                    </a:p>
                  </a:txBody>
                  <a:tcPr/>
                </a:tc>
                <a:extLst>
                  <a:ext uri="{0D108BD9-81ED-4DB2-BD59-A6C34878D82A}">
                    <a16:rowId xmlns:a16="http://schemas.microsoft.com/office/drawing/2014/main" val="2534384102"/>
                  </a:ext>
                </a:extLst>
              </a:tr>
              <a:tr h="1083517">
                <a:tc>
                  <a:txBody>
                    <a:bodyPr/>
                    <a:lstStyle/>
                    <a:p>
                      <a:pPr algn="l"/>
                      <a:r>
                        <a:rPr lang="en-GB" sz="1800" b="1"/>
                        <a:t>‘Low carbon’ portfolio</a:t>
                      </a:r>
                    </a:p>
                  </a:txBody>
                  <a:tcPr anchor="ctr"/>
                </a:tc>
                <a:tc>
                  <a:txBody>
                    <a:bodyPr/>
                    <a:lstStyle/>
                    <a:p>
                      <a:pPr algn="ctr"/>
                      <a:r>
                        <a:rPr lang="en-GB" sz="1800" b="1"/>
                        <a:t>YES</a:t>
                      </a:r>
                      <a:r>
                        <a:rPr lang="en-GB" sz="1800"/>
                        <a:t> </a:t>
                      </a:r>
                    </a:p>
                    <a:p>
                      <a:pPr algn="ctr"/>
                      <a:r>
                        <a:rPr lang="en-GB" sz="1800"/>
                        <a:t>Increased resilience to legislation </a:t>
                      </a:r>
                      <a:br>
                        <a:rPr lang="en-GB" sz="1800"/>
                      </a:br>
                      <a:r>
                        <a:rPr lang="en-GB" sz="1800"/>
                        <a:t>&amp; regulation</a:t>
                      </a:r>
                    </a:p>
                  </a:txBody>
                  <a:tcPr/>
                </a:tc>
                <a:tc>
                  <a:txBody>
                    <a:bodyPr/>
                    <a:lstStyle/>
                    <a:p>
                      <a:pPr algn="ctr"/>
                      <a:r>
                        <a:rPr lang="en-GB" sz="1800" b="1"/>
                        <a:t>NO</a:t>
                      </a:r>
                    </a:p>
                    <a:p>
                      <a:pPr algn="ctr"/>
                      <a:r>
                        <a:rPr lang="en-GB" sz="1800"/>
                        <a:t>Carbon intensive assets </a:t>
                      </a:r>
                      <a:br>
                        <a:rPr lang="en-GB" sz="1800"/>
                      </a:br>
                      <a:r>
                        <a:rPr lang="en-GB" sz="1800"/>
                        <a:t>continue to exist</a:t>
                      </a:r>
                    </a:p>
                  </a:txBody>
                  <a:tcPr/>
                </a:tc>
                <a:extLst>
                  <a:ext uri="{0D108BD9-81ED-4DB2-BD59-A6C34878D82A}">
                    <a16:rowId xmlns:a16="http://schemas.microsoft.com/office/drawing/2014/main" val="1397212148"/>
                  </a:ext>
                </a:extLst>
              </a:tr>
              <a:tr h="485087">
                <a:tc>
                  <a:txBody>
                    <a:bodyPr/>
                    <a:lstStyle/>
                    <a:p>
                      <a:pPr algn="l"/>
                      <a:r>
                        <a:rPr lang="en-GB" sz="1800" b="1"/>
                        <a:t>Engagement</a:t>
                      </a:r>
                    </a:p>
                  </a:txBody>
                  <a:tcPr anchor="ctr"/>
                </a:tc>
                <a:tc>
                  <a:txBody>
                    <a:bodyPr/>
                    <a:lstStyle/>
                    <a:p>
                      <a:pPr algn="ctr"/>
                      <a:r>
                        <a:rPr lang="en-GB" sz="1800" b="1"/>
                        <a:t>NO</a:t>
                      </a:r>
                      <a:r>
                        <a:rPr lang="en-GB" sz="1800"/>
                        <a:t> </a:t>
                      </a:r>
                    </a:p>
                    <a:p>
                      <a:pPr algn="ctr"/>
                      <a:r>
                        <a:rPr lang="en-GB" sz="1800"/>
                        <a:t>Most engagement does not impact upon portfolio</a:t>
                      </a:r>
                    </a:p>
                  </a:txBody>
                  <a:tcPr/>
                </a:tc>
                <a:tc>
                  <a:txBody>
                    <a:bodyPr/>
                    <a:lstStyle/>
                    <a:p>
                      <a:pPr algn="ctr"/>
                      <a:r>
                        <a:rPr lang="en-GB" sz="1800" b="1"/>
                        <a:t>YES</a:t>
                      </a:r>
                    </a:p>
                    <a:p>
                      <a:pPr algn="ctr"/>
                      <a:r>
                        <a:rPr lang="en-GB" sz="1800"/>
                        <a:t>Alters companies’ environmental performance</a:t>
                      </a:r>
                    </a:p>
                  </a:txBody>
                  <a:tcPr/>
                </a:tc>
                <a:extLst>
                  <a:ext uri="{0D108BD9-81ED-4DB2-BD59-A6C34878D82A}">
                    <a16:rowId xmlns:a16="http://schemas.microsoft.com/office/drawing/2014/main" val="610165673"/>
                  </a:ext>
                </a:extLst>
              </a:tr>
              <a:tr h="485087">
                <a:tc>
                  <a:txBody>
                    <a:bodyPr/>
                    <a:lstStyle/>
                    <a:p>
                      <a:pPr algn="l"/>
                      <a:r>
                        <a:rPr lang="en-GB" sz="1800" b="1"/>
                        <a:t>Hold existing ‘positive investments’</a:t>
                      </a:r>
                    </a:p>
                  </a:txBody>
                  <a:tcPr anchor="ctr"/>
                </a:tc>
                <a:tc>
                  <a:txBody>
                    <a:bodyPr/>
                    <a:lstStyle/>
                    <a:p>
                      <a:pPr algn="ctr"/>
                      <a:r>
                        <a:rPr lang="en-GB" sz="1800" b="1"/>
                        <a:t>YES</a:t>
                      </a:r>
                    </a:p>
                    <a:p>
                      <a:pPr algn="ctr"/>
                      <a:r>
                        <a:rPr lang="en-GB" sz="1800"/>
                        <a:t>Benefiting from environmental trends</a:t>
                      </a:r>
                    </a:p>
                  </a:txBody>
                  <a:tcPr/>
                </a:tc>
                <a:tc>
                  <a:txBody>
                    <a:bodyPr/>
                    <a:lstStyle/>
                    <a:p>
                      <a:pPr algn="ctr"/>
                      <a:r>
                        <a:rPr lang="en-GB" sz="1800" b="1"/>
                        <a:t>NO</a:t>
                      </a:r>
                    </a:p>
                    <a:p>
                      <a:pPr algn="ctr"/>
                      <a:r>
                        <a:rPr lang="en-GB" sz="1800"/>
                        <a:t>Does not increase </a:t>
                      </a:r>
                      <a:br>
                        <a:rPr lang="en-GB" sz="1800"/>
                      </a:br>
                      <a:r>
                        <a:rPr lang="en-GB" sz="1800"/>
                        <a:t>‘environmental capacity’</a:t>
                      </a:r>
                    </a:p>
                  </a:txBody>
                  <a:tcPr/>
                </a:tc>
                <a:extLst>
                  <a:ext uri="{0D108BD9-81ED-4DB2-BD59-A6C34878D82A}">
                    <a16:rowId xmlns:a16="http://schemas.microsoft.com/office/drawing/2014/main" val="1046384635"/>
                  </a:ext>
                </a:extLst>
              </a:tr>
              <a:tr h="485087">
                <a:tc>
                  <a:txBody>
                    <a:bodyPr/>
                    <a:lstStyle/>
                    <a:p>
                      <a:pPr algn="l"/>
                      <a:r>
                        <a:rPr lang="en-GB" sz="1800" b="1"/>
                        <a:t>Primary capital to environmental solutions</a:t>
                      </a:r>
                    </a:p>
                  </a:txBody>
                  <a:tcPr anchor="ctr"/>
                </a:tc>
                <a:tc>
                  <a:txBody>
                    <a:bodyPr/>
                    <a:lstStyle/>
                    <a:p>
                      <a:pPr algn="ctr"/>
                      <a:r>
                        <a:rPr lang="en-GB" sz="1800" b="1"/>
                        <a:t>YES</a:t>
                      </a:r>
                      <a:r>
                        <a:rPr lang="en-GB" sz="1800"/>
                        <a:t> </a:t>
                      </a:r>
                    </a:p>
                    <a:p>
                      <a:pPr algn="ctr"/>
                      <a:r>
                        <a:rPr lang="en-GB" sz="1800"/>
                        <a:t>Provides exposure to </a:t>
                      </a:r>
                      <a:br>
                        <a:rPr lang="en-GB" sz="1800"/>
                      </a:br>
                      <a:r>
                        <a:rPr lang="en-GB" sz="1800"/>
                        <a:t>environmental trends</a:t>
                      </a:r>
                    </a:p>
                  </a:txBody>
                  <a:tcPr/>
                </a:tc>
                <a:tc>
                  <a:txBody>
                    <a:bodyPr/>
                    <a:lstStyle/>
                    <a:p>
                      <a:pPr algn="ctr"/>
                      <a:r>
                        <a:rPr lang="en-GB" sz="1800" b="1"/>
                        <a:t>YES</a:t>
                      </a:r>
                    </a:p>
                    <a:p>
                      <a:pPr algn="ctr"/>
                      <a:r>
                        <a:rPr lang="en-GB" sz="1800"/>
                        <a:t>Increases environmental capacity</a:t>
                      </a:r>
                    </a:p>
                  </a:txBody>
                  <a:tcPr/>
                </a:tc>
                <a:extLst>
                  <a:ext uri="{0D108BD9-81ED-4DB2-BD59-A6C34878D82A}">
                    <a16:rowId xmlns:a16="http://schemas.microsoft.com/office/drawing/2014/main" val="440203843"/>
                  </a:ext>
                </a:extLst>
              </a:tr>
            </a:tbl>
          </a:graphicData>
        </a:graphic>
      </p:graphicFrame>
      <p:sp>
        <p:nvSpPr>
          <p:cNvPr id="8" name="Slide Number Placeholder 7">
            <a:extLst>
              <a:ext uri="{FF2B5EF4-FFF2-40B4-BE49-F238E27FC236}">
                <a16:creationId xmlns:a16="http://schemas.microsoft.com/office/drawing/2014/main" id="{1A856F1E-4CED-C22A-9CA9-8CA72039507B}"/>
              </a:ext>
            </a:extLst>
          </p:cNvPr>
          <p:cNvSpPr>
            <a:spLocks noGrp="1"/>
          </p:cNvSpPr>
          <p:nvPr>
            <p:ph type="sldNum" sz="quarter" idx="12"/>
          </p:nvPr>
        </p:nvSpPr>
        <p:spPr/>
        <p:txBody>
          <a:bodyPr/>
          <a:lstStyle/>
          <a:p>
            <a:fld id="{D75FD82E-9412-4023-8006-1D0F655421FA}" type="slidenum">
              <a:rPr lang="en-GB" smtClean="0"/>
              <a:t>13</a:t>
            </a:fld>
            <a:endParaRPr lang="en-GB"/>
          </a:p>
        </p:txBody>
      </p:sp>
      <p:sp>
        <p:nvSpPr>
          <p:cNvPr id="9" name="Footer Placeholder 8">
            <a:extLst>
              <a:ext uri="{FF2B5EF4-FFF2-40B4-BE49-F238E27FC236}">
                <a16:creationId xmlns:a16="http://schemas.microsoft.com/office/drawing/2014/main" id="{23369DB6-5B0E-214C-2E52-7CD1DF234903}"/>
              </a:ext>
            </a:extLst>
          </p:cNvPr>
          <p:cNvSpPr>
            <a:spLocks noGrp="1"/>
          </p:cNvSpPr>
          <p:nvPr>
            <p:ph type="ftr" sz="quarter" idx="11"/>
          </p:nvPr>
        </p:nvSpPr>
        <p:spPr/>
        <p:txBody>
          <a:bodyPr/>
          <a:lstStyle/>
          <a:p>
            <a:r>
              <a:rPr lang="en-GB"/>
              <a:t>Yorkshire Funders Presentation : 15th June 2022</a:t>
            </a:r>
            <a:endParaRPr lang="en-GB" dirty="0"/>
          </a:p>
        </p:txBody>
      </p:sp>
    </p:spTree>
    <p:custDataLst>
      <p:tags r:id="rId1"/>
    </p:custDataLst>
    <p:extLst>
      <p:ext uri="{BB962C8B-B14F-4D97-AF65-F5344CB8AC3E}">
        <p14:creationId xmlns:p14="http://schemas.microsoft.com/office/powerpoint/2010/main" val="33604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AB44ED-1AC4-4996-A741-709C694135A3}"/>
              </a:ext>
            </a:extLst>
          </p:cNvPr>
          <p:cNvSpPr>
            <a:spLocks noGrp="1"/>
          </p:cNvSpPr>
          <p:nvPr>
            <p:ph type="title"/>
          </p:nvPr>
        </p:nvSpPr>
        <p:spPr/>
        <p:txBody>
          <a:bodyPr/>
          <a:lstStyle/>
          <a:p>
            <a:r>
              <a:rPr lang="en-GB" dirty="0"/>
              <a:t>The USA: A Contested environment</a:t>
            </a:r>
          </a:p>
        </p:txBody>
      </p:sp>
      <p:sp>
        <p:nvSpPr>
          <p:cNvPr id="13" name="TextBox 12">
            <a:extLst>
              <a:ext uri="{FF2B5EF4-FFF2-40B4-BE49-F238E27FC236}">
                <a16:creationId xmlns:a16="http://schemas.microsoft.com/office/drawing/2014/main" id="{D2C5C6BD-9109-4685-8A02-9919487923A4}"/>
              </a:ext>
            </a:extLst>
          </p:cNvPr>
          <p:cNvSpPr txBox="1"/>
          <p:nvPr/>
        </p:nvSpPr>
        <p:spPr>
          <a:xfrm>
            <a:off x="800100" y="1320144"/>
            <a:ext cx="3752943" cy="6740307"/>
          </a:xfrm>
          <a:prstGeom prst="rect">
            <a:avLst/>
          </a:prstGeom>
          <a:noFill/>
        </p:spPr>
        <p:txBody>
          <a:bodyPr wrap="square" rtlCol="0">
            <a:spAutoFit/>
          </a:bodyPr>
          <a:lstStyle/>
          <a:p>
            <a:pPr algn="ctr"/>
            <a:r>
              <a:rPr lang="en-GB" b="1" dirty="0"/>
              <a:t>Securities and Exchange Commission </a:t>
            </a:r>
          </a:p>
          <a:p>
            <a:pPr algn="ctr"/>
            <a:endParaRPr lang="en-GB" b="1" dirty="0"/>
          </a:p>
          <a:p>
            <a:pPr algn="ctr"/>
            <a:r>
              <a:rPr lang="en-GB" b="1" dirty="0"/>
              <a:t>Proposal: Standardized Climate-Related Disclosures</a:t>
            </a:r>
          </a:p>
          <a:p>
            <a:endParaRPr lang="en-GB" b="1" dirty="0"/>
          </a:p>
          <a:p>
            <a:r>
              <a:rPr lang="en-GB" dirty="0"/>
              <a:t>Registrants should disclose:</a:t>
            </a:r>
          </a:p>
          <a:p>
            <a:endParaRPr lang="en-GB" dirty="0"/>
          </a:p>
          <a:p>
            <a:pPr marL="285750" indent="-285750">
              <a:buFontTx/>
              <a:buChar char="-"/>
            </a:pPr>
            <a:r>
              <a:rPr lang="en-GB" dirty="0"/>
              <a:t>the governance of climate-related risks</a:t>
            </a:r>
          </a:p>
          <a:p>
            <a:pPr marL="285750" indent="-285750">
              <a:buFontTx/>
              <a:buChar char="-"/>
            </a:pPr>
            <a:r>
              <a:rPr lang="en-GB" dirty="0"/>
              <a:t>how climate-related risks are likely to have an impact on the business &amp; financial statements</a:t>
            </a:r>
          </a:p>
          <a:p>
            <a:pPr marL="285750" indent="-285750">
              <a:buFontTx/>
              <a:buChar char="-"/>
            </a:pPr>
            <a:r>
              <a:rPr lang="en-GB" dirty="0"/>
              <a:t>how climate-related risks will affect the strategy</a:t>
            </a:r>
          </a:p>
          <a:p>
            <a:pPr marL="285750" indent="-285750">
              <a:buFontTx/>
              <a:buChar char="-"/>
            </a:pPr>
            <a:r>
              <a:rPr lang="en-GB" dirty="0"/>
              <a:t>the impact of climate-related events and transition activities on the financial statement</a:t>
            </a:r>
          </a:p>
          <a:p>
            <a:pPr marL="285750" indent="-285750">
              <a:buFontTx/>
              <a:buChar char="-"/>
            </a:pPr>
            <a:r>
              <a:rPr lang="en-GB" dirty="0"/>
              <a:t>Scope 1 and 2 Greenhouse Gas emissions</a:t>
            </a:r>
          </a:p>
          <a:p>
            <a:endParaRPr lang="en-GB" dirty="0"/>
          </a:p>
          <a:p>
            <a:pPr marL="285750" indent="-285750">
              <a:buFont typeface="Arial" panose="020B0604020202020204" pitchFamily="34" charset="0"/>
              <a:buChar char="•"/>
            </a:pPr>
            <a:endParaRPr lang="en-GB" dirty="0"/>
          </a:p>
          <a:p>
            <a:endParaRPr lang="en-GB" b="1" dirty="0"/>
          </a:p>
          <a:p>
            <a:pPr marL="285750" indent="-285750">
              <a:buFont typeface="Arial" panose="020B0604020202020204" pitchFamily="34" charset="0"/>
              <a:buChar char="•"/>
            </a:pPr>
            <a:endParaRPr lang="en-GB" b="1" dirty="0"/>
          </a:p>
        </p:txBody>
      </p:sp>
      <p:sp>
        <p:nvSpPr>
          <p:cNvPr id="16" name="TextBox 15">
            <a:extLst>
              <a:ext uri="{FF2B5EF4-FFF2-40B4-BE49-F238E27FC236}">
                <a16:creationId xmlns:a16="http://schemas.microsoft.com/office/drawing/2014/main" id="{59571170-A568-45C6-A755-CF41B822E2A9}"/>
              </a:ext>
            </a:extLst>
          </p:cNvPr>
          <p:cNvSpPr txBox="1"/>
          <p:nvPr/>
        </p:nvSpPr>
        <p:spPr>
          <a:xfrm>
            <a:off x="5927327" y="1320143"/>
            <a:ext cx="4593249" cy="3970318"/>
          </a:xfrm>
          <a:prstGeom prst="rect">
            <a:avLst/>
          </a:prstGeom>
          <a:noFill/>
        </p:spPr>
        <p:txBody>
          <a:bodyPr wrap="square">
            <a:spAutoFit/>
          </a:bodyPr>
          <a:lstStyle/>
          <a:p>
            <a:pPr algn="ctr"/>
            <a:r>
              <a:rPr lang="en-GB" b="1" dirty="0"/>
              <a:t>American Legislative Exchange Council</a:t>
            </a:r>
          </a:p>
          <a:p>
            <a:pPr algn="ctr"/>
            <a:endParaRPr lang="en-GB" b="1" dirty="0"/>
          </a:p>
          <a:p>
            <a:pPr algn="ctr"/>
            <a:r>
              <a:rPr lang="en-GB" b="1" dirty="0"/>
              <a:t>Model Policy Protects Retirees from Politically Motivated Investment Schemes</a:t>
            </a:r>
          </a:p>
          <a:p>
            <a:endParaRPr lang="en-GB" b="0" i="0" dirty="0">
              <a:solidFill>
                <a:srgbClr val="4A4A4A"/>
              </a:solidFill>
              <a:effectLst/>
            </a:endParaRPr>
          </a:p>
          <a:p>
            <a:endParaRPr lang="en-GB" b="0" i="0" dirty="0">
              <a:solidFill>
                <a:srgbClr val="4A4A4A"/>
              </a:solidFill>
              <a:effectLst/>
            </a:endParaRPr>
          </a:p>
          <a:p>
            <a:endParaRPr lang="en-GB" dirty="0">
              <a:solidFill>
                <a:srgbClr val="4A4A4A"/>
              </a:solidFill>
            </a:endParaRPr>
          </a:p>
          <a:p>
            <a:endParaRPr lang="en-GB" b="0" i="0" dirty="0">
              <a:solidFill>
                <a:srgbClr val="4A4A4A"/>
              </a:solidFill>
              <a:effectLst/>
            </a:endParaRPr>
          </a:p>
          <a:p>
            <a:r>
              <a:rPr lang="en-GB" b="0" i="1" dirty="0">
                <a:solidFill>
                  <a:srgbClr val="4A4A4A"/>
                </a:solidFill>
                <a:effectLst/>
              </a:rPr>
              <a:t>“Every state employee should have full faith and confidence that their retirement funds are being invested for maximum growth and not being used to promote a political agenda”</a:t>
            </a:r>
          </a:p>
          <a:p>
            <a:r>
              <a:rPr lang="en-GB" dirty="0">
                <a:solidFill>
                  <a:srgbClr val="4A4A4A"/>
                </a:solidFill>
              </a:rPr>
              <a:t>	</a:t>
            </a:r>
          </a:p>
          <a:p>
            <a:r>
              <a:rPr lang="en-GB" dirty="0">
                <a:solidFill>
                  <a:srgbClr val="4A4A4A"/>
                </a:solidFill>
              </a:rPr>
              <a:t>	</a:t>
            </a:r>
            <a:endParaRPr lang="en-GB" dirty="0"/>
          </a:p>
        </p:txBody>
      </p:sp>
      <p:sp>
        <p:nvSpPr>
          <p:cNvPr id="17" name="TextBox 16">
            <a:extLst>
              <a:ext uri="{FF2B5EF4-FFF2-40B4-BE49-F238E27FC236}">
                <a16:creationId xmlns:a16="http://schemas.microsoft.com/office/drawing/2014/main" id="{13ADA3A8-3509-444F-9D22-83CAB20CAE17}"/>
              </a:ext>
            </a:extLst>
          </p:cNvPr>
          <p:cNvSpPr txBox="1"/>
          <p:nvPr/>
        </p:nvSpPr>
        <p:spPr>
          <a:xfrm>
            <a:off x="4911859" y="3857707"/>
            <a:ext cx="4593249" cy="646331"/>
          </a:xfrm>
          <a:prstGeom prst="rect">
            <a:avLst/>
          </a:prstGeom>
          <a:noFill/>
        </p:spPr>
        <p:txBody>
          <a:bodyPr wrap="square">
            <a:spAutoFit/>
          </a:bodyPr>
          <a:lstStyle/>
          <a:p>
            <a:r>
              <a:rPr lang="en-GB" b="1" dirty="0">
                <a:solidFill>
                  <a:srgbClr val="4A4A4A"/>
                </a:solidFill>
              </a:rPr>
              <a:t>Vs.</a:t>
            </a:r>
            <a:endParaRPr lang="en-GB" dirty="0">
              <a:solidFill>
                <a:srgbClr val="4A4A4A"/>
              </a:solidFill>
            </a:endParaRPr>
          </a:p>
          <a:p>
            <a:r>
              <a:rPr lang="en-GB" dirty="0">
                <a:solidFill>
                  <a:srgbClr val="4A4A4A"/>
                </a:solidFill>
              </a:rPr>
              <a:t>	</a:t>
            </a:r>
            <a:endParaRPr lang="en-GB" dirty="0"/>
          </a:p>
        </p:txBody>
      </p:sp>
      <p:sp>
        <p:nvSpPr>
          <p:cNvPr id="3" name="Footer Placeholder 2">
            <a:extLst>
              <a:ext uri="{FF2B5EF4-FFF2-40B4-BE49-F238E27FC236}">
                <a16:creationId xmlns:a16="http://schemas.microsoft.com/office/drawing/2014/main" id="{AE4DD645-77D2-F1CE-409A-E272323DFAD6}"/>
              </a:ext>
            </a:extLst>
          </p:cNvPr>
          <p:cNvSpPr>
            <a:spLocks noGrp="1"/>
          </p:cNvSpPr>
          <p:nvPr>
            <p:ph type="ftr" sz="quarter" idx="11"/>
          </p:nvPr>
        </p:nvSpPr>
        <p:spPr/>
        <p:txBody>
          <a:bodyPr/>
          <a:lstStyle/>
          <a:p>
            <a:r>
              <a:rPr lang="en-GB"/>
              <a:t>Yorkshire Funders Presentation : 15th June 2022</a:t>
            </a:r>
          </a:p>
        </p:txBody>
      </p:sp>
      <p:sp>
        <p:nvSpPr>
          <p:cNvPr id="6" name="Slide Number Placeholder 5">
            <a:extLst>
              <a:ext uri="{FF2B5EF4-FFF2-40B4-BE49-F238E27FC236}">
                <a16:creationId xmlns:a16="http://schemas.microsoft.com/office/drawing/2014/main" id="{78B428F5-4132-91EB-5F92-DECED946A070}"/>
              </a:ext>
            </a:extLst>
          </p:cNvPr>
          <p:cNvSpPr>
            <a:spLocks noGrp="1"/>
          </p:cNvSpPr>
          <p:nvPr>
            <p:ph type="sldNum" sz="quarter" idx="12"/>
          </p:nvPr>
        </p:nvSpPr>
        <p:spPr/>
        <p:txBody>
          <a:bodyPr/>
          <a:lstStyle/>
          <a:p>
            <a:fld id="{D75FD82E-9412-4023-8006-1D0F655421FA}" type="slidenum">
              <a:rPr lang="en-GB" smtClean="0"/>
              <a:t>14</a:t>
            </a:fld>
            <a:endParaRPr lang="en-GB" dirty="0"/>
          </a:p>
        </p:txBody>
      </p:sp>
    </p:spTree>
    <p:custDataLst>
      <p:tags r:id="rId1"/>
    </p:custDataLst>
    <p:extLst>
      <p:ext uri="{BB962C8B-B14F-4D97-AF65-F5344CB8AC3E}">
        <p14:creationId xmlns:p14="http://schemas.microsoft.com/office/powerpoint/2010/main" val="362535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289E-47DD-42A0-B382-F2BADAA12223}"/>
              </a:ext>
            </a:extLst>
          </p:cNvPr>
          <p:cNvSpPr>
            <a:spLocks noGrp="1"/>
          </p:cNvSpPr>
          <p:nvPr>
            <p:ph type="title"/>
          </p:nvPr>
        </p:nvSpPr>
        <p:spPr/>
        <p:txBody>
          <a:bodyPr/>
          <a:lstStyle/>
          <a:p>
            <a:r>
              <a:rPr lang="en-GB" dirty="0"/>
              <a:t>“Red STATEs” and </a:t>
            </a:r>
            <a:r>
              <a:rPr lang="en-GB" dirty="0" err="1"/>
              <a:t>esg</a:t>
            </a:r>
            <a:r>
              <a:rPr lang="en-GB" dirty="0"/>
              <a:t> ACTIONS</a:t>
            </a:r>
          </a:p>
        </p:txBody>
      </p:sp>
      <p:pic>
        <p:nvPicPr>
          <p:cNvPr id="2050" name="Picture 2" descr="Economy of Texas - Wikipedia">
            <a:extLst>
              <a:ext uri="{FF2B5EF4-FFF2-40B4-BE49-F238E27FC236}">
                <a16:creationId xmlns:a16="http://schemas.microsoft.com/office/drawing/2014/main" id="{D8043B26-08C9-476C-AF63-EBBDB78FD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75" y="1099226"/>
            <a:ext cx="2264210" cy="2209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9420F1-6998-4AAD-8576-296B9FBA033A}"/>
              </a:ext>
            </a:extLst>
          </p:cNvPr>
          <p:cNvSpPr txBox="1"/>
          <p:nvPr/>
        </p:nvSpPr>
        <p:spPr>
          <a:xfrm>
            <a:off x="3015576" y="999912"/>
            <a:ext cx="6673174" cy="1200329"/>
          </a:xfrm>
          <a:prstGeom prst="rect">
            <a:avLst/>
          </a:prstGeom>
          <a:noFill/>
        </p:spPr>
        <p:txBody>
          <a:bodyPr wrap="square" rtlCol="0">
            <a:spAutoFit/>
          </a:bodyPr>
          <a:lstStyle/>
          <a:p>
            <a:r>
              <a:rPr lang="en-GB" i="1" dirty="0"/>
              <a:t>“Government entities – including pension funds – prohibited from investing with companies that ‘take any action that is intended to penalise, inflict economic harm on or limit commercial arrangements with fossil fuel firms”</a:t>
            </a:r>
          </a:p>
          <a:p>
            <a:endParaRPr lang="en-GB" b="1" i="1" dirty="0"/>
          </a:p>
        </p:txBody>
      </p:sp>
      <p:pic>
        <p:nvPicPr>
          <p:cNvPr id="2052" name="Picture 4" descr="Flag and seal of Idaho - Wikipedia">
            <a:extLst>
              <a:ext uri="{FF2B5EF4-FFF2-40B4-BE49-F238E27FC236}">
                <a16:creationId xmlns:a16="http://schemas.microsoft.com/office/drawing/2014/main" id="{D7B59DB5-98E6-4928-835F-C44050E91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692" y="2817467"/>
            <a:ext cx="2144403" cy="16887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A412C-2DAA-429A-BB2C-8D325E7C3186}"/>
              </a:ext>
            </a:extLst>
          </p:cNvPr>
          <p:cNvSpPr txBox="1"/>
          <p:nvPr/>
        </p:nvSpPr>
        <p:spPr>
          <a:xfrm>
            <a:off x="656581" y="3701347"/>
            <a:ext cx="7110797" cy="646331"/>
          </a:xfrm>
          <a:prstGeom prst="rect">
            <a:avLst/>
          </a:prstGeom>
          <a:noFill/>
        </p:spPr>
        <p:txBody>
          <a:bodyPr wrap="square" rtlCol="0">
            <a:spAutoFit/>
          </a:bodyPr>
          <a:lstStyle/>
          <a:p>
            <a:r>
              <a:rPr lang="en-GB" i="1" dirty="0"/>
              <a:t>“ESG Standards and scores pose a threat to individual freedoms and the US Constitution”</a:t>
            </a:r>
          </a:p>
        </p:txBody>
      </p:sp>
      <p:pic>
        <p:nvPicPr>
          <p:cNvPr id="2054" name="Picture 6" descr="Flag of West Virginia - Wikipedia">
            <a:extLst>
              <a:ext uri="{FF2B5EF4-FFF2-40B4-BE49-F238E27FC236}">
                <a16:creationId xmlns:a16="http://schemas.microsoft.com/office/drawing/2014/main" id="{9F24F444-8ECC-43A2-BEA1-FEA22DFE6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35" y="5022174"/>
            <a:ext cx="1809750" cy="14382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F1A8959-D0C8-4460-9EC7-D74D37AB8AB1}"/>
              </a:ext>
            </a:extLst>
          </p:cNvPr>
          <p:cNvSpPr txBox="1"/>
          <p:nvPr/>
        </p:nvSpPr>
        <p:spPr>
          <a:xfrm>
            <a:off x="2890501" y="4898844"/>
            <a:ext cx="6673174" cy="2308324"/>
          </a:xfrm>
          <a:prstGeom prst="rect">
            <a:avLst/>
          </a:prstGeom>
          <a:noFill/>
        </p:spPr>
        <p:txBody>
          <a:bodyPr wrap="square" rtlCol="0">
            <a:spAutoFit/>
          </a:bodyPr>
          <a:lstStyle/>
          <a:p>
            <a:r>
              <a:rPr lang="en-GB" i="1" dirty="0"/>
              <a:t>“This new ESG rating system is just the beginning of a new wave of judging states – and their people – not by valid financial metrics, but by the preferred political views and outcomes of a select global elite”</a:t>
            </a:r>
          </a:p>
          <a:p>
            <a:endParaRPr lang="en-GB" dirty="0"/>
          </a:p>
          <a:p>
            <a:r>
              <a:rPr lang="en-GB" dirty="0"/>
              <a:t>Riley Moore, State Treasurer, About S&amp;P </a:t>
            </a:r>
            <a:r>
              <a:rPr lang="en-GB" dirty="0" err="1"/>
              <a:t>Global’s</a:t>
            </a:r>
            <a:r>
              <a:rPr lang="en-GB" dirty="0"/>
              <a:t> State Level ESG Rankings</a:t>
            </a:r>
          </a:p>
          <a:p>
            <a:endParaRPr lang="en-GB" i="1" dirty="0"/>
          </a:p>
          <a:p>
            <a:endParaRPr lang="en-GB" b="1" i="1" dirty="0"/>
          </a:p>
        </p:txBody>
      </p:sp>
      <p:sp>
        <p:nvSpPr>
          <p:cNvPr id="3" name="Slide Number Placeholder 2">
            <a:extLst>
              <a:ext uri="{FF2B5EF4-FFF2-40B4-BE49-F238E27FC236}">
                <a16:creationId xmlns:a16="http://schemas.microsoft.com/office/drawing/2014/main" id="{077C9299-789C-B0A0-7E12-75D537AAA5EE}"/>
              </a:ext>
            </a:extLst>
          </p:cNvPr>
          <p:cNvSpPr>
            <a:spLocks noGrp="1"/>
          </p:cNvSpPr>
          <p:nvPr>
            <p:ph type="sldNum" sz="quarter" idx="12"/>
          </p:nvPr>
        </p:nvSpPr>
        <p:spPr/>
        <p:txBody>
          <a:bodyPr/>
          <a:lstStyle/>
          <a:p>
            <a:fld id="{D75FD82E-9412-4023-8006-1D0F655421FA}" type="slidenum">
              <a:rPr lang="en-GB" smtClean="0"/>
              <a:t>15</a:t>
            </a:fld>
            <a:endParaRPr lang="en-GB" dirty="0"/>
          </a:p>
        </p:txBody>
      </p:sp>
      <p:sp>
        <p:nvSpPr>
          <p:cNvPr id="8" name="Footer Placeholder 7">
            <a:extLst>
              <a:ext uri="{FF2B5EF4-FFF2-40B4-BE49-F238E27FC236}">
                <a16:creationId xmlns:a16="http://schemas.microsoft.com/office/drawing/2014/main" id="{98D9B8E5-39E3-EF7C-7B05-37DF0DAC3A49}"/>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83838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8EA-AEBE-4C78-A145-4C1FE8E9F1DB}"/>
              </a:ext>
            </a:extLst>
          </p:cNvPr>
          <p:cNvSpPr>
            <a:spLocks noGrp="1"/>
          </p:cNvSpPr>
          <p:nvPr>
            <p:ph type="title"/>
          </p:nvPr>
        </p:nvSpPr>
        <p:spPr/>
        <p:txBody>
          <a:bodyPr/>
          <a:lstStyle/>
          <a:p>
            <a:r>
              <a:rPr lang="en-GB" dirty="0"/>
              <a:t>“Don’t say gay” &amp; Walt Disney</a:t>
            </a:r>
          </a:p>
        </p:txBody>
      </p:sp>
      <p:pic>
        <p:nvPicPr>
          <p:cNvPr id="8" name="Content Placeholder 7">
            <a:extLst>
              <a:ext uri="{FF2B5EF4-FFF2-40B4-BE49-F238E27FC236}">
                <a16:creationId xmlns:a16="http://schemas.microsoft.com/office/drawing/2014/main" id="{31EEB78A-5506-474D-A4C2-D2B8649516D5}"/>
              </a:ext>
            </a:extLst>
          </p:cNvPr>
          <p:cNvPicPr>
            <a:picLocks noGrp="1" noChangeAspect="1"/>
          </p:cNvPicPr>
          <p:nvPr>
            <p:ph idx="1"/>
          </p:nvPr>
        </p:nvPicPr>
        <p:blipFill>
          <a:blip r:embed="rId3"/>
          <a:stretch>
            <a:fillRect/>
          </a:stretch>
        </p:blipFill>
        <p:spPr>
          <a:xfrm>
            <a:off x="1691293" y="985956"/>
            <a:ext cx="7309225" cy="1674179"/>
          </a:xfrm>
        </p:spPr>
      </p:pic>
      <p:sp>
        <p:nvSpPr>
          <p:cNvPr id="9" name="TextBox 8">
            <a:extLst>
              <a:ext uri="{FF2B5EF4-FFF2-40B4-BE49-F238E27FC236}">
                <a16:creationId xmlns:a16="http://schemas.microsoft.com/office/drawing/2014/main" id="{2831E40B-7254-4C2B-95E6-F3A890F88AFF}"/>
              </a:ext>
            </a:extLst>
          </p:cNvPr>
          <p:cNvSpPr txBox="1"/>
          <p:nvPr/>
        </p:nvSpPr>
        <p:spPr>
          <a:xfrm>
            <a:off x="1027266" y="3127692"/>
            <a:ext cx="8637280" cy="4524315"/>
          </a:xfrm>
          <a:prstGeom prst="rect">
            <a:avLst/>
          </a:prstGeom>
          <a:noFill/>
        </p:spPr>
        <p:txBody>
          <a:bodyPr wrap="square" rtlCol="0">
            <a:spAutoFit/>
          </a:bodyPr>
          <a:lstStyle/>
          <a:p>
            <a:r>
              <a:rPr lang="en-GB" i="1" dirty="0"/>
              <a:t>“Disney and other woke corporations won’t get away with peddling their unchecked pressure campaigns any longer” </a:t>
            </a:r>
            <a:endParaRPr lang="en-GB" dirty="0"/>
          </a:p>
          <a:p>
            <a:r>
              <a:rPr lang="en-GB" dirty="0"/>
              <a:t>					Ron DeSantis, Florida Governor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Florida “Don’t Say Gay’ Law bars schools from ‘instruction on sexual orientation and gender identity in lower grades and other issues that are not age appropriate or developmentally appropriate”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Bob </a:t>
            </a:r>
            <a:r>
              <a:rPr lang="en-GB" dirty="0" err="1"/>
              <a:t>Chapek</a:t>
            </a:r>
            <a:r>
              <a:rPr lang="en-GB" dirty="0"/>
              <a:t>, CEO, signed a formal statement condemning the Bill. Disney suspended political donations to DeSantis and supporters of the Bill.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New bill signed that will see Disney lose longstanding special tax status in Florida</a:t>
            </a:r>
          </a:p>
          <a:p>
            <a:pPr marL="285750" indent="-285750">
              <a:buFont typeface="Arial" panose="020B0604020202020204" pitchFamily="34" charset="0"/>
              <a:buChar char="•"/>
            </a:pPr>
            <a:endParaRPr lang="en-GB" dirty="0"/>
          </a:p>
          <a:p>
            <a:r>
              <a:rPr lang="en-GB" sz="1000" dirty="0">
                <a:latin typeface="+mj-lt"/>
              </a:rPr>
              <a:t>Source: www.rubio.senate.gov</a:t>
            </a:r>
          </a:p>
          <a:p>
            <a:endParaRPr lang="en-GB" dirty="0"/>
          </a:p>
          <a:p>
            <a:endParaRPr lang="en-GB" dirty="0"/>
          </a:p>
        </p:txBody>
      </p:sp>
      <p:sp>
        <p:nvSpPr>
          <p:cNvPr id="3" name="Slide Number Placeholder 2">
            <a:extLst>
              <a:ext uri="{FF2B5EF4-FFF2-40B4-BE49-F238E27FC236}">
                <a16:creationId xmlns:a16="http://schemas.microsoft.com/office/drawing/2014/main" id="{735B17E2-B578-F5C1-B096-C18BB3C34B87}"/>
              </a:ext>
            </a:extLst>
          </p:cNvPr>
          <p:cNvSpPr>
            <a:spLocks noGrp="1"/>
          </p:cNvSpPr>
          <p:nvPr>
            <p:ph type="sldNum" sz="quarter" idx="12"/>
          </p:nvPr>
        </p:nvSpPr>
        <p:spPr/>
        <p:txBody>
          <a:bodyPr/>
          <a:lstStyle/>
          <a:p>
            <a:fld id="{D75FD82E-9412-4023-8006-1D0F655421FA}" type="slidenum">
              <a:rPr lang="en-GB" smtClean="0"/>
              <a:t>16</a:t>
            </a:fld>
            <a:endParaRPr lang="en-GB" dirty="0"/>
          </a:p>
        </p:txBody>
      </p:sp>
      <p:sp>
        <p:nvSpPr>
          <p:cNvPr id="7" name="Footer Placeholder 6">
            <a:extLst>
              <a:ext uri="{FF2B5EF4-FFF2-40B4-BE49-F238E27FC236}">
                <a16:creationId xmlns:a16="http://schemas.microsoft.com/office/drawing/2014/main" id="{14E438DC-6223-0544-47E3-767C891ED2B1}"/>
              </a:ext>
            </a:extLst>
          </p:cNvPr>
          <p:cNvSpPr>
            <a:spLocks noGrp="1"/>
          </p:cNvSpPr>
          <p:nvPr>
            <p:ph type="ftr" sz="quarter" idx="11"/>
          </p:nvPr>
        </p:nvSpPr>
        <p:spPr>
          <a:xfrm>
            <a:off x="758190" y="6993109"/>
            <a:ext cx="5318760" cy="481943"/>
          </a:xfrm>
        </p:spPr>
        <p:txBody>
          <a:bodyPr/>
          <a:lstStyle/>
          <a:p>
            <a:r>
              <a:rPr lang="en-GB"/>
              <a:t>Yorkshire Funders Presentation : 15th June 2022</a:t>
            </a:r>
            <a:endParaRPr lang="en-GB" dirty="0"/>
          </a:p>
        </p:txBody>
      </p:sp>
    </p:spTree>
    <p:custDataLst>
      <p:tags r:id="rId1"/>
    </p:custDataLst>
    <p:extLst>
      <p:ext uri="{BB962C8B-B14F-4D97-AF65-F5344CB8AC3E}">
        <p14:creationId xmlns:p14="http://schemas.microsoft.com/office/powerpoint/2010/main" val="329923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42B9-9744-4849-9970-B724F1028575}"/>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A26C19BE-2F2E-46EC-9B27-0D10FF7EAF9C}"/>
              </a:ext>
            </a:extLst>
          </p:cNvPr>
          <p:cNvSpPr>
            <a:spLocks noGrp="1"/>
          </p:cNvSpPr>
          <p:nvPr>
            <p:ph idx="1"/>
          </p:nvPr>
        </p:nvSpPr>
        <p:spPr>
          <a:xfrm>
            <a:off x="389849" y="1705224"/>
            <a:ext cx="5051597" cy="5506044"/>
          </a:xfrm>
        </p:spPr>
        <p:txBody>
          <a:bodyPr/>
          <a:lstStyle/>
          <a:p>
            <a:r>
              <a:rPr lang="en-GB" dirty="0"/>
              <a:t>We think it is important to Get Real about Sustainability. This means:</a:t>
            </a:r>
          </a:p>
          <a:p>
            <a:pPr lvl="1"/>
            <a:endParaRPr lang="en-GB" dirty="0"/>
          </a:p>
          <a:p>
            <a:pPr lvl="1"/>
            <a:r>
              <a:rPr lang="en-GB" dirty="0"/>
              <a:t>Driving Change to address long-term risks</a:t>
            </a:r>
          </a:p>
          <a:p>
            <a:pPr lvl="1"/>
            <a:endParaRPr lang="en-GB" dirty="0"/>
          </a:p>
          <a:p>
            <a:pPr lvl="1"/>
            <a:r>
              <a:rPr lang="en-GB" dirty="0"/>
              <a:t>Taking steps to avoid the most unsustainable companies to boost your resilience</a:t>
            </a:r>
          </a:p>
          <a:p>
            <a:pPr lvl="1"/>
            <a:endParaRPr lang="en-GB" dirty="0"/>
          </a:p>
          <a:p>
            <a:pPr lvl="1"/>
            <a:r>
              <a:rPr lang="en-GB" dirty="0"/>
              <a:t>Protecting your reputation by aligning your portfolio with your values</a:t>
            </a:r>
          </a:p>
          <a:p>
            <a:endParaRPr lang="en-GB" dirty="0"/>
          </a:p>
          <a:p>
            <a:r>
              <a:rPr lang="en-GB" dirty="0"/>
              <a:t>Ask your investment manager what difference sustainability really makes to their work</a:t>
            </a:r>
            <a:br>
              <a:rPr lang="en-GB" dirty="0"/>
            </a:br>
            <a:r>
              <a:rPr lang="en-GB" dirty="0"/>
              <a:t>	</a:t>
            </a:r>
          </a:p>
        </p:txBody>
      </p:sp>
      <p:pic>
        <p:nvPicPr>
          <p:cNvPr id="8" name="Picture 7">
            <a:extLst>
              <a:ext uri="{FF2B5EF4-FFF2-40B4-BE49-F238E27FC236}">
                <a16:creationId xmlns:a16="http://schemas.microsoft.com/office/drawing/2014/main" id="{86E14F3D-6B53-47AA-AF23-31649B74315C}"/>
              </a:ext>
            </a:extLst>
          </p:cNvPr>
          <p:cNvPicPr>
            <a:picLocks noChangeAspect="1"/>
          </p:cNvPicPr>
          <p:nvPr/>
        </p:nvPicPr>
        <p:blipFill>
          <a:blip r:embed="rId3"/>
          <a:stretch>
            <a:fillRect/>
          </a:stretch>
        </p:blipFill>
        <p:spPr>
          <a:xfrm>
            <a:off x="6350699" y="1403286"/>
            <a:ext cx="3500491" cy="4451491"/>
          </a:xfrm>
          <a:prstGeom prst="rect">
            <a:avLst/>
          </a:prstGeom>
        </p:spPr>
      </p:pic>
      <p:sp>
        <p:nvSpPr>
          <p:cNvPr id="7" name="Slide Number Placeholder 6">
            <a:extLst>
              <a:ext uri="{FF2B5EF4-FFF2-40B4-BE49-F238E27FC236}">
                <a16:creationId xmlns:a16="http://schemas.microsoft.com/office/drawing/2014/main" id="{468FFD27-1AD6-6931-BA4B-197AADF9EECB}"/>
              </a:ext>
            </a:extLst>
          </p:cNvPr>
          <p:cNvSpPr>
            <a:spLocks noGrp="1"/>
          </p:cNvSpPr>
          <p:nvPr>
            <p:ph type="sldNum" sz="quarter" idx="12"/>
          </p:nvPr>
        </p:nvSpPr>
        <p:spPr/>
        <p:txBody>
          <a:bodyPr/>
          <a:lstStyle/>
          <a:p>
            <a:fld id="{D75FD82E-9412-4023-8006-1D0F655421FA}" type="slidenum">
              <a:rPr lang="en-GB" smtClean="0"/>
              <a:t>17</a:t>
            </a:fld>
            <a:endParaRPr lang="en-GB" dirty="0"/>
          </a:p>
        </p:txBody>
      </p:sp>
      <p:sp>
        <p:nvSpPr>
          <p:cNvPr id="9" name="Footer Placeholder 8">
            <a:extLst>
              <a:ext uri="{FF2B5EF4-FFF2-40B4-BE49-F238E27FC236}">
                <a16:creationId xmlns:a16="http://schemas.microsoft.com/office/drawing/2014/main" id="{BD31E52F-D21B-4939-B287-2B03177CCE3C}"/>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394394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5C85-1F19-4831-B418-1FC4D8BF3455}"/>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2B4F7262-88E8-4137-AE30-BD393A801F99}"/>
              </a:ext>
            </a:extLst>
          </p:cNvPr>
          <p:cNvSpPr>
            <a:spLocks noGrp="1"/>
          </p:cNvSpPr>
          <p:nvPr>
            <p:ph idx="1"/>
          </p:nvPr>
        </p:nvSpPr>
        <p:spPr/>
        <p:txBody>
          <a:bodyPr/>
          <a:lstStyle/>
          <a:p>
            <a:pPr marL="0" indent="0" algn="ctr">
              <a:buNone/>
            </a:pPr>
            <a:r>
              <a:rPr lang="en-GB" sz="2800" dirty="0"/>
              <a:t>Discussion</a:t>
            </a:r>
          </a:p>
          <a:p>
            <a:pPr marL="0" indent="0">
              <a:buNone/>
            </a:pPr>
            <a:endParaRPr lang="en-GB" dirty="0"/>
          </a:p>
        </p:txBody>
      </p:sp>
      <p:sp>
        <p:nvSpPr>
          <p:cNvPr id="6" name="Slide Number Placeholder 5">
            <a:extLst>
              <a:ext uri="{FF2B5EF4-FFF2-40B4-BE49-F238E27FC236}">
                <a16:creationId xmlns:a16="http://schemas.microsoft.com/office/drawing/2014/main" id="{9CA87ACD-E04D-62F6-008E-125874331FD0}"/>
              </a:ext>
            </a:extLst>
          </p:cNvPr>
          <p:cNvSpPr>
            <a:spLocks noGrp="1"/>
          </p:cNvSpPr>
          <p:nvPr>
            <p:ph type="sldNum" sz="quarter" idx="12"/>
          </p:nvPr>
        </p:nvSpPr>
        <p:spPr/>
        <p:txBody>
          <a:bodyPr/>
          <a:lstStyle/>
          <a:p>
            <a:fld id="{D75FD82E-9412-4023-8006-1D0F655421FA}" type="slidenum">
              <a:rPr lang="en-GB" smtClean="0"/>
              <a:t>18</a:t>
            </a:fld>
            <a:endParaRPr lang="en-GB" dirty="0"/>
          </a:p>
        </p:txBody>
      </p:sp>
      <p:sp>
        <p:nvSpPr>
          <p:cNvPr id="7" name="Footer Placeholder 6">
            <a:extLst>
              <a:ext uri="{FF2B5EF4-FFF2-40B4-BE49-F238E27FC236}">
                <a16:creationId xmlns:a16="http://schemas.microsoft.com/office/drawing/2014/main" id="{0E678B7D-CE1B-91DB-F3D6-6CCF816B4EB3}"/>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97472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848F-7C7E-21FA-3D74-EE0279635E72}"/>
              </a:ext>
            </a:extLst>
          </p:cNvPr>
          <p:cNvSpPr>
            <a:spLocks noGrp="1"/>
          </p:cNvSpPr>
          <p:nvPr>
            <p:ph type="title"/>
          </p:nvPr>
        </p:nvSpPr>
        <p:spPr/>
        <p:txBody>
          <a:bodyPr/>
          <a:lstStyle/>
          <a:p>
            <a:r>
              <a:rPr lang="en-US"/>
              <a:t>Disclaimer</a:t>
            </a:r>
          </a:p>
        </p:txBody>
      </p:sp>
      <p:sp>
        <p:nvSpPr>
          <p:cNvPr id="6" name="Content Placeholder 5">
            <a:extLst>
              <a:ext uri="{FF2B5EF4-FFF2-40B4-BE49-F238E27FC236}">
                <a16:creationId xmlns:a16="http://schemas.microsoft.com/office/drawing/2014/main" id="{AE6C7900-E5A8-D344-9552-12BB29DC7ACC}"/>
              </a:ext>
            </a:extLst>
          </p:cNvPr>
          <p:cNvSpPr>
            <a:spLocks noGrp="1"/>
          </p:cNvSpPr>
          <p:nvPr>
            <p:ph idx="1"/>
          </p:nvPr>
        </p:nvSpPr>
        <p:spPr/>
        <p:txBody>
          <a:bodyPr>
            <a:noAutofit/>
          </a:bodyPr>
          <a:lstStyle/>
          <a:p>
            <a:pPr marL="0" indent="0">
              <a:lnSpc>
                <a:spcPct val="100000"/>
              </a:lnSpc>
              <a:buNone/>
            </a:pPr>
            <a:r>
              <a:rPr lang="en-US" sz="1400" dirty="0"/>
              <a:t>This document is a financial promotion and is issued for information purposes only. It does not constitute the provision of financial, investment or other professional advice. To ensure you understand whether a CCLA product is suitable, please read the Fund Factsheet document and the Scheme Particulars/Information or Prospectus. CCLA strongly recommends you seek independent professional advice prior to investing. Investors should consider the risk factors identified in the Scheme Particulars /Information or Prospectus. </a:t>
            </a:r>
          </a:p>
          <a:p>
            <a:pPr marL="0" indent="0">
              <a:lnSpc>
                <a:spcPct val="100000"/>
              </a:lnSpc>
              <a:buNone/>
            </a:pPr>
            <a:r>
              <a:rPr lang="en-US" sz="1400" dirty="0"/>
              <a:t>Past performance is not a reliable indicator of future results. The value of investments and the income derived from them may fall as well as rise.  Investors may not get back the amount originally invested and may lose money. Any forward looking statements are based upon CCLA's current opinions, expectations and projections. CCLA undertake no obligations to update or revise these. Actual results could differ materially from those anticipated. </a:t>
            </a:r>
          </a:p>
          <a:p>
            <a:pPr marL="0" indent="0">
              <a:lnSpc>
                <a:spcPct val="100000"/>
              </a:lnSpc>
              <a:buNone/>
            </a:pPr>
            <a:r>
              <a:rPr lang="en-US" sz="1400" dirty="0"/>
              <a:t>Investment in a CCLA managed Fund is only available to charities within the meaning of section 1(1) of the Charities Act 2011.  The CCLA managed Fund is approved by the Charity Commission as a Common Investment Fund under section 24 of the Charities Act 1993 (as has been replaced by the Charities Act 2011) and is an Unregulated Collective Investment Scheme and an </a:t>
            </a:r>
            <a:r>
              <a:rPr lang="en-US" sz="1400" dirty="0" err="1"/>
              <a:t>unauthorised</a:t>
            </a:r>
            <a:r>
              <a:rPr lang="en-US" sz="1400" dirty="0"/>
              <a:t> Alternative Investment Fund. </a:t>
            </a:r>
          </a:p>
          <a:p>
            <a:pPr marL="0" indent="0">
              <a:lnSpc>
                <a:spcPct val="100000"/>
              </a:lnSpc>
              <a:buNone/>
            </a:pPr>
            <a:r>
              <a:rPr lang="en-US" sz="1400" dirty="0"/>
              <a:t>The company CCLA Fund Managers Limited (registered in England &amp; Wales No. 8735639 at Senator House, 85 Queen Victoria Street, London, EC4V 4ET) is </a:t>
            </a:r>
            <a:r>
              <a:rPr lang="en-US" sz="1400" dirty="0" err="1"/>
              <a:t>authorised</a:t>
            </a:r>
            <a:r>
              <a:rPr lang="en-US" sz="1400" dirty="0"/>
              <a:t> and regulated by the Financial Conduct Authority and is the manager of the COIF Charity Funds (Registered Charity Nos. 218873, 803610, 1046249, 1093084, 1121433 and 1132054). </a:t>
            </a:r>
          </a:p>
          <a:p>
            <a:pPr marL="0" indent="0">
              <a:lnSpc>
                <a:spcPct val="100000"/>
              </a:lnSpc>
              <a:buNone/>
            </a:pPr>
            <a:r>
              <a:rPr lang="en-US" sz="1400" dirty="0"/>
              <a:t>All names, logos and brands shown in this document are the property of their respective owners and do not imply endorsement. These have been used for the purposes of this presentation only and its intended audience. This document is not for wider distribution.</a:t>
            </a:r>
          </a:p>
          <a:p>
            <a:pPr marL="0" indent="0">
              <a:lnSpc>
                <a:spcPct val="100000"/>
              </a:lnSpc>
              <a:buNone/>
            </a:pPr>
            <a:r>
              <a:rPr lang="en-US" sz="1400" dirty="0"/>
              <a:t>For information about how we obtain and use your personal data please see our Privacy Notice at https://www.ccla.co.uk/our-policies/data-protection-privacy-notice.</a:t>
            </a:r>
          </a:p>
          <a:p>
            <a:pPr marL="0" indent="0">
              <a:lnSpc>
                <a:spcPct val="100000"/>
              </a:lnSpc>
              <a:buNone/>
            </a:pPr>
            <a:endParaRPr lang="en-US" sz="1400" dirty="0"/>
          </a:p>
        </p:txBody>
      </p:sp>
      <p:sp>
        <p:nvSpPr>
          <p:cNvPr id="4" name="Footer Placeholder 3">
            <a:extLst>
              <a:ext uri="{FF2B5EF4-FFF2-40B4-BE49-F238E27FC236}">
                <a16:creationId xmlns:a16="http://schemas.microsoft.com/office/drawing/2014/main" id="{0A94853F-5572-4373-7D77-F3E7C1AA2D19}"/>
              </a:ext>
            </a:extLst>
          </p:cNvPr>
          <p:cNvSpPr>
            <a:spLocks noGrp="1"/>
          </p:cNvSpPr>
          <p:nvPr>
            <p:ph type="ftr" sz="quarter" idx="11"/>
          </p:nvPr>
        </p:nvSpPr>
        <p:spPr/>
        <p:txBody>
          <a:bodyPr/>
          <a:lstStyle/>
          <a:p>
            <a:r>
              <a:rPr lang="en-US"/>
              <a:t>Yorkshire Funders Presentation : 15th June 2022</a:t>
            </a:r>
            <a:endParaRPr lang="en-GB"/>
          </a:p>
        </p:txBody>
      </p:sp>
      <p:sp>
        <p:nvSpPr>
          <p:cNvPr id="5" name="Slide Number Placeholder 4">
            <a:extLst>
              <a:ext uri="{FF2B5EF4-FFF2-40B4-BE49-F238E27FC236}">
                <a16:creationId xmlns:a16="http://schemas.microsoft.com/office/drawing/2014/main" id="{B02A69B9-5ABA-75BD-F107-15131BABCE8C}"/>
              </a:ext>
            </a:extLst>
          </p:cNvPr>
          <p:cNvSpPr>
            <a:spLocks noGrp="1"/>
          </p:cNvSpPr>
          <p:nvPr>
            <p:ph type="sldNum" sz="quarter" idx="12"/>
          </p:nvPr>
        </p:nvSpPr>
        <p:spPr/>
        <p:txBody>
          <a:bodyPr/>
          <a:lstStyle/>
          <a:p>
            <a:fld id="{D75FD82E-9412-4023-8006-1D0F655421FA}" type="slidenum">
              <a:rPr lang="en-GB" smtClean="0"/>
              <a:t>19</a:t>
            </a:fld>
            <a:endParaRPr lang="en-GB"/>
          </a:p>
        </p:txBody>
      </p:sp>
    </p:spTree>
    <p:custDataLst>
      <p:tags r:id="rId1"/>
    </p:custDataLst>
    <p:extLst>
      <p:ext uri="{BB962C8B-B14F-4D97-AF65-F5344CB8AC3E}">
        <p14:creationId xmlns:p14="http://schemas.microsoft.com/office/powerpoint/2010/main" val="5842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5C85-1F19-4831-B418-1FC4D8BF3455}"/>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2B4F7262-88E8-4137-AE30-BD393A801F99}"/>
              </a:ext>
            </a:extLst>
          </p:cNvPr>
          <p:cNvSpPr>
            <a:spLocks noGrp="1"/>
          </p:cNvSpPr>
          <p:nvPr>
            <p:ph idx="1"/>
          </p:nvPr>
        </p:nvSpPr>
        <p:spPr/>
        <p:txBody>
          <a:bodyPr/>
          <a:lstStyle/>
          <a:p>
            <a:r>
              <a:rPr lang="en-GB" dirty="0"/>
              <a:t>Market Overview</a:t>
            </a:r>
          </a:p>
          <a:p>
            <a:r>
              <a:rPr lang="en-GB" dirty="0"/>
              <a:t>Everyone is talking about Sustainability, but what is it?</a:t>
            </a:r>
          </a:p>
          <a:p>
            <a:r>
              <a:rPr lang="en-GB" dirty="0"/>
              <a:t>What matters to you?</a:t>
            </a:r>
          </a:p>
          <a:p>
            <a:r>
              <a:rPr lang="en-GB" dirty="0"/>
              <a:t>Asking the right questions of your manager</a:t>
            </a:r>
          </a:p>
          <a:p>
            <a:r>
              <a:rPr lang="en-GB" dirty="0"/>
              <a:t>Impact of legislation</a:t>
            </a:r>
          </a:p>
          <a:p>
            <a:r>
              <a:rPr lang="en-GB" dirty="0"/>
              <a:t>Discussion</a:t>
            </a:r>
          </a:p>
        </p:txBody>
      </p:sp>
      <p:sp>
        <p:nvSpPr>
          <p:cNvPr id="6" name="Slide Number Placeholder 5">
            <a:extLst>
              <a:ext uri="{FF2B5EF4-FFF2-40B4-BE49-F238E27FC236}">
                <a16:creationId xmlns:a16="http://schemas.microsoft.com/office/drawing/2014/main" id="{52CAA270-5B01-4919-81ED-5E2AD84615A3}"/>
              </a:ext>
            </a:extLst>
          </p:cNvPr>
          <p:cNvSpPr>
            <a:spLocks noGrp="1"/>
          </p:cNvSpPr>
          <p:nvPr>
            <p:ph type="sldNum" sz="quarter" idx="12"/>
          </p:nvPr>
        </p:nvSpPr>
        <p:spPr/>
        <p:txBody>
          <a:bodyPr/>
          <a:lstStyle/>
          <a:p>
            <a:fld id="{D75FD82E-9412-4023-8006-1D0F655421FA}" type="slidenum">
              <a:rPr lang="en-GB" smtClean="0"/>
              <a:t>2</a:t>
            </a:fld>
            <a:endParaRPr lang="en-GB"/>
          </a:p>
        </p:txBody>
      </p:sp>
      <p:sp>
        <p:nvSpPr>
          <p:cNvPr id="7" name="Footer Placeholder 6">
            <a:extLst>
              <a:ext uri="{FF2B5EF4-FFF2-40B4-BE49-F238E27FC236}">
                <a16:creationId xmlns:a16="http://schemas.microsoft.com/office/drawing/2014/main" id="{9F3C4C65-1B72-8419-3640-1904509DA540}"/>
              </a:ext>
            </a:extLst>
          </p:cNvPr>
          <p:cNvSpPr>
            <a:spLocks noGrp="1"/>
          </p:cNvSpPr>
          <p:nvPr>
            <p:ph type="ftr" sz="quarter" idx="11"/>
          </p:nvPr>
        </p:nvSpPr>
        <p:spPr>
          <a:xfrm>
            <a:off x="748665" y="7041601"/>
            <a:ext cx="9478008" cy="481943"/>
          </a:xfrm>
        </p:spPr>
        <p:txBody>
          <a:bodyPr/>
          <a:lstStyle/>
          <a:p>
            <a:r>
              <a:rPr lang="en-GB"/>
              <a:t>Yorkshire Funders Presentation : 15th June 2022</a:t>
            </a:r>
            <a:endParaRPr lang="en-GB" dirty="0"/>
          </a:p>
        </p:txBody>
      </p:sp>
    </p:spTree>
    <p:custDataLst>
      <p:tags r:id="rId1"/>
    </p:custDataLst>
    <p:extLst>
      <p:ext uri="{BB962C8B-B14F-4D97-AF65-F5344CB8AC3E}">
        <p14:creationId xmlns:p14="http://schemas.microsoft.com/office/powerpoint/2010/main" val="252196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2"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p:txBody>
          <a:bodyPr/>
          <a:lstStyle/>
          <a:p>
            <a:r>
              <a:rPr lang="en-GB" sz="1200" dirty="0"/>
              <a:t>www.ccla.co.uk</a:t>
            </a:r>
          </a:p>
          <a:p>
            <a:endParaRPr lang="en-GB" dirty="0"/>
          </a:p>
          <a:p>
            <a:endParaRPr lang="en-GB" dirty="0"/>
          </a:p>
          <a:p>
            <a:endParaRPr lang="en-GB" dirty="0"/>
          </a:p>
          <a:p>
            <a:pPr lvl="1">
              <a:lnSpc>
                <a:spcPts val="1400"/>
              </a:lnSpc>
              <a:spcBef>
                <a:spcPts val="0"/>
              </a:spcBef>
            </a:pPr>
            <a:r>
              <a:rPr lang="en-GB" sz="1200" dirty="0"/>
              <a:t>CCLA Investment Management Limited (registered in England No. 2183088) and CCLA Fund Managers Limited </a:t>
            </a:r>
          </a:p>
          <a:p>
            <a:pPr lvl="1">
              <a:lnSpc>
                <a:spcPts val="1400"/>
              </a:lnSpc>
              <a:spcBef>
                <a:spcPts val="0"/>
              </a:spcBef>
            </a:pPr>
            <a:r>
              <a:rPr lang="en-GB" sz="1200" dirty="0"/>
              <a:t>(registered in England No. 8735639) at registered office, Senator House, 85 Queen Victoria Street, London EC4V 4ET, </a:t>
            </a:r>
          </a:p>
          <a:p>
            <a:pPr lvl="1">
              <a:lnSpc>
                <a:spcPts val="1400"/>
              </a:lnSpc>
              <a:spcBef>
                <a:spcPts val="0"/>
              </a:spcBef>
            </a:pPr>
            <a:r>
              <a:rPr lang="en-GB" sz="1200" dirty="0"/>
              <a:t>is authorised and regulated by the Financial Conduct Authority.</a:t>
            </a:r>
          </a:p>
          <a:p>
            <a:endParaRPr lang="en-GB" dirty="0"/>
          </a:p>
        </p:txBody>
      </p:sp>
    </p:spTree>
    <p:custDataLst>
      <p:tags r:id="rId1"/>
    </p:custDataLst>
    <p:extLst>
      <p:ext uri="{BB962C8B-B14F-4D97-AF65-F5344CB8AC3E}">
        <p14:creationId xmlns:p14="http://schemas.microsoft.com/office/powerpoint/2010/main" val="208123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39E87E8-9888-428E-9611-9D082E5DA39A}"/>
              </a:ext>
            </a:extLst>
          </p:cNvPr>
          <p:cNvSpPr>
            <a:spLocks noGrp="1" noSelect="1" noRot="1" noChangeAspect="1" noMove="1" noResize="1" noEditPoints="1" noAdjustHandles="1" noChangeArrowheads="1" noChangeShapeType="1" noTextEdit="1"/>
          </p:cNvSpPr>
          <p:nvPr>
            <p:ph type="title"/>
          </p:nvPr>
        </p:nvSpPr>
        <p:spPr/>
        <p:txBody>
          <a:bodyPr/>
          <a:lstStyle/>
          <a:p>
            <a:r>
              <a:rPr lang="en-GB">
                <a:solidFill>
                  <a:srgbClr val="413C38"/>
                </a:solidFill>
              </a:rPr>
              <a:t>Market outlook</a:t>
            </a:r>
            <a:endParaRPr lang="en-GB"/>
          </a:p>
        </p:txBody>
      </p:sp>
      <p:sp>
        <p:nvSpPr>
          <p:cNvPr id="6" name="Slide Number Placeholder 5">
            <a:extLst>
              <a:ext uri="{FF2B5EF4-FFF2-40B4-BE49-F238E27FC236}">
                <a16:creationId xmlns:a16="http://schemas.microsoft.com/office/drawing/2014/main" id="{06516037-A6DE-4AB6-B113-674D2411155E}"/>
              </a:ext>
            </a:extLst>
          </p:cNvPr>
          <p:cNvSpPr>
            <a:spLocks noGrp="1" noSelect="1" noRot="1" noChangeAspect="1" noMove="1" noResize="1" noEditPoints="1" noAdjustHandles="1" noChangeArrowheads="1" noChangeShapeType="1" noTextEdit="1"/>
          </p:cNvSpPr>
          <p:nvPr>
            <p:ph type="sldNum" sz="quarter" idx="12"/>
          </p:nvPr>
        </p:nvSpPr>
        <p:spPr/>
        <p:txBody>
          <a:bodyPr/>
          <a:lstStyle/>
          <a:p>
            <a:fld id="{D75FD82E-9412-4023-8006-1D0F655421FA}" type="slidenum">
              <a:rPr lang="en-GB" smtClean="0"/>
              <a:t>3</a:t>
            </a:fld>
            <a:endParaRPr lang="en-GB"/>
          </a:p>
        </p:txBody>
      </p:sp>
      <p:sp>
        <p:nvSpPr>
          <p:cNvPr id="14" name="TextBox 13">
            <a:extLst>
              <a:ext uri="{FF2B5EF4-FFF2-40B4-BE49-F238E27FC236}">
                <a16:creationId xmlns:a16="http://schemas.microsoft.com/office/drawing/2014/main" id="{244EE906-8EFD-4058-B973-65C6C0DB0A03}"/>
              </a:ext>
            </a:extLst>
          </p:cNvPr>
          <p:cNvSpPr txBox="1">
            <a:spLocks noGrp="1" noSelect="1" noRot="1" noChangeAspect="1" noMove="1" noResize="1" noEditPoints="1" noAdjustHandles="1" noChangeArrowheads="1" noChangeShapeType="1" noTextEdit="1"/>
          </p:cNvSpPr>
          <p:nvPr/>
        </p:nvSpPr>
        <p:spPr>
          <a:xfrm>
            <a:off x="471902" y="948240"/>
            <a:ext cx="9764712" cy="5401479"/>
          </a:xfrm>
          <a:prstGeom prst="rect">
            <a:avLst/>
          </a:prstGeom>
          <a:noFill/>
        </p:spPr>
        <p:txBody>
          <a:bodyPr wrap="square" rtlCol="0">
            <a:spAutoFit/>
          </a:bodyPr>
          <a:lstStyle/>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embo Std"/>
                <a:ea typeface="+mn-ea"/>
                <a:cs typeface="+mn-cs"/>
              </a:rPr>
              <a:t>Market volatility can be expected to continue as investors react to economic and monetary policy news and to unpredictable developments surrounding the war in Ukraine.</a:t>
            </a: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embo Std"/>
                <a:ea typeface="+mn-ea"/>
                <a:cs typeface="+mn-cs"/>
              </a:rPr>
              <a:t>Inflation should peak </a:t>
            </a:r>
            <a:r>
              <a:rPr lang="en-GB" sz="1600" dirty="0">
                <a:latin typeface="Bembo Std"/>
              </a:rPr>
              <a:t>in late </a:t>
            </a:r>
            <a:r>
              <a:rPr kumimoji="0" lang="en-GB" sz="1600" b="0" i="0" u="none" strike="noStrike" kern="1200" cap="none" spc="0" normalizeH="0" baseline="0" noProof="0" dirty="0">
                <a:ln>
                  <a:noFill/>
                </a:ln>
                <a:effectLst/>
                <a:uLnTx/>
                <a:uFillTx/>
                <a:latin typeface="Bembo Std"/>
                <a:ea typeface="+mn-ea"/>
                <a:cs typeface="+mn-cs"/>
              </a:rPr>
              <a:t>2022,  but is likely to remain above target rates for some time. </a:t>
            </a:r>
            <a:r>
              <a:rPr lang="en-GB" sz="1600" dirty="0">
                <a:latin typeface="Bembo Std"/>
              </a:rPr>
              <a:t>Consumer and business costs will remain above levels seen before the current spike, even after the rate of price increases begins to decline.</a:t>
            </a:r>
            <a:endParaRPr kumimoji="0" lang="en-GB" sz="1600" b="0" i="0" u="none" strike="noStrike" kern="1200" cap="none" spc="0" normalizeH="0" baseline="0" noProof="0" dirty="0">
              <a:ln>
                <a:noFill/>
              </a:ln>
              <a:effectLst/>
              <a:uLnTx/>
              <a:uFillTx/>
              <a:latin typeface="Bembo Std"/>
              <a:ea typeface="+mn-ea"/>
              <a:cs typeface="+mn-cs"/>
            </a:endParaRP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embo Std"/>
                <a:ea typeface="+mn-ea"/>
                <a:cs typeface="+mn-cs"/>
              </a:rPr>
              <a:t>The major western central banks – the US Federal Reserve, the Bank of England and the ECB – will continue to tighten monetary policy by reducing their asset holdings and raising interest rates. </a:t>
            </a: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lang="en-GB" sz="1600" dirty="0">
                <a:latin typeface="Bembo Std"/>
              </a:rPr>
              <a:t>The pace of tightening will be influenced by emerging economic data. The stronger US economy will allow the Fed to tighten faster and further than others. Eurozone and UK economies are at greater risk of recession.</a:t>
            </a:r>
            <a:endParaRPr kumimoji="0" lang="en-GB" sz="1600" b="0" i="0" u="none" strike="noStrike" kern="1200" cap="none" spc="0" normalizeH="0" baseline="0" noProof="0" dirty="0">
              <a:ln>
                <a:noFill/>
              </a:ln>
              <a:effectLst/>
              <a:uLnTx/>
              <a:uFillTx/>
              <a:latin typeface="Bembo Std"/>
              <a:ea typeface="+mn-ea"/>
              <a:cs typeface="+mn-cs"/>
            </a:endParaRP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lang="en-GB" sz="1600" dirty="0">
                <a:latin typeface="Bembo Std"/>
              </a:rPr>
              <a:t>Divergence in interest rates will contribute to currency movement, with the US dollar likely to continue to strengthen relative to sterling and the euro.</a:t>
            </a: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lang="en-GB" sz="1600" dirty="0">
                <a:latin typeface="Bembo Std"/>
              </a:rPr>
              <a:t>The outlook for bonds remains weak </a:t>
            </a:r>
            <a:r>
              <a:rPr kumimoji="0" lang="en-GB" sz="1600" b="0" i="0" u="none" strike="noStrike" kern="1200" cap="none" spc="0" normalizeH="0" baseline="0" noProof="0" dirty="0">
                <a:ln>
                  <a:noFill/>
                </a:ln>
                <a:effectLst/>
                <a:uLnTx/>
                <a:uFillTx/>
                <a:latin typeface="Bembo Std"/>
                <a:ea typeface="+mn-ea"/>
                <a:cs typeface="+mn-cs"/>
              </a:rPr>
              <a:t>as rising yields put downward pressure on valuations.</a:t>
            </a: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embo Std"/>
                <a:ea typeface="+mn-ea"/>
                <a:cs typeface="+mn-cs"/>
              </a:rPr>
              <a:t>Although we expect returns to be more muted than in recent years, for long-term investors we continue to favour selective allocations to risk assets: equities, alternatives and property.</a:t>
            </a:r>
          </a:p>
          <a:p>
            <a:pPr marL="285750" marR="0" lvl="0" indent="-285750" defTabSz="914400" rtl="0" eaLnBrk="1" fontAlgn="auto" latinLnBrk="0" hangingPunct="1">
              <a:spcBef>
                <a:spcPts val="600"/>
              </a:spcBef>
              <a:spcAft>
                <a:spcPts val="1200"/>
              </a:spcAft>
              <a:buClr>
                <a:schemeClr val="accent6"/>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Bembo Std"/>
                <a:ea typeface="+mn-ea"/>
                <a:cs typeface="+mn-cs"/>
              </a:rPr>
              <a:t>We retain our focus on quality, growth, valuation and sustainability. Companies with lower exposure to rising costs, which have pricing power and strong balance sheets remain well placed.</a:t>
            </a:r>
          </a:p>
        </p:txBody>
      </p:sp>
      <p:sp>
        <p:nvSpPr>
          <p:cNvPr id="16" name="TextBox 15">
            <a:extLst>
              <a:ext uri="{FF2B5EF4-FFF2-40B4-BE49-F238E27FC236}">
                <a16:creationId xmlns:a16="http://schemas.microsoft.com/office/drawing/2014/main" id="{A87D579F-CCB1-4527-8948-98C7FE9DB869}"/>
              </a:ext>
            </a:extLst>
          </p:cNvPr>
          <p:cNvSpPr txBox="1">
            <a:spLocks noGrp="1" noSelect="1" noRot="1" noChangeAspect="1" noMove="1" noResize="1" noEditPoints="1" noAdjustHandles="1" noChangeArrowheads="1" noChangeShapeType="1" noTextEdit="1"/>
          </p:cNvSpPr>
          <p:nvPr/>
        </p:nvSpPr>
        <p:spPr>
          <a:xfrm>
            <a:off x="471274" y="6394838"/>
            <a:ext cx="9735837" cy="646331"/>
          </a:xfrm>
          <a:prstGeom prst="rect">
            <a:avLst/>
          </a:prstGeom>
          <a:noFill/>
        </p:spPr>
        <p:txBody>
          <a:bodyPr wrap="square" rtlCol="0">
            <a:spAutoFit/>
          </a:bodyPr>
          <a:lstStyle/>
          <a:p>
            <a:r>
              <a:rPr lang="en-GB" sz="1200"/>
              <a:t>Source: CCLA as at </a:t>
            </a:r>
            <a:r>
              <a:rPr lang="en-GB" sz="1200" dirty="0"/>
              <a:t>May</a:t>
            </a:r>
            <a:r>
              <a:rPr lang="en-GB" sz="1200"/>
              <a:t> 2022.</a:t>
            </a:r>
          </a:p>
          <a:p>
            <a:r>
              <a:rPr lang="en-GB" sz="1200"/>
              <a:t>The market review, analysis, and any projections contained in this document represent the house view and should not be relied upon to form the basis of any investment decisions. </a:t>
            </a:r>
            <a:endParaRPr lang="en-GB" sz="1200">
              <a:solidFill>
                <a:srgbClr val="413C38"/>
              </a:solidFill>
              <a:ea typeface="MS Mincho" panose="02020609040205080304" pitchFamily="49" charset="-128"/>
              <a:cs typeface="Times New Roman" panose="02020603050405020304" pitchFamily="18" charset="0"/>
            </a:endParaRPr>
          </a:p>
        </p:txBody>
      </p:sp>
      <p:sp>
        <p:nvSpPr>
          <p:cNvPr id="9" name="SysTag_Lock_Overlay"/>
          <p:cNvSpPr>
            <a:spLocks noGrp="1" noSelect="1" noRot="1" noChangeAspect="1" noMove="1" noResize="1" noEditPoints="1" noAdjustHandles="1" noChangeArrowheads="1" noChangeShapeType="1" noTextEdit="1"/>
          </p:cNvSpPr>
          <p:nvPr/>
        </p:nvSpPr>
        <p:spPr>
          <a:xfrm>
            <a:off x="0" y="0"/>
            <a:ext cx="10691813" cy="7559675"/>
          </a:xfrm>
          <a:prstGeom prst="rect">
            <a:avLst/>
          </a:prstGeom>
          <a:solidFill>
            <a:srgbClr val="FFFFFF">
              <a:alpha val="0"/>
            </a:srgbClr>
          </a:solidFill>
        </p:spPr>
      </p:sp>
      <p:sp>
        <p:nvSpPr>
          <p:cNvPr id="10" name="Footer Placeholder 9">
            <a:extLst>
              <a:ext uri="{FF2B5EF4-FFF2-40B4-BE49-F238E27FC236}">
                <a16:creationId xmlns:a16="http://schemas.microsoft.com/office/drawing/2014/main" id="{6A6CF765-E6F7-5CDE-B279-7011D3333B37}"/>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159021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6"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2" name="Title 1"/>
          <p:cNvSpPr>
            <a:spLocks noGrp="1" noSelect="1" noRot="1" noChangeAspect="1" noMove="1" noResize="1" noEditPoints="1" noAdjustHandles="1" noChangeArrowheads="1" noChangeShapeType="1" noTextEdit="1"/>
          </p:cNvSpPr>
          <p:nvPr>
            <p:ph type="title"/>
          </p:nvPr>
        </p:nvSpPr>
        <p:spPr/>
        <p:txBody>
          <a:bodyPr/>
          <a:lstStyle/>
          <a:p>
            <a:r>
              <a:rPr lang="en-GB"/>
              <a:t>COIF Charities investment fund</a:t>
            </a:r>
            <a:endParaRPr lang="en-GB" sz="2000">
              <a:latin typeface="Bembo Std" panose="02020605060306020A03" pitchFamily="18" charset="0"/>
            </a:endParaRPr>
          </a:p>
        </p:txBody>
      </p:sp>
      <p:sp>
        <p:nvSpPr>
          <p:cNvPr id="3" name="Content Placeholder 2"/>
          <p:cNvSpPr>
            <a:spLocks noGrp="1" noSelect="1" noRot="1" noChangeAspect="1" noMove="1" noResize="1" noEditPoints="1" noAdjustHandles="1" noChangeArrowheads="1" noChangeShapeType="1" noTextEdit="1"/>
          </p:cNvSpPr>
          <p:nvPr>
            <p:ph idx="1"/>
          </p:nvPr>
        </p:nvSpPr>
        <p:spPr>
          <a:xfrm>
            <a:off x="5345113" y="924495"/>
            <a:ext cx="4881560" cy="2772861"/>
          </a:xfrm>
        </p:spPr>
        <p:txBody>
          <a:bodyPr lIns="90000" tIns="46800" rIns="90000" bIns="46800"/>
          <a:lstStyle/>
          <a:p>
            <a:pPr marL="0" indent="0">
              <a:spcBef>
                <a:spcPts val="551"/>
              </a:spcBef>
              <a:buNone/>
            </a:pPr>
            <a:r>
              <a:rPr lang="en-GB" sz="1800">
                <a:latin typeface="Bembo Std" panose="02020605060306020A03" pitchFamily="18" charset="0"/>
              </a:rPr>
              <a:t>Dynamic approach</a:t>
            </a:r>
          </a:p>
          <a:p>
            <a:r>
              <a:rPr lang="en-GB" sz="1800">
                <a:latin typeface="Bembo Std" panose="02020605060306020A03" pitchFamily="18" charset="0"/>
              </a:rPr>
              <a:t>Willing to take robust strategic views e.g. zero fixed interest holdings</a:t>
            </a:r>
          </a:p>
          <a:p>
            <a:pPr marL="503971" lvl="1" indent="0">
              <a:spcBef>
                <a:spcPts val="476"/>
              </a:spcBef>
              <a:buNone/>
            </a:pPr>
            <a:endParaRPr lang="en-GB" sz="1800"/>
          </a:p>
          <a:p>
            <a:pPr marL="0" indent="0">
              <a:spcBef>
                <a:spcPts val="551"/>
              </a:spcBef>
              <a:buNone/>
            </a:pPr>
            <a:r>
              <a:rPr lang="en-GB" sz="1800">
                <a:latin typeface="Bembo Std" panose="02020605060306020A03" pitchFamily="18" charset="0"/>
              </a:rPr>
              <a:t>Use of alternative asset types providing contractual cashflows </a:t>
            </a:r>
          </a:p>
          <a:p>
            <a:r>
              <a:rPr lang="en-GB" sz="1800">
                <a:latin typeface="Bembo Std" panose="02020605060306020A03" pitchFamily="18" charset="0"/>
              </a:rPr>
              <a:t>Doctors’ surgeries</a:t>
            </a:r>
          </a:p>
          <a:p>
            <a:r>
              <a:rPr lang="en-GB" sz="1800">
                <a:latin typeface="Bembo Std" panose="02020605060306020A03" pitchFamily="18" charset="0"/>
              </a:rPr>
              <a:t>Sustainable energy</a:t>
            </a:r>
          </a:p>
        </p:txBody>
      </p:sp>
      <p:sp>
        <p:nvSpPr>
          <p:cNvPr id="12" name="Footer Placeholder 11">
            <a:extLst>
              <a:ext uri="{FF2B5EF4-FFF2-40B4-BE49-F238E27FC236}">
                <a16:creationId xmlns:a16="http://schemas.microsoft.com/office/drawing/2014/main" id="{238A88E5-C635-4BCC-B961-94DC4059E473}"/>
              </a:ext>
            </a:extLst>
          </p:cNvPr>
          <p:cNvSpPr>
            <a:spLocks noGrp="1" noSelect="1" noRot="1" noChangeAspect="1" noMove="1" noResize="1" noEditPoints="1" noAdjustHandles="1" noChangeArrowheads="1" noChangeShapeType="1" noTextEdit="1"/>
          </p:cNvSpPr>
          <p:nvPr>
            <p:ph type="ftr" sz="quarter" idx="11"/>
          </p:nvPr>
        </p:nvSpPr>
        <p:spPr/>
        <p:txBody>
          <a:bodyPr/>
          <a:lstStyle/>
          <a:p>
            <a:r>
              <a:rPr lang="en-US"/>
              <a:t>Yorkshire Funders Presentation : 15th June 2022</a:t>
            </a:r>
            <a:endParaRPr lang="en-GB"/>
          </a:p>
        </p:txBody>
      </p:sp>
      <p:sp>
        <p:nvSpPr>
          <p:cNvPr id="13" name="Slide Number Placeholder 12">
            <a:extLst>
              <a:ext uri="{FF2B5EF4-FFF2-40B4-BE49-F238E27FC236}">
                <a16:creationId xmlns:a16="http://schemas.microsoft.com/office/drawing/2014/main" id="{8653A7CA-F57B-4B77-8391-84D5BE2DE2FC}"/>
              </a:ext>
            </a:extLst>
          </p:cNvPr>
          <p:cNvSpPr>
            <a:spLocks noGrp="1" noSelect="1" noRot="1" noChangeAspect="1" noMove="1" noResize="1" noEditPoints="1" noAdjustHandles="1" noChangeArrowheads="1" noChangeShapeType="1" noTextEdit="1"/>
          </p:cNvSpPr>
          <p:nvPr>
            <p:ph type="sldNum" sz="quarter" idx="12"/>
          </p:nvPr>
        </p:nvSpPr>
        <p:spPr/>
        <p:txBody>
          <a:bodyPr/>
          <a:lstStyle/>
          <a:p>
            <a:fld id="{D75FD82E-9412-4023-8006-1D0F655421FA}" type="slidenum">
              <a:rPr lang="en-GB" smtClean="0"/>
              <a:t>4</a:t>
            </a:fld>
            <a:endParaRPr lang="en-GB"/>
          </a:p>
        </p:txBody>
      </p:sp>
      <p:sp>
        <p:nvSpPr>
          <p:cNvPr id="21" name="TextBox 20"/>
          <p:cNvSpPr txBox="1">
            <a:spLocks noGrp="1" noSelect="1" noRot="1" noChangeAspect="1" noMove="1" noResize="1" noEditPoints="1" noAdjustHandles="1" noChangeArrowheads="1" noChangeShapeType="1" noTextEdit="1"/>
          </p:cNvSpPr>
          <p:nvPr/>
        </p:nvSpPr>
        <p:spPr>
          <a:xfrm>
            <a:off x="474389" y="931800"/>
            <a:ext cx="4870724" cy="369332"/>
          </a:xfrm>
          <a:prstGeom prst="rect">
            <a:avLst/>
          </a:prstGeom>
          <a:noFill/>
        </p:spPr>
        <p:txBody>
          <a:bodyPr wrap="square" rtlCol="0">
            <a:spAutoFit/>
          </a:bodyPr>
          <a:lstStyle/>
          <a:p>
            <a:pPr algn="ctr"/>
            <a:r>
              <a:rPr lang="en-US" b="1"/>
              <a:t>Asset allocation</a:t>
            </a:r>
          </a:p>
        </p:txBody>
      </p:sp>
      <p:sp>
        <p:nvSpPr>
          <p:cNvPr id="18" name="TextBox 17">
            <a:extLst>
              <a:ext uri="{FF2B5EF4-FFF2-40B4-BE49-F238E27FC236}">
                <a16:creationId xmlns:a16="http://schemas.microsoft.com/office/drawing/2014/main" id="{6EAD0AA9-61C8-47E9-B34F-22A8965825D7}"/>
              </a:ext>
            </a:extLst>
          </p:cNvPr>
          <p:cNvSpPr txBox="1">
            <a:spLocks noGrp="1" noSelect="1" noRot="1" noChangeAspect="1" noMove="1" noResize="1" noEditPoints="1" noAdjustHandles="1" noChangeArrowheads="1" noChangeShapeType="1" noTextEdit="1"/>
          </p:cNvSpPr>
          <p:nvPr/>
        </p:nvSpPr>
        <p:spPr>
          <a:xfrm>
            <a:off x="464970" y="5839298"/>
            <a:ext cx="4870724" cy="1200329"/>
          </a:xfrm>
          <a:prstGeom prst="rect">
            <a:avLst/>
          </a:prstGeom>
          <a:noFill/>
        </p:spPr>
        <p:txBody>
          <a:bodyPr wrap="square" rtlCol="0">
            <a:spAutoFit/>
          </a:bodyPr>
          <a:lstStyle/>
          <a:p>
            <a:r>
              <a:rPr lang="en-GB" sz="1200"/>
              <a:t>Source CCLA, as at 31 March 2022. Asset allocation is subject to change.</a:t>
            </a:r>
          </a:p>
          <a:p>
            <a:r>
              <a:rPr lang="en-GB" sz="1200"/>
              <a:t>Infrastructure and operating assets refers to investments that facilitate the functioning of society with the potential for steady cash flows </a:t>
            </a:r>
            <a:br>
              <a:rPr lang="en-GB" sz="1200"/>
            </a:br>
            <a:r>
              <a:rPr lang="en-GB" sz="1200"/>
              <a:t>(e.g. energy-related and social). </a:t>
            </a:r>
          </a:p>
          <a:p>
            <a:r>
              <a:rPr lang="en-GB" sz="1200"/>
              <a:t>Contractual assets refers to investments that generate contracted cash flows over a specific period and are typically secured against assets.</a:t>
            </a:r>
          </a:p>
        </p:txBody>
      </p:sp>
      <p:graphicFrame>
        <p:nvGraphicFramePr>
          <p:cNvPr id="17" name="Chart 16">
            <a:extLst>
              <a:ext uri="{FF2B5EF4-FFF2-40B4-BE49-F238E27FC236}">
                <a16:creationId xmlns:a16="http://schemas.microsoft.com/office/drawing/2014/main" id="{D91A06B3-CA32-9258-A717-BFA545BC7C98}"/>
              </a:ext>
            </a:extLst>
          </p:cNvPr>
          <p:cNvGraphicFramePr>
            <a:graphicFrameLocks noGrp="1" noDrilldown="1" noSelect="1" noChangeAspect="1" noMove="1" noResize="1"/>
          </p:cNvGraphicFramePr>
          <p:nvPr>
            <p:extLst>
              <p:ext uri="{D42A27DB-BD31-4B8C-83A1-F6EECF244321}">
                <p14:modId xmlns:p14="http://schemas.microsoft.com/office/powerpoint/2010/main" val="2411961989"/>
              </p:ext>
            </p:extLst>
          </p:nvPr>
        </p:nvGraphicFramePr>
        <p:xfrm>
          <a:off x="462809" y="1333670"/>
          <a:ext cx="4875213" cy="19796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a:extLst>
              <a:ext uri="{FF2B5EF4-FFF2-40B4-BE49-F238E27FC236}">
                <a16:creationId xmlns:a16="http://schemas.microsoft.com/office/drawing/2014/main" id="{C88E0D24-6292-EB49-97AA-9D3E0BE0AE54}"/>
              </a:ext>
            </a:extLst>
          </p:cNvPr>
          <p:cNvGraphicFramePr>
            <a:graphicFrameLocks noGrp="1" noDrilldown="1" noSelect="1" noChangeAspect="1" noMove="1" noResize="1"/>
          </p:cNvGraphicFramePr>
          <p:nvPr>
            <p:extLst>
              <p:ext uri="{D42A27DB-BD31-4B8C-83A1-F6EECF244321}">
                <p14:modId xmlns:p14="http://schemas.microsoft.com/office/powerpoint/2010/main" val="827554803"/>
              </p:ext>
            </p:extLst>
          </p:nvPr>
        </p:nvGraphicFramePr>
        <p:xfrm>
          <a:off x="544482" y="3589643"/>
          <a:ext cx="1889649" cy="1313501"/>
        </p:xfrm>
        <a:graphic>
          <a:graphicData uri="http://schemas.openxmlformats.org/drawingml/2006/table">
            <a:tbl>
              <a:tblPr/>
              <a:tblGrid>
                <a:gridCol w="1368880">
                  <a:extLst>
                    <a:ext uri="{9D8B030D-6E8A-4147-A177-3AD203B41FA5}">
                      <a16:colId xmlns:a16="http://schemas.microsoft.com/office/drawing/2014/main" val="173290468"/>
                    </a:ext>
                  </a:extLst>
                </a:gridCol>
                <a:gridCol w="520769">
                  <a:extLst>
                    <a:ext uri="{9D8B030D-6E8A-4147-A177-3AD203B41FA5}">
                      <a16:colId xmlns:a16="http://schemas.microsoft.com/office/drawing/2014/main" val="339852794"/>
                    </a:ext>
                  </a:extLst>
                </a:gridCol>
              </a:tblGrid>
              <a:tr h="161925">
                <a:tc>
                  <a:txBody>
                    <a:bodyPr/>
                    <a:lstStyle/>
                    <a:p>
                      <a:pPr algn="l" fontAlgn="b"/>
                      <a:r>
                        <a:rPr lang="en-GB" sz="1200" b="1" i="0" u="none" strike="noStrike">
                          <a:solidFill>
                            <a:srgbClr val="413C38"/>
                          </a:solidFill>
                          <a:effectLst/>
                          <a:latin typeface="Bembo Std" panose="02020605060306020A03" pitchFamily="18" charset="0"/>
                        </a:rPr>
                        <a:t>Overseas Equity</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1" i="0" u="none" strike="noStrike">
                          <a:solidFill>
                            <a:srgbClr val="413C38"/>
                          </a:solidFill>
                          <a:effectLst/>
                          <a:latin typeface="Bembo Std" panose="02020605060306020A03" pitchFamily="18" charset="0"/>
                        </a:rPr>
                        <a:t>%</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1370516135"/>
                  </a:ext>
                </a:extLst>
              </a:tr>
              <a:tr h="161925">
                <a:tc>
                  <a:txBody>
                    <a:bodyPr/>
                    <a:lstStyle/>
                    <a:p>
                      <a:pPr algn="l" fontAlgn="b"/>
                      <a:r>
                        <a:rPr lang="en-GB" sz="1200" b="0" i="0" u="none" strike="noStrike">
                          <a:solidFill>
                            <a:srgbClr val="413C38"/>
                          </a:solidFill>
                          <a:effectLst/>
                          <a:latin typeface="Bembo Std" panose="02020605060306020A03" pitchFamily="18" charset="0"/>
                        </a:rPr>
                        <a:t>North America</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413C38"/>
                          </a:solidFill>
                          <a:effectLst/>
                          <a:latin typeface="Bembo Std" panose="02020605060306020A03" pitchFamily="18" charset="0"/>
                        </a:rPr>
                        <a:t>44.55</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427732549"/>
                  </a:ext>
                </a:extLst>
              </a:tr>
              <a:tr h="167005">
                <a:tc>
                  <a:txBody>
                    <a:bodyPr/>
                    <a:lstStyle/>
                    <a:p>
                      <a:pPr algn="l" fontAlgn="b"/>
                      <a:r>
                        <a:rPr lang="en-GB" sz="1200" b="0" i="0" u="none" strike="noStrike">
                          <a:solidFill>
                            <a:srgbClr val="413C38"/>
                          </a:solidFill>
                          <a:effectLst/>
                          <a:latin typeface="Bembo Std" panose="02020605060306020A03" pitchFamily="18" charset="0"/>
                        </a:rPr>
                        <a:t>Europe ex UK</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413C38"/>
                          </a:solidFill>
                          <a:effectLst/>
                          <a:latin typeface="Bembo Std" panose="02020605060306020A03" pitchFamily="18" charset="0"/>
                        </a:rPr>
                        <a:t>14.41</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2301141406"/>
                  </a:ext>
                </a:extLst>
              </a:tr>
              <a:tr h="167005">
                <a:tc>
                  <a:txBody>
                    <a:bodyPr/>
                    <a:lstStyle/>
                    <a:p>
                      <a:pPr algn="l" fontAlgn="b"/>
                      <a:r>
                        <a:rPr lang="en-GB" sz="1200" b="0" i="0" u="none" strike="noStrike">
                          <a:solidFill>
                            <a:srgbClr val="413C38"/>
                          </a:solidFill>
                          <a:effectLst/>
                          <a:latin typeface="Bembo Std" panose="02020605060306020A03" pitchFamily="18" charset="0"/>
                        </a:rPr>
                        <a:t>Asia Pacific ex Japan</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413C38"/>
                          </a:solidFill>
                          <a:effectLst/>
                          <a:latin typeface="Bembo Std" panose="02020605060306020A03" pitchFamily="18" charset="0"/>
                        </a:rPr>
                        <a:t>3.61</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3050578424"/>
                  </a:ext>
                </a:extLst>
              </a:tr>
              <a:tr h="161925">
                <a:tc>
                  <a:txBody>
                    <a:bodyPr/>
                    <a:lstStyle/>
                    <a:p>
                      <a:pPr algn="l" fontAlgn="b"/>
                      <a:r>
                        <a:rPr lang="en-GB" sz="1200" b="0" i="0" u="none" strike="noStrike">
                          <a:solidFill>
                            <a:srgbClr val="413C38"/>
                          </a:solidFill>
                          <a:effectLst/>
                          <a:latin typeface="Bembo Std" panose="02020605060306020A03" pitchFamily="18" charset="0"/>
                        </a:rPr>
                        <a:t>Japan</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413C38"/>
                          </a:solidFill>
                          <a:effectLst/>
                          <a:latin typeface="Bembo Std" panose="02020605060306020A03" pitchFamily="18" charset="0"/>
                        </a:rPr>
                        <a:t>0.75</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2245608337"/>
                  </a:ext>
                </a:extLst>
              </a:tr>
              <a:tr h="161925">
                <a:tc>
                  <a:txBody>
                    <a:bodyPr/>
                    <a:lstStyle/>
                    <a:p>
                      <a:pPr algn="l" fontAlgn="b"/>
                      <a:r>
                        <a:rPr lang="en-GB" sz="1200" b="0" i="0" u="none" strike="noStrike">
                          <a:solidFill>
                            <a:srgbClr val="413C38"/>
                          </a:solidFill>
                          <a:effectLst/>
                          <a:latin typeface="Bembo Std" panose="02020605060306020A03" pitchFamily="18" charset="0"/>
                        </a:rPr>
                        <a:t>Other</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0" i="0" u="none" strike="noStrike">
                          <a:solidFill>
                            <a:srgbClr val="413C38"/>
                          </a:solidFill>
                          <a:effectLst/>
                          <a:latin typeface="Bembo Std" panose="02020605060306020A03" pitchFamily="18" charset="0"/>
                        </a:rPr>
                        <a:t>0.81</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4152088492"/>
                  </a:ext>
                </a:extLst>
              </a:tr>
              <a:tr h="161925">
                <a:tc>
                  <a:txBody>
                    <a:bodyPr/>
                    <a:lstStyle/>
                    <a:p>
                      <a:pPr algn="l" fontAlgn="b"/>
                      <a:r>
                        <a:rPr lang="en-GB" sz="1200" b="1" i="0" u="none" strike="noStrike">
                          <a:solidFill>
                            <a:srgbClr val="413C38"/>
                          </a:solidFill>
                          <a:effectLst/>
                          <a:latin typeface="Bembo Std" panose="02020605060306020A03" pitchFamily="18" charset="0"/>
                        </a:rPr>
                        <a:t>Total:</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tc>
                  <a:txBody>
                    <a:bodyPr/>
                    <a:lstStyle/>
                    <a:p>
                      <a:pPr algn="r" fontAlgn="b"/>
                      <a:r>
                        <a:rPr lang="en-GB" sz="1200" b="1" i="0" u="none" strike="noStrike">
                          <a:solidFill>
                            <a:srgbClr val="413C38"/>
                          </a:solidFill>
                          <a:effectLst/>
                          <a:latin typeface="Bembo Std" panose="02020605060306020A03" pitchFamily="18" charset="0"/>
                        </a:rPr>
                        <a:t>64.13</a:t>
                      </a:r>
                    </a:p>
                  </a:txBody>
                  <a:tcPr marL="4763" marR="4763" marT="4763" marB="0" anchor="b">
                    <a:lnL>
                      <a:noFill/>
                    </a:lnL>
                    <a:lnR>
                      <a:noFill/>
                    </a:lnR>
                    <a:lnT w="6350" cap="flat" cmpd="sng" algn="ctr">
                      <a:solidFill>
                        <a:srgbClr val="CED0D1"/>
                      </a:solidFill>
                      <a:prstDash val="solid"/>
                      <a:round/>
                      <a:headEnd type="none" w="med" len="med"/>
                      <a:tailEnd type="none" w="med" len="med"/>
                    </a:lnT>
                    <a:lnB w="6350" cap="flat" cmpd="sng" algn="ctr">
                      <a:solidFill>
                        <a:srgbClr val="CED0D1"/>
                      </a:solidFill>
                      <a:prstDash val="solid"/>
                      <a:round/>
                      <a:headEnd type="none" w="med" len="med"/>
                      <a:tailEnd type="none" w="med" len="med"/>
                    </a:lnB>
                    <a:solidFill>
                      <a:srgbClr val="FFFFFF"/>
                    </a:solidFill>
                  </a:tcPr>
                </a:tc>
                <a:extLst>
                  <a:ext uri="{0D108BD9-81ED-4DB2-BD59-A6C34878D82A}">
                    <a16:rowId xmlns:a16="http://schemas.microsoft.com/office/drawing/2014/main" val="1766365574"/>
                  </a:ext>
                </a:extLst>
              </a:tr>
            </a:tbl>
          </a:graphicData>
        </a:graphic>
      </p:graphicFrame>
      <p:sp>
        <p:nvSpPr>
          <p:cNvPr id="8" name="SysTag_Lock_Overlay"/>
          <p:cNvSpPr>
            <a:spLocks noGrp="1" noSelect="1" noRot="1" noChangeAspect="1" noMove="1" noResize="1" noEditPoints="1" noAdjustHandles="1" noChangeArrowheads="1" noChangeShapeType="1" noTextEdit="1"/>
          </p:cNvSpPr>
          <p:nvPr/>
        </p:nvSpPr>
        <p:spPr>
          <a:xfrm>
            <a:off x="0" y="0"/>
            <a:ext cx="10691813" cy="7559675"/>
          </a:xfrm>
          <a:prstGeom prst="rect">
            <a:avLst/>
          </a:prstGeom>
          <a:solidFill>
            <a:srgbClr val="FFFFFF">
              <a:alpha val="0"/>
            </a:srgbClr>
          </a:solidFill>
        </p:spPr>
      </p:sp>
    </p:spTree>
    <p:custDataLst>
      <p:tags r:id="rId1"/>
    </p:custDataLst>
    <p:extLst>
      <p:ext uri="{BB962C8B-B14F-4D97-AF65-F5344CB8AC3E}">
        <p14:creationId xmlns:p14="http://schemas.microsoft.com/office/powerpoint/2010/main" val="23201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10"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E5F4A00-531F-42B3-9BFB-1E23588C4B45}"/>
              </a:ext>
            </a:extLst>
          </p:cNvPr>
          <p:cNvSpPr>
            <a:spLocks noGrp="1" noSelect="1" noRot="1" noChangeAspect="1" noMove="1" noResize="1" noEditPoints="1" noAdjustHandles="1" noChangeArrowheads="1" noChangeShapeType="1" noTextEdit="1"/>
          </p:cNvSpPr>
          <p:nvPr>
            <p:ph type="title"/>
          </p:nvPr>
        </p:nvSpPr>
        <p:spPr/>
        <p:txBody>
          <a:bodyPr/>
          <a:lstStyle/>
          <a:p>
            <a:r>
              <a:rPr kumimoji="0" lang="en-GB" sz="1600" b="1" i="0" u="none" strike="noStrike" kern="1200" cap="all" spc="0" normalizeH="0" baseline="0" noProof="0">
                <a:ln>
                  <a:noFill/>
                </a:ln>
                <a:solidFill>
                  <a:srgbClr val="413C38"/>
                </a:solidFill>
                <a:effectLst/>
                <a:uLnTx/>
                <a:uFillTx/>
                <a:latin typeface="Bembo Std"/>
                <a:ea typeface="+mj-ea"/>
                <a:cs typeface="+mj-cs"/>
              </a:rPr>
              <a:t>COIF charities investment fund – equity positioning</a:t>
            </a:r>
            <a:endParaRPr lang="en-GB"/>
          </a:p>
        </p:txBody>
      </p:sp>
      <p:sp>
        <p:nvSpPr>
          <p:cNvPr id="6" name="Footer Placeholder 5">
            <a:extLst>
              <a:ext uri="{FF2B5EF4-FFF2-40B4-BE49-F238E27FC236}">
                <a16:creationId xmlns:a16="http://schemas.microsoft.com/office/drawing/2014/main" id="{7E8EB655-B7C7-4588-93BB-5DC9971F0DE0}"/>
              </a:ext>
            </a:extLst>
          </p:cNvPr>
          <p:cNvSpPr>
            <a:spLocks noGrp="1" noSelect="1" noRot="1" noChangeAspect="1" noMove="1" noResize="1" noEditPoints="1" noAdjustHandles="1" noChangeArrowheads="1" noChangeShapeType="1" noTextEdit="1"/>
          </p:cNvSpPr>
          <p:nvPr>
            <p:ph type="ftr" sz="quarter" idx="11"/>
          </p:nvPr>
        </p:nvSpPr>
        <p:spPr/>
        <p:txBody>
          <a:bodyPr/>
          <a:lstStyle/>
          <a:p>
            <a:r>
              <a:rPr lang="en-US"/>
              <a:t>Yorkshire Funders Presentation : 15th June 2022</a:t>
            </a:r>
            <a:endParaRPr lang="en-GB"/>
          </a:p>
        </p:txBody>
      </p:sp>
      <p:sp>
        <p:nvSpPr>
          <p:cNvPr id="7" name="Slide Number Placeholder 6">
            <a:extLst>
              <a:ext uri="{FF2B5EF4-FFF2-40B4-BE49-F238E27FC236}">
                <a16:creationId xmlns:a16="http://schemas.microsoft.com/office/drawing/2014/main" id="{CBAEAC60-196D-45A9-A1E5-04ECCFCF1D4A}"/>
              </a:ext>
            </a:extLst>
          </p:cNvPr>
          <p:cNvSpPr>
            <a:spLocks noGrp="1" noSelect="1" noRot="1" noChangeAspect="1" noMove="1" noResize="1" noEditPoints="1" noAdjustHandles="1" noChangeArrowheads="1" noChangeShapeType="1" noTextEdit="1"/>
          </p:cNvSpPr>
          <p:nvPr>
            <p:ph type="sldNum" sz="quarter" idx="12"/>
          </p:nvPr>
        </p:nvSpPr>
        <p:spPr/>
        <p:txBody>
          <a:bodyPr/>
          <a:lstStyle/>
          <a:p>
            <a:fld id="{D75FD82E-9412-4023-8006-1D0F655421FA}" type="slidenum">
              <a:rPr lang="en-GB" smtClean="0"/>
              <a:t>5</a:t>
            </a:fld>
            <a:endParaRPr lang="en-GB"/>
          </a:p>
        </p:txBody>
      </p:sp>
      <p:sp>
        <p:nvSpPr>
          <p:cNvPr id="9" name="Text Box 9">
            <a:extLst>
              <a:ext uri="{FF2B5EF4-FFF2-40B4-BE49-F238E27FC236}">
                <a16:creationId xmlns:a16="http://schemas.microsoft.com/office/drawing/2014/main" id="{CC202817-789C-4B8C-8091-206F86536C89}"/>
              </a:ext>
            </a:extLst>
          </p:cNvPr>
          <p:cNvSpPr txBox="1">
            <a:spLocks noGrp="1" noSelect="1" noRot="1" noChangeAspect="1" noMove="1" noResize="1" noEditPoints="1" noAdjustHandles="1" noChangeArrowheads="1" noChangeShapeType="1" noTextEdit="1"/>
          </p:cNvSpPr>
          <p:nvPr/>
        </p:nvSpPr>
        <p:spPr bwMode="auto">
          <a:xfrm>
            <a:off x="468213" y="5877430"/>
            <a:ext cx="9753410" cy="1015663"/>
          </a:xfrm>
          <a:prstGeom prst="rect">
            <a:avLst/>
          </a:prstGeom>
          <a:noFill/>
          <a:ln w="9525">
            <a:noFill/>
            <a:miter lim="800000"/>
            <a:headEnd/>
            <a:tailEnd/>
          </a:ln>
        </p:spPr>
        <p:txBody>
          <a:bodyPr wrap="square">
            <a:spAutoFit/>
          </a:bodyPr>
          <a:lstStyle/>
          <a:p>
            <a:pPr>
              <a:spcBef>
                <a:spcPct val="50000"/>
              </a:spcBef>
            </a:pPr>
            <a:r>
              <a:rPr lang="en-GB" sz="1200" dirty="0"/>
              <a:t>Source CCLA as at 31 March 2022.</a:t>
            </a:r>
          </a:p>
          <a:p>
            <a:r>
              <a:rPr lang="en-GB" sz="1200" dirty="0">
                <a:cs typeface="Arial" panose="020B0604020202020204" pitchFamily="34" charset="0"/>
              </a:rPr>
              <a:t>*Equity comparator – 75% </a:t>
            </a:r>
            <a:r>
              <a:rPr lang="en-US" sz="1200" dirty="0">
                <a:cs typeface="Arial" panose="020B0604020202020204" pitchFamily="34" charset="0"/>
              </a:rPr>
              <a:t>MSCI World Index.</a:t>
            </a:r>
            <a:endParaRPr lang="en-GB" sz="1200" dirty="0">
              <a:cs typeface="Arial" panose="020B0604020202020204" pitchFamily="34" charset="0"/>
            </a:endParaRPr>
          </a:p>
          <a:p>
            <a:r>
              <a:rPr lang="en-GB" sz="1200" dirty="0">
                <a:cs typeface="Arial" panose="020B0604020202020204" pitchFamily="34" charset="0"/>
              </a:rPr>
              <a:t>Sector allocation is subject to change.</a:t>
            </a:r>
          </a:p>
          <a:p>
            <a:r>
              <a:rPr lang="en-GB" sz="1200" dirty="0"/>
              <a:t>The market review, analysis, and any projections contained in this slide represent the house view and should not be relied upon to form the basis of any investment decisions. </a:t>
            </a:r>
            <a:r>
              <a:rPr lang="en-GB" sz="1200" dirty="0">
                <a:solidFill>
                  <a:srgbClr val="413C38"/>
                </a:solidFill>
              </a:rPr>
              <a:t>Past performance is not a reliable indicator for future results.</a:t>
            </a:r>
            <a:endParaRPr lang="en-GB" sz="1100" dirty="0">
              <a:solidFill>
                <a:srgbClr val="413C38"/>
              </a:solidFill>
            </a:endParaRPr>
          </a:p>
        </p:txBody>
      </p:sp>
      <p:sp>
        <p:nvSpPr>
          <p:cNvPr id="13" name="TextBox 12">
            <a:extLst>
              <a:ext uri="{FF2B5EF4-FFF2-40B4-BE49-F238E27FC236}">
                <a16:creationId xmlns:a16="http://schemas.microsoft.com/office/drawing/2014/main" id="{554756AC-D46A-4A01-A560-1753F8502D23}"/>
              </a:ext>
            </a:extLst>
          </p:cNvPr>
          <p:cNvSpPr txBox="1">
            <a:spLocks noGrp="1" noSelect="1" noRot="1" noChangeAspect="1" noMove="1" noResize="1" noEditPoints="1" noAdjustHandles="1" noChangeArrowheads="1" noChangeShapeType="1" noTextEdit="1"/>
          </p:cNvSpPr>
          <p:nvPr/>
        </p:nvSpPr>
        <p:spPr>
          <a:xfrm>
            <a:off x="5366354" y="1341852"/>
            <a:ext cx="4860321" cy="4493538"/>
          </a:xfrm>
          <a:prstGeom prst="rect">
            <a:avLst/>
          </a:prstGeom>
          <a:noFill/>
        </p:spPr>
        <p:txBody>
          <a:bodyPr wrap="square" lIns="91440" tIns="45720" rIns="91440" bIns="45720" anchor="t">
            <a:spAutoFit/>
          </a:bodyPr>
          <a:lstStyle/>
          <a:p>
            <a:pPr marL="285750" indent="-285750">
              <a:spcAft>
                <a:spcPts val="600"/>
              </a:spcAft>
              <a:buClr>
                <a:schemeClr val="accent6"/>
              </a:buClr>
              <a:buFont typeface="Arial" panose="020B0604020202020204" pitchFamily="34" charset="0"/>
              <a:buChar char="•"/>
            </a:pPr>
            <a:r>
              <a:rPr lang="en-GB" sz="1400"/>
              <a:t>Diversified technology portfolio with exposure to several key global trends including digital payments, cloud adoption &amp; semiconductor content. CCLA prioritises established businesses with strong FCF generation and reasonable valuations. Examples include Mastercard &amp; Microsoft.</a:t>
            </a:r>
          </a:p>
          <a:p>
            <a:pPr marL="285750" indent="-285750">
              <a:spcAft>
                <a:spcPts val="600"/>
              </a:spcAft>
              <a:buClr>
                <a:schemeClr val="accent6"/>
              </a:buClr>
              <a:buFont typeface="Arial" panose="020B0604020202020204" pitchFamily="34" charset="0"/>
              <a:buChar char="•"/>
            </a:pPr>
            <a:r>
              <a:rPr lang="en-GB" sz="1400"/>
              <a:t>In financials, a preference for market infrastructure businesses and alternative asset managers alongside selective banking exposure. Examples include S&amp;P Global &amp; Partners Group.</a:t>
            </a:r>
          </a:p>
          <a:p>
            <a:pPr marL="285750" indent="-285750">
              <a:spcAft>
                <a:spcPts val="600"/>
              </a:spcAft>
              <a:buClr>
                <a:schemeClr val="accent6"/>
              </a:buClr>
              <a:buFont typeface="Arial" panose="020B0604020202020204" pitchFamily="34" charset="0"/>
              <a:buChar char="•"/>
            </a:pPr>
            <a:r>
              <a:rPr lang="en-GB" sz="1400"/>
              <a:t>The healthcare portfolio favours life science &amp; medical equipment business with clear long term growth drivers. Examples include Danaher &amp; Agilent.</a:t>
            </a:r>
          </a:p>
          <a:p>
            <a:pPr marL="285750" indent="-285750">
              <a:spcAft>
                <a:spcPts val="600"/>
              </a:spcAft>
              <a:buClr>
                <a:schemeClr val="accent6"/>
              </a:buClr>
              <a:buFont typeface="Arial" panose="020B0604020202020204" pitchFamily="34" charset="0"/>
              <a:buChar char="•"/>
            </a:pPr>
            <a:r>
              <a:rPr lang="en-GB" sz="1400"/>
              <a:t>Within industrials we prefer high quality professional services business with high recurring revenue, alongside niche capital goods business over deep cyclicals. Examples include Relx &amp; TransUnion.</a:t>
            </a:r>
          </a:p>
          <a:p>
            <a:pPr marL="285750" indent="-285750">
              <a:spcAft>
                <a:spcPts val="600"/>
              </a:spcAft>
              <a:buClr>
                <a:schemeClr val="accent6"/>
              </a:buClr>
              <a:buFont typeface="Arial" panose="020B0604020202020204" pitchFamily="34" charset="0"/>
              <a:buChar char="•"/>
            </a:pPr>
            <a:r>
              <a:rPr lang="en-GB" sz="1400"/>
              <a:t>In consumer discretionary we have exposure to high quality consumer facing businesses where there is limited risk of disruption. Examples include Nike and Intercontinental Hotels.</a:t>
            </a:r>
          </a:p>
        </p:txBody>
      </p:sp>
      <p:graphicFrame>
        <p:nvGraphicFramePr>
          <p:cNvPr id="14" name="Chart 13">
            <a:extLst>
              <a:ext uri="{FF2B5EF4-FFF2-40B4-BE49-F238E27FC236}">
                <a16:creationId xmlns:a16="http://schemas.microsoft.com/office/drawing/2014/main" id="{295A933B-2804-4D9F-9849-74979535994E}"/>
              </a:ext>
              <a:ext uri="{147F2762-F138-4A5C-976F-8EAC2B608ADB}">
                <a16:predDERef xmlns:a16="http://schemas.microsoft.com/office/drawing/2014/main" pred="{D7F2E7B9-BBC5-4BBB-A07C-619E249A4C39}"/>
              </a:ext>
            </a:extLst>
          </p:cNvPr>
          <p:cNvGraphicFramePr>
            <a:graphicFrameLocks noGrp="1" noDrilldown="1" noSelect="1" noChangeAspect="1" noMove="1" noResize="1"/>
          </p:cNvGraphicFramePr>
          <p:nvPr>
            <p:extLst>
              <p:ext uri="{D42A27DB-BD31-4B8C-83A1-F6EECF244321}">
                <p14:modId xmlns:p14="http://schemas.microsoft.com/office/powerpoint/2010/main" val="211980921"/>
              </p:ext>
            </p:extLst>
          </p:nvPr>
        </p:nvGraphicFramePr>
        <p:xfrm>
          <a:off x="470051" y="1678567"/>
          <a:ext cx="4881562" cy="4274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6C00754-EBE1-4169-83EB-7B94954FD6B6}"/>
              </a:ext>
            </a:extLst>
          </p:cNvPr>
          <p:cNvSpPr txBox="1">
            <a:spLocks noGrp="1" noSelect="1" noRot="1" noChangeAspect="1" noMove="1" noResize="1" noEditPoints="1" noAdjustHandles="1" noChangeArrowheads="1" noChangeShapeType="1" noTextEdit="1"/>
          </p:cNvSpPr>
          <p:nvPr/>
        </p:nvSpPr>
        <p:spPr>
          <a:xfrm>
            <a:off x="469734" y="1336935"/>
            <a:ext cx="4883151" cy="341632"/>
          </a:xfrm>
          <a:prstGeom prst="rect">
            <a:avLst/>
          </a:prstGeom>
          <a:noFill/>
        </p:spPr>
        <p:txBody>
          <a:bodyPr wrap="square" rtlCol="0">
            <a:spAutoFit/>
          </a:bodyPr>
          <a:lstStyle/>
          <a:p>
            <a:pPr algn="ctr">
              <a:lnSpc>
                <a:spcPct val="90000"/>
              </a:lnSpc>
              <a:spcBef>
                <a:spcPts val="551"/>
              </a:spcBef>
            </a:pPr>
            <a:r>
              <a:rPr lang="en-GB" b="1">
                <a:latin typeface="Bembo Std" panose="02020605060306020A03" pitchFamily="18" charset="0"/>
              </a:rPr>
              <a:t>Sector allocation (%)</a:t>
            </a:r>
          </a:p>
        </p:txBody>
      </p:sp>
      <p:sp>
        <p:nvSpPr>
          <p:cNvPr id="11" name="SysTag_Lock_Overlay"/>
          <p:cNvSpPr>
            <a:spLocks noGrp="1" noSelect="1" noRot="1" noChangeAspect="1" noMove="1" noResize="1" noEditPoints="1" noAdjustHandles="1" noChangeArrowheads="1" noChangeShapeType="1" noTextEdit="1"/>
          </p:cNvSpPr>
          <p:nvPr/>
        </p:nvSpPr>
        <p:spPr>
          <a:xfrm>
            <a:off x="0" y="0"/>
            <a:ext cx="10691813" cy="7559675"/>
          </a:xfrm>
          <a:prstGeom prst="rect">
            <a:avLst/>
          </a:prstGeom>
          <a:solidFill>
            <a:srgbClr val="FFFFFF">
              <a:alpha val="0"/>
            </a:srgbClr>
          </a:solidFill>
        </p:spPr>
      </p:sp>
    </p:spTree>
    <p:custDataLst>
      <p:tags r:id="rId1"/>
    </p:custDataLst>
    <p:extLst>
      <p:ext uri="{BB962C8B-B14F-4D97-AF65-F5344CB8AC3E}">
        <p14:creationId xmlns:p14="http://schemas.microsoft.com/office/powerpoint/2010/main" val="173740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D40-70A4-41A9-9432-DD536D2938E3}"/>
              </a:ext>
            </a:extLst>
          </p:cNvPr>
          <p:cNvSpPr>
            <a:spLocks noGrp="1"/>
          </p:cNvSpPr>
          <p:nvPr>
            <p:ph type="title"/>
          </p:nvPr>
        </p:nvSpPr>
        <p:spPr/>
        <p:txBody>
          <a:bodyPr/>
          <a:lstStyle/>
          <a:p>
            <a:r>
              <a:rPr lang="en-GB"/>
              <a:t>The jargon jungle is getting thicker …</a:t>
            </a:r>
          </a:p>
        </p:txBody>
      </p:sp>
      <p:pic>
        <p:nvPicPr>
          <p:cNvPr id="6" name="Picture 5">
            <a:extLst>
              <a:ext uri="{FF2B5EF4-FFF2-40B4-BE49-F238E27FC236}">
                <a16:creationId xmlns:a16="http://schemas.microsoft.com/office/drawing/2014/main" id="{A0CB3D19-2FFE-43FF-83B7-9594A3BC601D}"/>
              </a:ext>
            </a:extLst>
          </p:cNvPr>
          <p:cNvPicPr>
            <a:picLocks noChangeAspect="1"/>
          </p:cNvPicPr>
          <p:nvPr/>
        </p:nvPicPr>
        <p:blipFill>
          <a:blip r:embed="rId3"/>
          <a:stretch>
            <a:fillRect/>
          </a:stretch>
        </p:blipFill>
        <p:spPr>
          <a:xfrm>
            <a:off x="444276" y="3411249"/>
            <a:ext cx="5650861" cy="1157682"/>
          </a:xfrm>
          <a:prstGeom prst="rect">
            <a:avLst/>
          </a:prstGeom>
        </p:spPr>
      </p:pic>
      <p:pic>
        <p:nvPicPr>
          <p:cNvPr id="7" name="Picture 6">
            <a:extLst>
              <a:ext uri="{FF2B5EF4-FFF2-40B4-BE49-F238E27FC236}">
                <a16:creationId xmlns:a16="http://schemas.microsoft.com/office/drawing/2014/main" id="{02A5CCDA-F269-421D-8B6A-E12C1828B344}"/>
              </a:ext>
            </a:extLst>
          </p:cNvPr>
          <p:cNvPicPr>
            <a:picLocks noChangeAspect="1"/>
          </p:cNvPicPr>
          <p:nvPr/>
        </p:nvPicPr>
        <p:blipFill>
          <a:blip r:embed="rId4"/>
          <a:stretch>
            <a:fillRect/>
          </a:stretch>
        </p:blipFill>
        <p:spPr>
          <a:xfrm>
            <a:off x="709648" y="4647018"/>
            <a:ext cx="6106377" cy="1209844"/>
          </a:xfrm>
          <a:prstGeom prst="rect">
            <a:avLst/>
          </a:prstGeom>
        </p:spPr>
      </p:pic>
      <p:pic>
        <p:nvPicPr>
          <p:cNvPr id="8" name="Picture 7">
            <a:extLst>
              <a:ext uri="{FF2B5EF4-FFF2-40B4-BE49-F238E27FC236}">
                <a16:creationId xmlns:a16="http://schemas.microsoft.com/office/drawing/2014/main" id="{2E9CB3BB-BCDB-45AB-82E0-1B1E3080733A}"/>
              </a:ext>
            </a:extLst>
          </p:cNvPr>
          <p:cNvPicPr>
            <a:picLocks noChangeAspect="1"/>
          </p:cNvPicPr>
          <p:nvPr/>
        </p:nvPicPr>
        <p:blipFill rotWithShape="1">
          <a:blip r:embed="rId5"/>
          <a:srcRect t="22183" b="15511"/>
          <a:stretch/>
        </p:blipFill>
        <p:spPr>
          <a:xfrm>
            <a:off x="461963" y="1072740"/>
            <a:ext cx="6115904" cy="1050578"/>
          </a:xfrm>
          <a:prstGeom prst="rect">
            <a:avLst/>
          </a:prstGeom>
        </p:spPr>
      </p:pic>
      <p:pic>
        <p:nvPicPr>
          <p:cNvPr id="9" name="Picture 8">
            <a:extLst>
              <a:ext uri="{FF2B5EF4-FFF2-40B4-BE49-F238E27FC236}">
                <a16:creationId xmlns:a16="http://schemas.microsoft.com/office/drawing/2014/main" id="{C5B602EA-E251-4944-875B-990FA846C935}"/>
              </a:ext>
            </a:extLst>
          </p:cNvPr>
          <p:cNvPicPr>
            <a:picLocks noChangeAspect="1"/>
          </p:cNvPicPr>
          <p:nvPr/>
        </p:nvPicPr>
        <p:blipFill>
          <a:blip r:embed="rId6"/>
          <a:stretch>
            <a:fillRect/>
          </a:stretch>
        </p:blipFill>
        <p:spPr>
          <a:xfrm>
            <a:off x="461963" y="6028276"/>
            <a:ext cx="6354062" cy="476316"/>
          </a:xfrm>
          <a:prstGeom prst="rect">
            <a:avLst/>
          </a:prstGeom>
        </p:spPr>
      </p:pic>
      <p:pic>
        <p:nvPicPr>
          <p:cNvPr id="10" name="Picture 9">
            <a:extLst>
              <a:ext uri="{FF2B5EF4-FFF2-40B4-BE49-F238E27FC236}">
                <a16:creationId xmlns:a16="http://schemas.microsoft.com/office/drawing/2014/main" id="{3BF7A93E-5E9C-4B25-9D08-1CE428ECA4A0}"/>
              </a:ext>
            </a:extLst>
          </p:cNvPr>
          <p:cNvPicPr>
            <a:picLocks noChangeAspect="1"/>
          </p:cNvPicPr>
          <p:nvPr/>
        </p:nvPicPr>
        <p:blipFill>
          <a:blip r:embed="rId7"/>
          <a:stretch>
            <a:fillRect/>
          </a:stretch>
        </p:blipFill>
        <p:spPr>
          <a:xfrm>
            <a:off x="747080" y="2397184"/>
            <a:ext cx="5925377" cy="790685"/>
          </a:xfrm>
          <a:prstGeom prst="rect">
            <a:avLst/>
          </a:prstGeom>
        </p:spPr>
      </p:pic>
      <p:sp>
        <p:nvSpPr>
          <p:cNvPr id="11" name="Content Placeholder 12">
            <a:extLst>
              <a:ext uri="{FF2B5EF4-FFF2-40B4-BE49-F238E27FC236}">
                <a16:creationId xmlns:a16="http://schemas.microsoft.com/office/drawing/2014/main" id="{531EBF2F-63D4-466A-B288-0C55BFAC8240}"/>
              </a:ext>
            </a:extLst>
          </p:cNvPr>
          <p:cNvSpPr txBox="1">
            <a:spLocks/>
          </p:cNvSpPr>
          <p:nvPr/>
        </p:nvSpPr>
        <p:spPr>
          <a:xfrm>
            <a:off x="7114233" y="1984049"/>
            <a:ext cx="3133304" cy="4012083"/>
          </a:xfrm>
          <a:prstGeom prst="rect">
            <a:avLst/>
          </a:prstGeom>
        </p:spPr>
        <p:txBody>
          <a:bodyPr/>
          <a:lstStyle>
            <a:lvl1pPr marL="251986" indent="-251986" algn="l" defTabSz="1007943" rtl="0" eaLnBrk="1" latinLnBrk="0" hangingPunct="1">
              <a:lnSpc>
                <a:spcPct val="90000"/>
              </a:lnSpc>
              <a:spcBef>
                <a:spcPts val="1102"/>
              </a:spcBef>
              <a:buClr>
                <a:srgbClr val="9E9D9B"/>
              </a:buClr>
              <a:buFont typeface="Arial" panose="020B0604020202020204" pitchFamily="34" charset="0"/>
              <a:buChar char="•"/>
              <a:defRPr sz="1800" b="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9E9D9B"/>
              </a:buClr>
              <a:buFont typeface="Calibri" panose="020F0502020204030204" pitchFamily="34" charset="0"/>
              <a:buChar char="−"/>
              <a:defRPr sz="18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r">
              <a:spcBef>
                <a:spcPts val="551"/>
              </a:spcBef>
              <a:buClr>
                <a:srgbClr val="000000"/>
              </a:buClr>
              <a:buFont typeface="Arial" panose="020B0604020202020204" pitchFamily="34" charset="0"/>
              <a:buNone/>
            </a:pPr>
            <a:r>
              <a:rPr lang="en-GB" sz="2400" b="1" dirty="0">
                <a:solidFill>
                  <a:srgbClr val="00B0F0"/>
                </a:solidFill>
                <a:latin typeface="Bembo Std"/>
              </a:rPr>
              <a:t>Interest has increased, among:</a:t>
            </a:r>
          </a:p>
          <a:p>
            <a:pPr algn="r">
              <a:lnSpc>
                <a:spcPct val="100000"/>
              </a:lnSpc>
              <a:buFont typeface="Arial"/>
              <a:buChar char="•"/>
            </a:pPr>
            <a:r>
              <a:rPr lang="en-GB" sz="2400" dirty="0">
                <a:latin typeface="Bembo Std"/>
              </a:rPr>
              <a:t>Investors</a:t>
            </a:r>
          </a:p>
          <a:p>
            <a:pPr algn="r">
              <a:lnSpc>
                <a:spcPct val="100000"/>
              </a:lnSpc>
              <a:buFont typeface="Arial"/>
              <a:buChar char="•"/>
            </a:pPr>
            <a:r>
              <a:rPr lang="en-GB" sz="2400" dirty="0">
                <a:latin typeface="Bembo Std"/>
              </a:rPr>
              <a:t>Fund managers</a:t>
            </a:r>
          </a:p>
          <a:p>
            <a:pPr algn="r">
              <a:lnSpc>
                <a:spcPct val="100000"/>
              </a:lnSpc>
              <a:buFont typeface="Arial"/>
              <a:buChar char="•"/>
            </a:pPr>
            <a:r>
              <a:rPr lang="en-GB" sz="2400" dirty="0">
                <a:latin typeface="Bembo Std"/>
              </a:rPr>
              <a:t>Regulators</a:t>
            </a:r>
          </a:p>
          <a:p>
            <a:pPr algn="r">
              <a:lnSpc>
                <a:spcPct val="100000"/>
              </a:lnSpc>
              <a:buFont typeface="Arial"/>
              <a:buChar char="•"/>
            </a:pPr>
            <a:r>
              <a:rPr lang="en-GB" sz="2400" dirty="0">
                <a:latin typeface="Bembo Std"/>
              </a:rPr>
              <a:t>Campaigners</a:t>
            </a:r>
          </a:p>
          <a:p>
            <a:pPr marL="0" indent="0" algn="r">
              <a:buFont typeface="Arial" panose="020B0604020202020204" pitchFamily="34" charset="0"/>
              <a:buNone/>
            </a:pPr>
            <a:endParaRPr lang="en-GB" sz="2400" dirty="0">
              <a:solidFill>
                <a:srgbClr val="00B0F0"/>
              </a:solidFill>
              <a:latin typeface="Bembo Std"/>
            </a:endParaRPr>
          </a:p>
          <a:p>
            <a:pPr marL="0" indent="0" algn="r">
              <a:buFont typeface="Arial" panose="020B0604020202020204" pitchFamily="34" charset="0"/>
              <a:buNone/>
            </a:pPr>
            <a:r>
              <a:rPr lang="en-GB" sz="2400" b="1" dirty="0">
                <a:solidFill>
                  <a:srgbClr val="00B0F0"/>
                </a:solidFill>
                <a:latin typeface="Bembo Std"/>
              </a:rPr>
              <a:t>So have jargon </a:t>
            </a:r>
            <a:br>
              <a:rPr lang="en-GB" sz="2400" b="1" dirty="0">
                <a:solidFill>
                  <a:srgbClr val="00B0F0"/>
                </a:solidFill>
                <a:latin typeface="Bembo Std"/>
              </a:rPr>
            </a:br>
            <a:r>
              <a:rPr lang="en-GB" sz="2400" b="1" dirty="0">
                <a:solidFill>
                  <a:srgbClr val="00B0F0"/>
                </a:solidFill>
                <a:latin typeface="Bembo Std"/>
              </a:rPr>
              <a:t>and confusion!</a:t>
            </a:r>
          </a:p>
          <a:p>
            <a:endParaRPr lang="en-GB" sz="2400" dirty="0"/>
          </a:p>
        </p:txBody>
      </p:sp>
      <p:sp>
        <p:nvSpPr>
          <p:cNvPr id="12" name="TextBox 11">
            <a:extLst>
              <a:ext uri="{FF2B5EF4-FFF2-40B4-BE49-F238E27FC236}">
                <a16:creationId xmlns:a16="http://schemas.microsoft.com/office/drawing/2014/main" id="{0BB116DA-A26F-4D2D-BA65-AFE4B77F3FEC}"/>
              </a:ext>
            </a:extLst>
          </p:cNvPr>
          <p:cNvSpPr txBox="1"/>
          <p:nvPr/>
        </p:nvSpPr>
        <p:spPr>
          <a:xfrm>
            <a:off x="389849" y="6586135"/>
            <a:ext cx="9836824" cy="646331"/>
          </a:xfrm>
          <a:prstGeom prst="rect">
            <a:avLst/>
          </a:prstGeom>
          <a:noFill/>
        </p:spPr>
        <p:txBody>
          <a:bodyPr wrap="square" rtlCol="0">
            <a:spAutoFit/>
          </a:bodyPr>
          <a:lstStyle/>
          <a:p>
            <a:r>
              <a:rPr lang="en-GB" sz="1200" dirty="0"/>
              <a:t>Source: </a:t>
            </a:r>
            <a:r>
              <a:rPr lang="en-GB" sz="1200" dirty="0">
                <a:effectLst/>
                <a:ea typeface="Calibri" panose="020F0502020204030204" pitchFamily="34" charset="0"/>
              </a:rPr>
              <a:t>Financial Times 20 October 2020, The Guardian 11 December 2013, Bloomberg 1 September 2021, This Is Money 26 July 2021, Financial Times 26 July 2020</a:t>
            </a:r>
          </a:p>
          <a:p>
            <a:endParaRPr lang="en-GB" sz="1200" dirty="0"/>
          </a:p>
        </p:txBody>
      </p:sp>
      <p:sp>
        <p:nvSpPr>
          <p:cNvPr id="5" name="Slide Number Placeholder 4">
            <a:extLst>
              <a:ext uri="{FF2B5EF4-FFF2-40B4-BE49-F238E27FC236}">
                <a16:creationId xmlns:a16="http://schemas.microsoft.com/office/drawing/2014/main" id="{68C8BA5D-0EF0-9B59-531E-118B1A614A3D}"/>
              </a:ext>
            </a:extLst>
          </p:cNvPr>
          <p:cNvSpPr>
            <a:spLocks noGrp="1"/>
          </p:cNvSpPr>
          <p:nvPr>
            <p:ph type="sldNum" sz="quarter" idx="12"/>
          </p:nvPr>
        </p:nvSpPr>
        <p:spPr/>
        <p:txBody>
          <a:bodyPr/>
          <a:lstStyle/>
          <a:p>
            <a:fld id="{D75FD82E-9412-4023-8006-1D0F655421FA}" type="slidenum">
              <a:rPr lang="en-GB" smtClean="0"/>
              <a:t>6</a:t>
            </a:fld>
            <a:endParaRPr lang="en-GB"/>
          </a:p>
        </p:txBody>
      </p:sp>
      <p:sp>
        <p:nvSpPr>
          <p:cNvPr id="13" name="Footer Placeholder 12">
            <a:extLst>
              <a:ext uri="{FF2B5EF4-FFF2-40B4-BE49-F238E27FC236}">
                <a16:creationId xmlns:a16="http://schemas.microsoft.com/office/drawing/2014/main" id="{18B17308-7B9B-619B-A347-51A03E324897}"/>
              </a:ext>
            </a:extLst>
          </p:cNvPr>
          <p:cNvSpPr>
            <a:spLocks noGrp="1"/>
          </p:cNvSpPr>
          <p:nvPr>
            <p:ph type="ftr" sz="quarter" idx="11"/>
          </p:nvPr>
        </p:nvSpPr>
        <p:spPr/>
        <p:txBody>
          <a:bodyPr/>
          <a:lstStyle/>
          <a:p>
            <a:r>
              <a:rPr lang="en-GB"/>
              <a:t>Yorkshire Funders Presentation : 15th June 2022</a:t>
            </a:r>
            <a:endParaRPr lang="en-GB" dirty="0"/>
          </a:p>
        </p:txBody>
      </p:sp>
    </p:spTree>
    <p:custDataLst>
      <p:tags r:id="rId1"/>
    </p:custDataLst>
    <p:extLst>
      <p:ext uri="{BB962C8B-B14F-4D97-AF65-F5344CB8AC3E}">
        <p14:creationId xmlns:p14="http://schemas.microsoft.com/office/powerpoint/2010/main" val="21329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382CB4A5-EFEA-4E57-8357-A4ADA6A93224}"/>
              </a:ext>
            </a:extLst>
          </p:cNvPr>
          <p:cNvSpPr>
            <a:spLocks noGrp="1"/>
          </p:cNvSpPr>
          <p:nvPr>
            <p:ph type="title"/>
          </p:nvPr>
        </p:nvSpPr>
        <p:spPr/>
        <p:txBody>
          <a:bodyPr/>
          <a:lstStyle/>
          <a:p>
            <a:r>
              <a:rPr lang="en-GB"/>
              <a:t>GETTING TO KNOW YOU</a:t>
            </a:r>
          </a:p>
        </p:txBody>
      </p:sp>
      <p:sp>
        <p:nvSpPr>
          <p:cNvPr id="3" name="TPAnswers" title="Answer Text">
            <a:extLst>
              <a:ext uri="{FF2B5EF4-FFF2-40B4-BE49-F238E27FC236}">
                <a16:creationId xmlns:a16="http://schemas.microsoft.com/office/drawing/2014/main" id="{871B487E-6048-4164-9314-29915390448F}"/>
              </a:ext>
            </a:extLst>
          </p:cNvPr>
          <p:cNvSpPr>
            <a:spLocks noGrp="1"/>
          </p:cNvSpPr>
          <p:nvPr>
            <p:ph type="body" idx="1"/>
            <p:custDataLst>
              <p:tags r:id="rId2"/>
            </p:custDataLst>
          </p:nvPr>
        </p:nvSpPr>
        <p:spPr>
          <a:xfrm>
            <a:off x="461964" y="3022576"/>
            <a:ext cx="4883943" cy="2070419"/>
          </a:xfrm>
        </p:spPr>
        <p:txBody>
          <a:bodyPr/>
          <a:lstStyle/>
          <a:p>
            <a:pPr marL="342900" indent="-342900">
              <a:buFont typeface="Arial" panose="020B0604020202020204" pitchFamily="34" charset="0"/>
              <a:buAutoNum type="alphaUcPeriod"/>
            </a:pPr>
            <a:r>
              <a:rPr lang="en-GB" dirty="0"/>
              <a:t>Ethical and responsible investment policies are very important to us</a:t>
            </a:r>
          </a:p>
          <a:p>
            <a:pPr marL="342900" indent="-342900">
              <a:buFont typeface="Arial" panose="020B0604020202020204" pitchFamily="34" charset="0"/>
              <a:buAutoNum type="alphaUcPeriod"/>
            </a:pPr>
            <a:r>
              <a:rPr lang="en-GB" dirty="0"/>
              <a:t>We just want to avoid risks to our reputation</a:t>
            </a:r>
          </a:p>
          <a:p>
            <a:pPr marL="342900" indent="-342900">
              <a:buFont typeface="Arial" panose="020B0604020202020204" pitchFamily="34" charset="0"/>
              <a:buAutoNum type="alphaUcPeriod"/>
            </a:pPr>
            <a:r>
              <a:rPr lang="en-GB" dirty="0"/>
              <a:t>We avoid constraints because they can result in weaker performance</a:t>
            </a:r>
          </a:p>
        </p:txBody>
      </p:sp>
      <p:sp>
        <p:nvSpPr>
          <p:cNvPr id="7" name="TPPolling" title="Polling Shape">
            <a:extLst>
              <a:ext uri="{FF2B5EF4-FFF2-40B4-BE49-F238E27FC236}">
                <a16:creationId xmlns:a16="http://schemas.microsoft.com/office/drawing/2014/main" id="{8492B4B0-6D9E-46C2-A327-24217A6AC4C0}"/>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embo Std"/>
              <a:ea typeface="+mn-ea"/>
              <a:cs typeface="+mn-cs"/>
            </a:endParaRPr>
          </a:p>
        </p:txBody>
      </p:sp>
      <p:sp>
        <p:nvSpPr>
          <p:cNvPr id="9" name="Content Placeholder 4">
            <a:extLst>
              <a:ext uri="{FF2B5EF4-FFF2-40B4-BE49-F238E27FC236}">
                <a16:creationId xmlns:a16="http://schemas.microsoft.com/office/drawing/2014/main" id="{9C7A36CD-8732-4DE5-AD1D-8F470BBB3D8E}"/>
              </a:ext>
            </a:extLst>
          </p:cNvPr>
          <p:cNvSpPr txBox="1">
            <a:spLocks/>
          </p:cNvSpPr>
          <p:nvPr/>
        </p:nvSpPr>
        <p:spPr bwMode="auto">
          <a:xfrm>
            <a:off x="349107" y="1487396"/>
            <a:ext cx="4063405"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9E9D9B"/>
              </a:buClr>
              <a:buFontTx/>
              <a:buNone/>
              <a:defRPr sz="2200">
                <a:solidFill>
                  <a:schemeClr val="tx1"/>
                </a:solidFill>
                <a:latin typeface="Bembo Std" panose="02020605060306020A03" pitchFamily="18" charset="0"/>
                <a:ea typeface="+mn-ea"/>
                <a:cs typeface="+mn-cs"/>
              </a:defRPr>
            </a:lvl1pPr>
            <a:lvl2pPr marL="457189" indent="0" algn="l" rtl="0" eaLnBrk="1" fontAlgn="base" hangingPunct="1">
              <a:spcBef>
                <a:spcPct val="20000"/>
              </a:spcBef>
              <a:spcAft>
                <a:spcPct val="0"/>
              </a:spcAft>
              <a:buClr>
                <a:srgbClr val="74726F"/>
              </a:buClr>
              <a:buFontTx/>
              <a:buNone/>
              <a:defRPr sz="2200">
                <a:solidFill>
                  <a:schemeClr val="tx1"/>
                </a:solidFill>
                <a:latin typeface="Bembo Std" panose="02020605060306020A03" pitchFamily="18" charset="0"/>
              </a:defRPr>
            </a:lvl2pPr>
            <a:lvl3pPr marL="914377" indent="0" algn="l" rtl="0" eaLnBrk="1" fontAlgn="base" hangingPunct="1">
              <a:spcBef>
                <a:spcPct val="20000"/>
              </a:spcBef>
              <a:spcAft>
                <a:spcPct val="0"/>
              </a:spcAft>
              <a:buClr>
                <a:srgbClr val="404040"/>
              </a:buClr>
              <a:buFontTx/>
              <a:buNone/>
              <a:defRPr sz="2400">
                <a:solidFill>
                  <a:srgbClr val="404040"/>
                </a:solidFill>
                <a:latin typeface="+mn-lt"/>
              </a:defRPr>
            </a:lvl3pPr>
            <a:lvl4pPr marL="1333467" indent="0" algn="l" rtl="0" eaLnBrk="1" fontAlgn="base" hangingPunct="1">
              <a:spcBef>
                <a:spcPct val="20000"/>
              </a:spcBef>
              <a:spcAft>
                <a:spcPct val="0"/>
              </a:spcAft>
              <a:buClr>
                <a:srgbClr val="404040"/>
              </a:buClr>
              <a:buFontTx/>
              <a:buNone/>
              <a:defRPr sz="2400">
                <a:solidFill>
                  <a:srgbClr val="404040"/>
                </a:solidFill>
                <a:latin typeface="+mn-lt"/>
              </a:defRPr>
            </a:lvl4pPr>
            <a:lvl5pPr marL="1752556" indent="0" algn="l" rtl="0" eaLnBrk="1" fontAlgn="base" hangingPunct="1">
              <a:spcBef>
                <a:spcPct val="20000"/>
              </a:spcBef>
              <a:spcAft>
                <a:spcPct val="0"/>
              </a:spcAft>
              <a:buClr>
                <a:srgbClr val="404040"/>
              </a:buClr>
              <a:buFontTx/>
              <a:buNone/>
              <a:defRPr sz="2400">
                <a:solidFill>
                  <a:srgbClr val="404040"/>
                </a:solidFill>
                <a:latin typeface="+mn-lt"/>
              </a:defRPr>
            </a:lvl5pPr>
            <a:lvl6pPr marL="2438339" indent="-228594" algn="l" rtl="0" eaLnBrk="1" fontAlgn="base" hangingPunct="1">
              <a:spcBef>
                <a:spcPct val="20000"/>
              </a:spcBef>
              <a:spcAft>
                <a:spcPct val="0"/>
              </a:spcAft>
              <a:buClr>
                <a:srgbClr val="404040"/>
              </a:buClr>
              <a:buFont typeface="Times" pitchFamily="18" charset="0"/>
              <a:buChar char="•"/>
              <a:defRPr sz="2400">
                <a:solidFill>
                  <a:srgbClr val="404040"/>
                </a:solidFill>
                <a:latin typeface="+mn-lt"/>
              </a:defRPr>
            </a:lvl6pPr>
            <a:lvl7pPr marL="2895528" indent="-228594" algn="l" rtl="0" eaLnBrk="1" fontAlgn="base" hangingPunct="1">
              <a:spcBef>
                <a:spcPct val="20000"/>
              </a:spcBef>
              <a:spcAft>
                <a:spcPct val="0"/>
              </a:spcAft>
              <a:buClr>
                <a:srgbClr val="404040"/>
              </a:buClr>
              <a:buFont typeface="Times" pitchFamily="18" charset="0"/>
              <a:buChar char="•"/>
              <a:defRPr sz="2400">
                <a:solidFill>
                  <a:srgbClr val="404040"/>
                </a:solidFill>
                <a:latin typeface="+mn-lt"/>
              </a:defRPr>
            </a:lvl7pPr>
            <a:lvl8pPr marL="3352716" indent="-228594" algn="l" rtl="0" eaLnBrk="1" fontAlgn="base" hangingPunct="1">
              <a:spcBef>
                <a:spcPct val="20000"/>
              </a:spcBef>
              <a:spcAft>
                <a:spcPct val="0"/>
              </a:spcAft>
              <a:buClr>
                <a:srgbClr val="404040"/>
              </a:buClr>
              <a:buFont typeface="Times" pitchFamily="18" charset="0"/>
              <a:buChar char="•"/>
              <a:defRPr sz="2400">
                <a:solidFill>
                  <a:srgbClr val="404040"/>
                </a:solidFill>
                <a:latin typeface="+mn-lt"/>
              </a:defRPr>
            </a:lvl8pPr>
            <a:lvl9pPr marL="3809905" indent="-228594" algn="l" rtl="0" eaLnBrk="1" fontAlgn="base" hangingPunct="1">
              <a:spcBef>
                <a:spcPct val="20000"/>
              </a:spcBef>
              <a:spcAft>
                <a:spcPct val="0"/>
              </a:spcAft>
              <a:buClr>
                <a:srgbClr val="404040"/>
              </a:buClr>
              <a:buFont typeface="Times" pitchFamily="18" charset="0"/>
              <a:buChar char="•"/>
              <a:defRPr sz="2400">
                <a:solidFill>
                  <a:srgbClr val="40404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9E9D9B"/>
              </a:buClr>
              <a:buSzTx/>
              <a:buFontTx/>
              <a:buNone/>
              <a:tabLst/>
              <a:defRPr/>
            </a:pPr>
            <a:r>
              <a:rPr kumimoji="0" lang="en-GB" sz="1800" b="0" i="0" u="none" strike="noStrike" kern="0" cap="none" spc="0" normalizeH="0" baseline="0" noProof="0">
                <a:ln>
                  <a:noFill/>
                </a:ln>
                <a:solidFill>
                  <a:srgbClr val="000000"/>
                </a:solidFill>
                <a:effectLst/>
                <a:uLnTx/>
                <a:uFillTx/>
                <a:latin typeface="Bembo Std" panose="02020605060306020A03" pitchFamily="18" charset="0"/>
                <a:ea typeface="+mn-ea"/>
                <a:cs typeface="+mn-cs"/>
              </a:rPr>
              <a:t>Sustainability:</a:t>
            </a:r>
          </a:p>
          <a:p>
            <a:pPr marL="0" marR="0" lvl="0" indent="0" algn="l" defTabSz="914400" rtl="0" eaLnBrk="1" fontAlgn="base" latinLnBrk="0" hangingPunct="1">
              <a:lnSpc>
                <a:spcPct val="100000"/>
              </a:lnSpc>
              <a:spcBef>
                <a:spcPct val="20000"/>
              </a:spcBef>
              <a:spcAft>
                <a:spcPct val="0"/>
              </a:spcAft>
              <a:buClr>
                <a:srgbClr val="9E9D9B"/>
              </a:buClr>
              <a:buSzTx/>
              <a:buFontTx/>
              <a:buNone/>
              <a:tabLst/>
              <a:defRPr/>
            </a:pPr>
            <a:endParaRPr kumimoji="0" lang="en-GB" sz="1800" b="0" i="0" u="none" strike="noStrike" kern="0" cap="none" spc="0" normalizeH="0" baseline="0" noProof="0">
              <a:ln>
                <a:noFill/>
              </a:ln>
              <a:solidFill>
                <a:srgbClr val="000000"/>
              </a:solidFill>
              <a:effectLst/>
              <a:uLnTx/>
              <a:uFillTx/>
              <a:latin typeface="Bembo Std" panose="02020605060306020A03" pitchFamily="18" charset="0"/>
              <a:ea typeface="+mn-ea"/>
              <a:cs typeface="+mn-cs"/>
            </a:endParaRPr>
          </a:p>
        </p:txBody>
      </p:sp>
      <p:sp>
        <p:nvSpPr>
          <p:cNvPr id="6" name="Slide Number Placeholder 5">
            <a:extLst>
              <a:ext uri="{FF2B5EF4-FFF2-40B4-BE49-F238E27FC236}">
                <a16:creationId xmlns:a16="http://schemas.microsoft.com/office/drawing/2014/main" id="{909586DD-B77B-5C05-FF63-956D299C8F47}"/>
              </a:ext>
            </a:extLst>
          </p:cNvPr>
          <p:cNvSpPr>
            <a:spLocks noGrp="1"/>
          </p:cNvSpPr>
          <p:nvPr>
            <p:ph type="sldNum" sz="quarter" idx="12"/>
          </p:nvPr>
        </p:nvSpPr>
        <p:spPr/>
        <p:txBody>
          <a:bodyPr/>
          <a:lstStyle/>
          <a:p>
            <a:fld id="{D75FD82E-9412-4023-8006-1D0F655421FA}" type="slidenum">
              <a:rPr lang="en-GB" smtClean="0"/>
              <a:pPr/>
              <a:t>7</a:t>
            </a:fld>
            <a:endParaRPr lang="en-GB"/>
          </a:p>
        </p:txBody>
      </p:sp>
      <p:sp>
        <p:nvSpPr>
          <p:cNvPr id="8" name="Footer Placeholder 7">
            <a:extLst>
              <a:ext uri="{FF2B5EF4-FFF2-40B4-BE49-F238E27FC236}">
                <a16:creationId xmlns:a16="http://schemas.microsoft.com/office/drawing/2014/main" id="{601E8133-E1A5-0D0A-2EC5-D75760626541}"/>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24214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3446-9239-4020-B4CA-8FFF8E6F185C}"/>
              </a:ext>
            </a:extLst>
          </p:cNvPr>
          <p:cNvSpPr>
            <a:spLocks noGrp="1"/>
          </p:cNvSpPr>
          <p:nvPr>
            <p:ph type="title"/>
          </p:nvPr>
        </p:nvSpPr>
        <p:spPr/>
        <p:txBody>
          <a:bodyPr/>
          <a:lstStyle/>
          <a:p>
            <a:r>
              <a:rPr lang="en-GB" sz="1984" dirty="0"/>
              <a:t>THE ESG EXPLOSION</a:t>
            </a:r>
          </a:p>
        </p:txBody>
      </p:sp>
      <p:sp>
        <p:nvSpPr>
          <p:cNvPr id="3" name="Text Placeholder 2">
            <a:extLst>
              <a:ext uri="{FF2B5EF4-FFF2-40B4-BE49-F238E27FC236}">
                <a16:creationId xmlns:a16="http://schemas.microsoft.com/office/drawing/2014/main" id="{0E08A571-3355-4803-A754-4902CB733C13}"/>
              </a:ext>
            </a:extLst>
          </p:cNvPr>
          <p:cNvSpPr>
            <a:spLocks noGrp="1"/>
          </p:cNvSpPr>
          <p:nvPr>
            <p:ph type="body" idx="1"/>
          </p:nvPr>
        </p:nvSpPr>
        <p:spPr>
          <a:xfrm>
            <a:off x="726103" y="1098352"/>
            <a:ext cx="9239603" cy="1746261"/>
          </a:xfrm>
        </p:spPr>
        <p:txBody>
          <a:bodyPr/>
          <a:lstStyle/>
          <a:p>
            <a:r>
              <a:rPr lang="en-GB" dirty="0"/>
              <a:t>‘ESG investing’ has moved from the margins to the mainstream</a:t>
            </a:r>
          </a:p>
          <a:p>
            <a:pPr lvl="1"/>
            <a:r>
              <a:rPr lang="en-GB" dirty="0"/>
              <a:t>Everyone is talking about it</a:t>
            </a:r>
          </a:p>
          <a:p>
            <a:pPr lvl="1"/>
            <a:r>
              <a:rPr lang="en-GB" dirty="0"/>
              <a:t>$35 trillion, globally, is managed in ESG Funds*.  </a:t>
            </a:r>
          </a:p>
          <a:p>
            <a:pPr lvl="1"/>
            <a:r>
              <a:rPr lang="en-GB" dirty="0"/>
              <a:t>Bloomberg are estimating that this will exceed $50 trillion by 2050</a:t>
            </a:r>
          </a:p>
          <a:p>
            <a:pPr lvl="1"/>
            <a:endParaRPr lang="en-GB" dirty="0"/>
          </a:p>
          <a:p>
            <a:endParaRPr lang="en-GB" dirty="0"/>
          </a:p>
        </p:txBody>
      </p:sp>
      <p:sp>
        <p:nvSpPr>
          <p:cNvPr id="4" name="TextBox 3">
            <a:extLst>
              <a:ext uri="{FF2B5EF4-FFF2-40B4-BE49-F238E27FC236}">
                <a16:creationId xmlns:a16="http://schemas.microsoft.com/office/drawing/2014/main" id="{140BF081-3E10-4E0F-893B-7AE47C15FE34}"/>
              </a:ext>
            </a:extLst>
          </p:cNvPr>
          <p:cNvSpPr txBox="1"/>
          <p:nvPr/>
        </p:nvSpPr>
        <p:spPr>
          <a:xfrm>
            <a:off x="714774" y="6637150"/>
            <a:ext cx="5513439" cy="295915"/>
          </a:xfrm>
          <a:prstGeom prst="rect">
            <a:avLst/>
          </a:prstGeom>
          <a:noFill/>
        </p:spPr>
        <p:txBody>
          <a:bodyPr wrap="square" rtlCol="0">
            <a:spAutoFit/>
          </a:bodyPr>
          <a:lstStyle/>
          <a:p>
            <a:r>
              <a:rPr lang="en-GB" sz="1323" dirty="0"/>
              <a:t>Source: *Global Sustainable Investment Association via Bloomberg</a:t>
            </a:r>
          </a:p>
        </p:txBody>
      </p:sp>
      <p:pic>
        <p:nvPicPr>
          <p:cNvPr id="7" name="Picture 6">
            <a:extLst>
              <a:ext uri="{FF2B5EF4-FFF2-40B4-BE49-F238E27FC236}">
                <a16:creationId xmlns:a16="http://schemas.microsoft.com/office/drawing/2014/main" id="{20BE264E-6624-4366-AC60-7C5F0A952338}"/>
              </a:ext>
            </a:extLst>
          </p:cNvPr>
          <p:cNvPicPr>
            <a:picLocks noChangeAspect="1"/>
          </p:cNvPicPr>
          <p:nvPr/>
        </p:nvPicPr>
        <p:blipFill>
          <a:blip r:embed="rId4"/>
          <a:stretch>
            <a:fillRect/>
          </a:stretch>
        </p:blipFill>
        <p:spPr>
          <a:xfrm>
            <a:off x="2589186" y="3016875"/>
            <a:ext cx="5513440" cy="3651572"/>
          </a:xfrm>
          <a:prstGeom prst="rect">
            <a:avLst/>
          </a:prstGeom>
        </p:spPr>
      </p:pic>
      <p:sp>
        <p:nvSpPr>
          <p:cNvPr id="8" name="Slide Number Placeholder 7">
            <a:extLst>
              <a:ext uri="{FF2B5EF4-FFF2-40B4-BE49-F238E27FC236}">
                <a16:creationId xmlns:a16="http://schemas.microsoft.com/office/drawing/2014/main" id="{465010C1-80CA-5B4D-88A7-C57420D556C1}"/>
              </a:ext>
            </a:extLst>
          </p:cNvPr>
          <p:cNvSpPr>
            <a:spLocks noGrp="1"/>
          </p:cNvSpPr>
          <p:nvPr>
            <p:ph type="sldNum" sz="quarter" idx="12"/>
          </p:nvPr>
        </p:nvSpPr>
        <p:spPr/>
        <p:txBody>
          <a:bodyPr/>
          <a:lstStyle/>
          <a:p>
            <a:fld id="{D75FD82E-9412-4023-8006-1D0F655421FA}" type="slidenum">
              <a:rPr lang="en-GB" smtClean="0"/>
              <a:pPr/>
              <a:t>8</a:t>
            </a:fld>
            <a:endParaRPr lang="en-GB"/>
          </a:p>
        </p:txBody>
      </p:sp>
      <p:sp>
        <p:nvSpPr>
          <p:cNvPr id="9" name="Footer Placeholder 8">
            <a:extLst>
              <a:ext uri="{FF2B5EF4-FFF2-40B4-BE49-F238E27FC236}">
                <a16:creationId xmlns:a16="http://schemas.microsoft.com/office/drawing/2014/main" id="{8317A591-0FD8-C113-F146-2AEF7492BDC5}"/>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132309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28CD-EB1F-4105-ACA3-D0C3971A0EB5}"/>
              </a:ext>
            </a:extLst>
          </p:cNvPr>
          <p:cNvSpPr>
            <a:spLocks noGrp="1"/>
          </p:cNvSpPr>
          <p:nvPr>
            <p:ph type="title"/>
          </p:nvPr>
        </p:nvSpPr>
        <p:spPr/>
        <p:txBody>
          <a:bodyPr/>
          <a:lstStyle/>
          <a:p>
            <a:r>
              <a:rPr lang="en-GB"/>
              <a:t>WHAT MATTERS TO YOUR ORGANISATION?</a:t>
            </a:r>
          </a:p>
        </p:txBody>
      </p:sp>
      <p:sp>
        <p:nvSpPr>
          <p:cNvPr id="3" name="Content Placeholder 2">
            <a:extLst>
              <a:ext uri="{FF2B5EF4-FFF2-40B4-BE49-F238E27FC236}">
                <a16:creationId xmlns:a16="http://schemas.microsoft.com/office/drawing/2014/main" id="{5B41B7D7-E91A-4E24-97D5-4AC2A4A77D76}"/>
              </a:ext>
            </a:extLst>
          </p:cNvPr>
          <p:cNvSpPr>
            <a:spLocks noGrp="1"/>
          </p:cNvSpPr>
          <p:nvPr>
            <p:ph idx="1"/>
          </p:nvPr>
        </p:nvSpPr>
        <p:spPr/>
        <p:txBody>
          <a:bodyPr/>
          <a:lstStyle/>
          <a:p>
            <a:r>
              <a:rPr lang="en-GB" dirty="0"/>
              <a:t>Trustees are expected to consider ethical and responsible investment when reviewing policy, but what are the priorities for your organisation?</a:t>
            </a:r>
          </a:p>
          <a:p>
            <a:endParaRPr lang="en-GB" dirty="0"/>
          </a:p>
          <a:p>
            <a:r>
              <a:rPr lang="en-GB" dirty="0"/>
              <a:t>Reputational risk?</a:t>
            </a:r>
          </a:p>
          <a:p>
            <a:pPr lvl="1"/>
            <a:r>
              <a:rPr lang="en-GB" dirty="0"/>
              <a:t>Screening out investments that would conflict with your objectives</a:t>
            </a:r>
          </a:p>
          <a:p>
            <a:endParaRPr lang="en-GB" dirty="0"/>
          </a:p>
          <a:p>
            <a:r>
              <a:rPr lang="en-GB" dirty="0"/>
              <a:t>Portfolio resilience?</a:t>
            </a:r>
          </a:p>
          <a:p>
            <a:pPr lvl="1"/>
            <a:r>
              <a:rPr lang="en-GB" dirty="0"/>
              <a:t>Incorporating ESG risks in investment decision-making</a:t>
            </a:r>
          </a:p>
          <a:p>
            <a:endParaRPr lang="en-GB" dirty="0"/>
          </a:p>
          <a:p>
            <a:r>
              <a:rPr lang="en-GB" dirty="0"/>
              <a:t>Driving real world change?</a:t>
            </a:r>
          </a:p>
          <a:p>
            <a:pPr lvl="1"/>
            <a:r>
              <a:rPr lang="en-GB" dirty="0"/>
              <a:t>Harnessing the power of asset ownership to influence policy and behaviour</a:t>
            </a:r>
          </a:p>
          <a:p>
            <a:endParaRPr lang="en-GB" dirty="0"/>
          </a:p>
        </p:txBody>
      </p:sp>
      <p:sp>
        <p:nvSpPr>
          <p:cNvPr id="6" name="Slide Number Placeholder 5">
            <a:extLst>
              <a:ext uri="{FF2B5EF4-FFF2-40B4-BE49-F238E27FC236}">
                <a16:creationId xmlns:a16="http://schemas.microsoft.com/office/drawing/2014/main" id="{2142182F-04E5-4506-AA15-8FDD06DDB19F}"/>
              </a:ext>
            </a:extLst>
          </p:cNvPr>
          <p:cNvSpPr>
            <a:spLocks noGrp="1"/>
          </p:cNvSpPr>
          <p:nvPr>
            <p:ph type="sldNum" sz="quarter" idx="12"/>
          </p:nvPr>
        </p:nvSpPr>
        <p:spPr/>
        <p:txBody>
          <a:bodyPr/>
          <a:lstStyle/>
          <a:p>
            <a:fld id="{D75FD82E-9412-4023-8006-1D0F655421FA}" type="slidenum">
              <a:rPr lang="en-GB" smtClean="0"/>
              <a:t>9</a:t>
            </a:fld>
            <a:endParaRPr lang="en-GB"/>
          </a:p>
        </p:txBody>
      </p:sp>
      <p:sp>
        <p:nvSpPr>
          <p:cNvPr id="7" name="Footer Placeholder 6">
            <a:extLst>
              <a:ext uri="{FF2B5EF4-FFF2-40B4-BE49-F238E27FC236}">
                <a16:creationId xmlns:a16="http://schemas.microsoft.com/office/drawing/2014/main" id="{B2DA7333-823F-2585-93C2-837B9360FB38}"/>
              </a:ext>
            </a:extLst>
          </p:cNvPr>
          <p:cNvSpPr>
            <a:spLocks noGrp="1"/>
          </p:cNvSpPr>
          <p:nvPr>
            <p:ph type="ftr" sz="quarter" idx="11"/>
          </p:nvPr>
        </p:nvSpPr>
        <p:spPr/>
        <p:txBody>
          <a:bodyPr/>
          <a:lstStyle/>
          <a:p>
            <a:r>
              <a:rPr lang="en-GB"/>
              <a:t>Yorkshire Funders Presentation : 15th June 2022</a:t>
            </a:r>
          </a:p>
        </p:txBody>
      </p:sp>
    </p:spTree>
    <p:custDataLst>
      <p:tags r:id="rId1"/>
    </p:custDataLst>
    <p:extLst>
      <p:ext uri="{BB962C8B-B14F-4D97-AF65-F5344CB8AC3E}">
        <p14:creationId xmlns:p14="http://schemas.microsoft.com/office/powerpoint/2010/main" val="2938104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STAG_MODERATIONLEVEL" val="0"/>
  <p:tag name="SYSTAG_UNIQUEID" val="37929f9e-565b-4242-a545-fc68c2f1f5f7"/>
  <p:tag name="SYSTAG_OBJECTVERSION" val="24"/>
  <p:tag name="SYSTAG_SPID" val="8"/>
  <p:tag name="SYSTAG_FILEREF" val="/SysLib_Presentations/41788684-7494-4cb8-b646-878010971d84.xml"/>
  <p:tag name="SYSTAG_FILELEAFREF" val="41788684-7494-4cb8-b646-878010971d84.xml"/>
  <p:tag name="SYSTAG_FILEDIRREF" val="/SysLib_Presentations"/>
  <p:tag name="SYSTAG_TITLE" val="COIF Review Meeting Template"/>
  <p:tag name="SYSTAG_LOCKED" val="False"/>
  <p:tag name="SYSTAG_WATERMARKED" val="True"/>
  <p:tag name="SYSTAG_HIDDEN" val="False"/>
  <p:tag name="SYSTAG_EXPIRYDATE" val="9999-12-31T00:00:00Z"/>
  <p:tag name="SYSTAG_CONTENTSLIDE" val="False"/>
  <p:tag name="SYSTAG_AUTHOR" val="Lindsay Jones"/>
  <p:tag name="SYSTAG_EDITOR" val="denise.kemp"/>
  <p:tag name="SYSTAG_DATECREATED" val="2017-09-26T09:58:13Z"/>
  <p:tag name="SYSTAG_DATEMODIFIED" val="2020-02-10T13:58:52Z"/>
  <p:tag name="SYSTAG_CATEGORY" val="38A5EC3751D649B1"/>
  <p:tag name="SYSTAG_USERCATEGORIES" val="-1"/>
  <p:tag name="SYSTAG_ASPECTRATIO" val="10691812|7559675|custom"/>
  <p:tag name="SYSTAG_USERCATEGORY" val="-1"/>
  <p:tag name="SYSTAG_RIGHTSLIDECONTENT" val="True"/>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EMPSYSTAG_ADDTAGS" val="True"/>
  <p:tag name="TEMPSYSTAG_HASEXPIRED" val="False"/>
  <p:tag name="TPQUESTIONXML" val="﻿&lt;?xml version=&quot;1.0&quot; encoding=&quot;utf-8&quot;?&gt;&#10;&lt;questionlist&gt;&#10;    &lt;properties&gt;&#10;        &lt;guid&gt;EEA35F48657A4D1BB59AA9B3C9D47ADD&lt;/guid&gt;&#10;        &lt;description /&gt;&#10;        &lt;date&gt;10/21/2021 9:39: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AAB5AE66D9418DA3B058FCA49D3115&lt;/guid&gt;&#10;            &lt;repollguid&gt;912D0A88F24549A0A8D88219C51EEE76&lt;/repollguid&gt;&#10;            &lt;sourceid&gt;D0CC2F4AF3DE4E93BC87DCFC7D065FCD&lt;/sourceid&gt;&#10;            &lt;questiontext&gt;GETTING TO KNOW YOU&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B51D202EDAE489889231A46FF4E3286&lt;/guid&gt;&#10;                    &lt;answertext&gt;Ethical and responsible investment policies are very important to us&lt;/answertext&gt;&#10;                    &lt;valuetype&gt;0&lt;/valuetype&gt;&#10;                &lt;/answer&gt;&#10;                &lt;answer&gt;&#10;                    &lt;guid&gt;75A4A94C7E9547D089D5DDADDA17E57E&lt;/guid&gt;&#10;                    &lt;answertext&gt;We want to avoid risks to our reputation&lt;/answertext&gt;&#10;                    &lt;valuetype&gt;0&lt;/valuetype&gt;&#10;                &lt;/answer&gt;&#10;                &lt;answer&gt;&#10;                    &lt;guid&gt;4FA42057410648529344F17267F9F7D0&lt;/guid&gt;&#10;                    &lt;answertext&gt;We avoid constraints because they can result in weaker performanc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3.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4.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5.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6.xml><?xml version="1.0" encoding="utf-8"?>
<p:tagLst xmlns:a="http://schemas.openxmlformats.org/drawingml/2006/main" xmlns:r="http://schemas.openxmlformats.org/officeDocument/2006/relationships" xmlns:p="http://schemas.openxmlformats.org/presentationml/2006/main">
  <p:tag name="SYSTAG_MODERATIONLEVEL" val="0"/>
  <p:tag name="SYSTAG_UNIQUEID" val="49639d61-2de9-4932-8329-51d0089c2f55"/>
  <p:tag name="SYSTAG_SPID" val="1503"/>
  <p:tag name="SYSTAG_FILEREF" val="/SysLib_Slides/38ce52d7-5648-419c-8d43-28c574431570.pptx"/>
  <p:tag name="SYSTAG_FILELEAFREF" val="38ce52d7-5648-419c-8d43-28c574431570.pptx"/>
  <p:tag name="SYSTAG_FILEDIRREF" val="/SysLib_Slides"/>
  <p:tag name="SYSTAG_TITLE" val="E&amp;RI  - Act, Assess, Align - Our Approach to Sustainability"/>
  <p:tag name="SYSTAG_KEYWORDS" val=" "/>
  <p:tag name="SYSTAG_LOCKED" val="True"/>
  <p:tag name="SYSTAG_WATERMARKED" val="True"/>
  <p:tag name="SYSTAG_HIDDEN" val="False"/>
  <p:tag name="SYSTAG_EXPIRYDATE" val="9999-12-31T00:00:00Z"/>
  <p:tag name="SYSTAG_CONTENTSLIDE" val="False"/>
  <p:tag name="SYSTAG_AUTHOR" val="dee.kemp@ccla.co.uk"/>
  <p:tag name="SYSTAG_EDITOR" val="j.mills@ccla.co.uk"/>
  <p:tag name="SYSTAG_DATECREATED" val="2021-11-17T16:22:06Z"/>
  <p:tag name="SYSTAG_CATEGORY" val="93743047-5d0c-4e43-89c3-5299b9d01e33|4c7a0553-7775-40d0-9fa0-bccde965b71e"/>
  <p:tag name="SYSTAG_USERCATEGORIES" val="-1"/>
  <p:tag name="SYSTAG_ASPECTRATIO" val="10691812|7559675|custom"/>
  <p:tag name="TEMPSYSTAG_ADDTAGS" val="True"/>
  <p:tag name="TEMPSYSTAG_HASEXPIRED" val="False"/>
  <p:tag name="SYSTAG_OBJECTVERSION" val="16"/>
  <p:tag name="SYSTAG_DESCRIPTION" val="Approved March 2022: MAR002891"/>
  <p:tag name="SYSTAG_DATEMODIFIED" val="2022-03-31T10:47:58Z"/>
  <p:tag name="SYSTAG_HASBEENUNLOCKED" val="False"/>
</p:tagLst>
</file>

<file path=ppt/tags/tag17.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8.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19.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2.xml><?xml version="1.0" encoding="utf-8"?>
<p:tagLst xmlns:a="http://schemas.openxmlformats.org/drawingml/2006/main" xmlns:r="http://schemas.openxmlformats.org/officeDocument/2006/relationships" xmlns:p="http://schemas.openxmlformats.org/presentationml/2006/main">
  <p:tag name="SYSTAG_MODERATIONLEVEL" val="0"/>
  <p:tag name="SYSTAG_UNIQUEID" val="1b0d7f92-420f-4bf9-a8cc-d355be3f5cb6"/>
  <p:tag name="SYSTAG_OBJECTVERSION" val="52"/>
  <p:tag name="SYSTAG_SPID" val="5"/>
  <p:tag name="SYSTAG_FILEREF" val="/SysLib_Masters/443b3717-dd01-4fea-8991-a140a08e7441.pptx"/>
  <p:tag name="SYSTAG_FILELEAFREF" val="443b3717-dd01-4fea-8991-a140a08e7441.pptx"/>
  <p:tag name="SYSTAG_FILEDIRREF" val="/SysLib_Masters"/>
  <p:tag name="SYSTAG_TITLE" val="CCLA A4 Landscape"/>
  <p:tag name="SYSTAG_LOCKED" val="False"/>
  <p:tag name="SYSTAG_WATERMARKED" val="True"/>
  <p:tag name="SYSTAG_HIDDEN" val="False"/>
  <p:tag name="SYSTAG_EXPIRYDATE" val="9999-12-31T00:00:00Z"/>
  <p:tag name="SYSTAG_CONTENTSLIDE" val="False"/>
  <p:tag name="SYSTAG_AUTHOR" val="John Clements"/>
  <p:tag name="SYSTAG_EDITOR" val="lindsay.jones"/>
  <p:tag name="SYSTAG_DATECREATED" val="2017-01-25T15:00:58Z"/>
  <p:tag name="SYSTAG_DATEMODIFIED" val="2018-11-28T16:05:42Z"/>
  <p:tag name="SYSTAG_CATEGORY" val="8B85AAA8C48D47EB|95EC8D68B58B4BF7"/>
  <p:tag name="SYSTAG_USERCATEGORIES" val="-1"/>
  <p:tag name="SYSTAG_ASPECTRATIO" val="10691812|7559675|custom"/>
</p:tagLst>
</file>

<file path=ppt/tags/tag20.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21.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22.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23.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24.xml><?xml version="1.0" encoding="utf-8"?>
<p:tagLst xmlns:a="http://schemas.openxmlformats.org/drawingml/2006/main" xmlns:r="http://schemas.openxmlformats.org/officeDocument/2006/relationships" xmlns:p="http://schemas.openxmlformats.org/presentationml/2006/main">
  <p:tag name="SYSTAG_WATERMARKAPPROVER" val="Lindsay Jones"/>
  <p:tag name="SYSTAG_WATERMARKAPPROVEDATE" val="12/09/2017 15:02:32"/>
  <p:tag name="SYSTAG_MODERATIONLEVEL" val="0"/>
  <p:tag name="SYSTAG_UNIQUEID" val="7f309a17-0167-46f4-bb32-93309647599e"/>
  <p:tag name="SYSTAG_OBJECTVERSION" val="90"/>
  <p:tag name="SYSTAG_SPID" val="14"/>
  <p:tag name="SYSTAG_FILEREF" val="/SysLib_Slides/b8c1e15f-f574-4e7c-bd7b-79e854b92f0f.pptx"/>
  <p:tag name="SYSTAG_FILELEAFREF" val="b8c1e15f-f574-4e7c-bd7b-79e854b92f0f.pptx"/>
  <p:tag name="SYSTAG_FILEDIRREF" val="/SysLib_Slides"/>
  <p:tag name="SYSTAG_TITLE" val="Template - CCLA End Slide"/>
  <p:tag name="SYSTAG_LOCKED" val="False"/>
  <p:tag name="SYSTAG_WATERMARKED" val="False"/>
  <p:tag name="SYSTAG_HIDDEN" val="False"/>
  <p:tag name="SYSTAG_EXPIRYDATE" val="9999-12-31T00:00:00Z"/>
  <p:tag name="SYSTAG_CONTENTSLIDE" val="True"/>
  <p:tag name="SYSTAG_AUTHOR" val="Presentations Team"/>
  <p:tag name="SYSTAG_EDITOR" val="Sharika Sharma"/>
  <p:tag name="SYSTAG_DATECREATED" val="2016-06-22T12:38:59Z"/>
  <p:tag name="SYSTAG_DATEMODIFIED" val="2019-12-16T09:52:01Z"/>
  <p:tag name="SYSTAG_CATEGORY" val="bc99b448-d600-4ab1-bb1b-dad5ff07a39d|E1089B0FC9AE4F29"/>
  <p:tag name="SYSTAG_USERCATEGORIES" val="-1"/>
  <p:tag name="SYSTAG_ASPECTRATIO" val="10691812|7559675|custom"/>
  <p:tag name="TEMPSYSTAG_ADDTAGS" val="True"/>
  <p:tag name="TEMPSYSTAG_HASEXPIRED" val="False"/>
</p:tagLst>
</file>

<file path=ppt/tags/tag3.xml><?xml version="1.0" encoding="utf-8"?>
<p:tagLst xmlns:a="http://schemas.openxmlformats.org/drawingml/2006/main" xmlns:r="http://schemas.openxmlformats.org/officeDocument/2006/relationships" xmlns:p="http://schemas.openxmlformats.org/presentationml/2006/main">
  <p:tag name="SYSTAG_MODERATIONLEVEL" val="0"/>
  <p:tag name="SYSTAG_UNIQUEID" val="1b0d7f92-420f-4bf9-a8cc-d355be3f5cb6"/>
  <p:tag name="SYSTAG_OBJECTVERSION" val="52"/>
  <p:tag name="SYSTAG_SPID" val="5"/>
  <p:tag name="SYSTAG_FILEREF" val="/SysLib_Masters/443b3717-dd01-4fea-8991-a140a08e7441.pptx"/>
  <p:tag name="SYSTAG_FILELEAFREF" val="443b3717-dd01-4fea-8991-a140a08e7441.pptx"/>
  <p:tag name="SYSTAG_FILEDIRREF" val="/SysLib_Masters"/>
  <p:tag name="SYSTAG_TITLE" val="CCLA A4 Landscape"/>
  <p:tag name="SYSTAG_LOCKED" val="False"/>
  <p:tag name="SYSTAG_WATERMARKED" val="True"/>
  <p:tag name="SYSTAG_HIDDEN" val="False"/>
  <p:tag name="SYSTAG_EXPIRYDATE" val="9999-12-31T00:00:00Z"/>
  <p:tag name="SYSTAG_CONTENTSLIDE" val="False"/>
  <p:tag name="SYSTAG_AUTHOR" val="John Clements"/>
  <p:tag name="SYSTAG_EDITOR" val="lindsay.jones"/>
  <p:tag name="SYSTAG_DATECREATED" val="2017-01-25T15:00:58Z"/>
  <p:tag name="SYSTAG_DATEMODIFIED" val="2018-11-28T16:05:42Z"/>
  <p:tag name="SYSTAG_CATEGORY" val="8B85AAA8C48D47EB|95EC8D68B58B4BF7"/>
  <p:tag name="SYSTAG_USERCATEGORIES" val="-1"/>
  <p:tag name="SYSTAG_ASPECTRATIO" val="10691812|7559675|custom"/>
</p:tagLst>
</file>

<file path=ppt/tags/tag4.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5.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ags/tag6.xml><?xml version="1.0" encoding="utf-8"?>
<p:tagLst xmlns:a="http://schemas.openxmlformats.org/drawingml/2006/main" xmlns:r="http://schemas.openxmlformats.org/officeDocument/2006/relationships" xmlns:p="http://schemas.openxmlformats.org/presentationml/2006/main">
  <p:tag name="SYSTAG_MODERATIONLEVEL" val="0"/>
  <p:tag name="SYSTAG_UNIQUEID" val="1a4fcc3b-0c6c-4027-b341-039a75f65156"/>
  <p:tag name="SYSTAG_SPID" val="1246"/>
  <p:tag name="SYSTAG_FILEREF" val="/SysLib_Slides/bf9d0302-2e62-42b8-bf55-79ccbbb87c1e.pptx"/>
  <p:tag name="SYSTAG_FILELEAFREF" val="bf9d0302-2e62-42b8-bf55-79ccbbb87c1e.pptx"/>
  <p:tag name="SYSTAG_FILEDIRREF" val="/SysLib_Slides"/>
  <p:tag name="SYSTAG_TITLE" val="Market outlook"/>
  <p:tag name="SYSTAG_DESCRIPTION" val="Approved 1 March 2022: MAR002831"/>
  <p:tag name="SYSTAG_KEYWORDS" val=" "/>
  <p:tag name="SYSTAG_LOCKED" val="True"/>
  <p:tag name="SYSTAG_WATERMARKED" val="True"/>
  <p:tag name="SYSTAG_HIDDEN" val="False"/>
  <p:tag name="SYSTAG_EXPIRYDATE" val="9999-12-31T00:00:00Z"/>
  <p:tag name="SYSTAG_CONTENTSLIDE" val="False"/>
  <p:tag name="SYSTAG_AUTHOR" val="denise.kemp"/>
  <p:tag name="SYSTAG_EDITOR" val="dee.kemp@ccla.co.uk"/>
  <p:tag name="SYSTAG_DATECREATED" val="2021-02-05T15:51:04Z"/>
  <p:tag name="SYSTAG_USERCATEGORIES" val="-1"/>
  <p:tag name="SYSTAG_ASPECTRATIO" val="10691812|7559675|custom"/>
  <p:tag name="SYSTAG_OBJECTVERSION" val="54"/>
  <p:tag name="SYSTAG_DATEMODIFIED" val="2022-03-01T15:03:42Z"/>
  <p:tag name="SYSTAG_CATEGORY" val="26905d54-df47-4a18-9b27-06541c50a67c|8e0f995a-80da-449b-a543-1708c599ce9b|ccb244b3-5079-441d-99e7-8986807ab8c4"/>
  <p:tag name="SYSTAG_WATERMARKAPPROVER" val="dee.kemp@ccla.co.uk"/>
  <p:tag name="SYSTAG_WATERMARKAPPROVEDATE" val="17/05/2022 14:56:34"/>
  <p:tag name="SYSTAG_HASBEENUNLOCKED" val="False"/>
  <p:tag name="TEMPSYSTAG_ADDTAGS" val="True"/>
  <p:tag name="TEMPSYSTAG_HASEXPIRED" val="False"/>
</p:tagLst>
</file>

<file path=ppt/tags/tag7.xml><?xml version="1.0" encoding="utf-8"?>
<p:tagLst xmlns:a="http://schemas.openxmlformats.org/drawingml/2006/main" xmlns:r="http://schemas.openxmlformats.org/officeDocument/2006/relationships" xmlns:p="http://schemas.openxmlformats.org/presentationml/2006/main">
  <p:tag name="SYSTAG_MODERATIONLEVEL" val="0"/>
  <p:tag name="SYSTAG_UNIQUEID" val="426e5f93-c1d6-4af3-a095-0b366f428f63"/>
  <p:tag name="SYSTAG_SPID" val="344"/>
  <p:tag name="SYSTAG_FILEREF" val="/SysLib_Slides/bc2341f2-b678-4866-8502-7610cb516efc.pptx"/>
  <p:tag name="SYSTAG_FILELEAFREF" val="bc2341f2-b678-4866-8502-7610cb516efc.pptx"/>
  <p:tag name="SYSTAG_FILEDIRREF" val="/SysLib_Slides"/>
  <p:tag name="SYSTAG_TITLE" val="COIF Investment - asset allocation"/>
  <p:tag name="SYSTAG_DESCRIPTION" val="Compliance approved: March 2022 MAR002838"/>
  <p:tag name="SYSTAG_KEYWORDS" val=" "/>
  <p:tag name="SYSTAG_LOCKED" val="True"/>
  <p:tag name="SYSTAG_WATERMARKED" val="True"/>
  <p:tag name="SYSTAG_HIDDEN" val="False"/>
  <p:tag name="SYSTAG_EXPIRYDATE" val="9999-12-31T00:00:00Z"/>
  <p:tag name="SYSTAG_CONTENTSLIDE" val="False"/>
  <p:tag name="SYSTAG_AUTHOR" val="Lindsay Jones"/>
  <p:tag name="SYSTAG_EDITOR" val="dee.kemp@ccla.co.uk"/>
  <p:tag name="SYSTAG_DATECREATED" val="2017-08-29T15:59:30Z"/>
  <p:tag name="SYSTAG_CATEGORY" val="7cea41c1-e8d5-4208-97b3-a2803f221c3f"/>
  <p:tag name="SYSTAG_USERCATEGORIES" val="-1"/>
  <p:tag name="SYSTAG_ASPECTRATIO" val="10691812|7559675|custom"/>
  <p:tag name="SYSTAG_OBJECTVERSION" val="156"/>
  <p:tag name="SYSTAG_DATEMODIFIED" val="2022-05-10T13:47:54Z"/>
  <p:tag name="SYSTAG_WATERMARKAPPROVER" val="lisa.scott@ccla.co.uk"/>
  <p:tag name="SYSTAG_WATERMARKAPPROVEDATE" val="09/06/2022 14:16:36"/>
  <p:tag name="SYSTAG_HASBEENUNLOCKED" val="False"/>
  <p:tag name="TEMPSYSTAG_ADDTAGS" val="True"/>
  <p:tag name="TEMPSYSTAG_HASEXPIRED" val="False"/>
</p:tagLst>
</file>

<file path=ppt/tags/tag8.xml><?xml version="1.0" encoding="utf-8"?>
<p:tagLst xmlns:a="http://schemas.openxmlformats.org/drawingml/2006/main" xmlns:r="http://schemas.openxmlformats.org/officeDocument/2006/relationships" xmlns:p="http://schemas.openxmlformats.org/presentationml/2006/main">
  <p:tag name="SYSTAG_MODERATIONLEVEL" val="0"/>
  <p:tag name="SYSTAG_UNIQUEID" val="62c88be3-60d2-42ef-aaaa-531a0529da93"/>
  <p:tag name="SYSTAG_SPID" val="1299"/>
  <p:tag name="SYSTAG_FILEREF" val="/SysLib_Slides/22a046ed-84d7-40fc-90a5-4fd823b80983.pptx"/>
  <p:tag name="SYSTAG_FILELEAFREF" val="22a046ed-84d7-40fc-90a5-4fd823b80983.pptx"/>
  <p:tag name="SYSTAG_FILEDIRREF" val="/SysLib_Slides"/>
  <p:tag name="SYSTAG_TITLE" val="COIF Investment – equity sector positioning"/>
  <p:tag name="SYSTAG_DESCRIPTION" val="Approved January 2022: MAR002766"/>
  <p:tag name="SYSTAG_KEYWORDS" val=" "/>
  <p:tag name="SYSTAG_LOCKED" val="True"/>
  <p:tag name="SYSTAG_WATERMARKED" val="True"/>
  <p:tag name="SYSTAG_HIDDEN" val="False"/>
  <p:tag name="SYSTAG_EXPIRYDATE" val="9999-12-31T00:00:00Z"/>
  <p:tag name="SYSTAG_CONTENTSLIDE" val="False"/>
  <p:tag name="SYSTAG_AUTHOR" val="denise.kemp"/>
  <p:tag name="SYSTAG_EDITOR" val="dee.kemp@ccla.co.uk"/>
  <p:tag name="SYSTAG_DATECREATED" val="2021-05-13T16:26:51Z"/>
  <p:tag name="SYSTAG_CATEGORY" val="7cea41c1-e8d5-4208-97b3-a2803f221c3f"/>
  <p:tag name="SYSTAG_USERCATEGORIES" val="-1"/>
  <p:tag name="SYSTAG_ASPECTRATIO" val="10691812|7559675|custom"/>
  <p:tag name="SYSTAG_OBJECTVERSION" val="26"/>
  <p:tag name="SYSTAG_DATEMODIFIED" val="2022-05-10T13:52:00Z"/>
  <p:tag name="SYSTAG_WATERMARKAPPROVER" val="dee.kemp@ccla.co.uk"/>
  <p:tag name="SYSTAG_WATERMARKAPPROVEDATE" val="09/06/2022 15:50:24"/>
  <p:tag name="SYSTAG_HASBEENUNLOCKED" val="False"/>
</p:tagLst>
</file>

<file path=ppt/tags/tag9.xml><?xml version="1.0" encoding="utf-8"?>
<p:tagLst xmlns:a="http://schemas.openxmlformats.org/drawingml/2006/main" xmlns:r="http://schemas.openxmlformats.org/officeDocument/2006/relationships" xmlns:p="http://schemas.openxmlformats.org/presentationml/2006/main">
  <p:tag name="TEMPSYSTAG_ADDTAGS" val="True"/>
  <p:tag name="TEMPSYSTAG_HASEXPIRED" val="False"/>
</p:tagLst>
</file>

<file path=ppt/theme/theme1.xml><?xml version="1.0" encoding="utf-8"?>
<a:theme xmlns:a="http://schemas.openxmlformats.org/drawingml/2006/main" name="Office Theme">
  <a:themeElements>
    <a:clrScheme name="Pie Charts &amp; Graphs">
      <a:dk1>
        <a:srgbClr val="413C38"/>
      </a:dk1>
      <a:lt1>
        <a:sysClr val="window" lastClr="FFFFFF"/>
      </a:lt1>
      <a:dk2>
        <a:srgbClr val="74726F"/>
      </a:dk2>
      <a:lt2>
        <a:srgbClr val="CED0D1"/>
      </a:lt2>
      <a:accent1>
        <a:srgbClr val="74726F"/>
      </a:accent1>
      <a:accent2>
        <a:srgbClr val="CED0D1"/>
      </a:accent2>
      <a:accent3>
        <a:srgbClr val="1AA3E3"/>
      </a:accent3>
      <a:accent4>
        <a:srgbClr val="EB3686"/>
      </a:accent4>
      <a:accent5>
        <a:srgbClr val="54A94F"/>
      </a:accent5>
      <a:accent6>
        <a:srgbClr val="9E9D9B"/>
      </a:accent6>
      <a:hlink>
        <a:srgbClr val="61C4EE"/>
      </a:hlink>
      <a:folHlink>
        <a:srgbClr val="F2A7C7"/>
      </a:folHlink>
    </a:clrScheme>
    <a:fontScheme name="Custom 2">
      <a:majorFont>
        <a:latin typeface="Bembo Std"/>
        <a:ea typeface=""/>
        <a:cs typeface=""/>
      </a:majorFont>
      <a:minorFont>
        <a:latin typeface="Bembo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LA.potx" id="{77CBFFB5-A8E1-43B7-B7AF-3766C1E5213F}" vid="{8DA2D8AA-D0B3-4477-A35E-66238DA34990}"/>
    </a:ext>
  </a:extLst>
</a:theme>
</file>

<file path=ppt/theme/theme2.xml><?xml version="1.0" encoding="utf-8"?>
<a:theme xmlns:a="http://schemas.openxmlformats.org/drawingml/2006/main" name="3_Office Theme">
  <a:themeElements>
    <a:clrScheme name="Pie Charts &amp; Graphs">
      <a:dk1>
        <a:srgbClr val="413C38"/>
      </a:dk1>
      <a:lt1>
        <a:sysClr val="window" lastClr="FFFFFF"/>
      </a:lt1>
      <a:dk2>
        <a:srgbClr val="74726F"/>
      </a:dk2>
      <a:lt2>
        <a:srgbClr val="CED0D1"/>
      </a:lt2>
      <a:accent1>
        <a:srgbClr val="74726F"/>
      </a:accent1>
      <a:accent2>
        <a:srgbClr val="CED0D1"/>
      </a:accent2>
      <a:accent3>
        <a:srgbClr val="1AA3E3"/>
      </a:accent3>
      <a:accent4>
        <a:srgbClr val="EB3686"/>
      </a:accent4>
      <a:accent5>
        <a:srgbClr val="54A94F"/>
      </a:accent5>
      <a:accent6>
        <a:srgbClr val="9E9D9B"/>
      </a:accent6>
      <a:hlink>
        <a:srgbClr val="61C4EE"/>
      </a:hlink>
      <a:folHlink>
        <a:srgbClr val="F2A7C7"/>
      </a:folHlink>
    </a:clrScheme>
    <a:fontScheme name="Custom 2">
      <a:majorFont>
        <a:latin typeface="Bembo Std"/>
        <a:ea typeface=""/>
        <a:cs typeface=""/>
      </a:majorFont>
      <a:minorFont>
        <a:latin typeface="Bembo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LA.potx" id="{77CBFFB5-A8E1-43B7-B7AF-3766C1E5213F}" vid="{8DA2D8AA-D0B3-4477-A35E-66238DA349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LA">
    <a:dk1>
      <a:srgbClr val="413C38"/>
    </a:dk1>
    <a:lt1>
      <a:srgbClr val="FFFFFF"/>
    </a:lt1>
    <a:dk2>
      <a:srgbClr val="FFFFFF"/>
    </a:dk2>
    <a:lt2>
      <a:srgbClr val="FFFFFF"/>
    </a:lt2>
    <a:accent1>
      <a:srgbClr val="CED0D1"/>
    </a:accent1>
    <a:accent2>
      <a:srgbClr val="74726F"/>
    </a:accent2>
    <a:accent3>
      <a:srgbClr val="A5A5A5"/>
    </a:accent3>
    <a:accent4>
      <a:srgbClr val="1AA3E3"/>
    </a:accent4>
    <a:accent5>
      <a:srgbClr val="EB3686"/>
    </a:accent5>
    <a:accent6>
      <a:srgbClr val="54A94F"/>
    </a:accent6>
    <a:hlink>
      <a:srgbClr val="0563C1"/>
    </a:hlink>
    <a:folHlink>
      <a:srgbClr val="954F72"/>
    </a:folHlink>
  </a:clrScheme>
  <a:fontScheme name="CCLA">
    <a:majorFont>
      <a:latin typeface="Bembo Std"/>
      <a:ea typeface=""/>
      <a:cs typeface=""/>
    </a:majorFont>
    <a:minorFont>
      <a:latin typeface="Bembo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CLA">
    <a:dk1>
      <a:srgbClr val="413C38"/>
    </a:dk1>
    <a:lt1>
      <a:srgbClr val="FFFFFF"/>
    </a:lt1>
    <a:dk2>
      <a:srgbClr val="FFFFFF"/>
    </a:dk2>
    <a:lt2>
      <a:srgbClr val="FFFFFF"/>
    </a:lt2>
    <a:accent1>
      <a:srgbClr val="CED0D1"/>
    </a:accent1>
    <a:accent2>
      <a:srgbClr val="74726F"/>
    </a:accent2>
    <a:accent3>
      <a:srgbClr val="A5A5A5"/>
    </a:accent3>
    <a:accent4>
      <a:srgbClr val="1AA3E3"/>
    </a:accent4>
    <a:accent5>
      <a:srgbClr val="EB3686"/>
    </a:accent5>
    <a:accent6>
      <a:srgbClr val="54A94F"/>
    </a:accent6>
    <a:hlink>
      <a:srgbClr val="0563C1"/>
    </a:hlink>
    <a:folHlink>
      <a:srgbClr val="954F72"/>
    </a:folHlink>
  </a:clrScheme>
  <a:fontScheme name="CCLA">
    <a:majorFont>
      <a:latin typeface="Bembo Std"/>
      <a:ea typeface=""/>
      <a:cs typeface=""/>
    </a:majorFont>
    <a:minorFont>
      <a:latin typeface="Bembo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F5CE92326DB245AE8CCD7E201D6A74" ma:contentTypeVersion="15" ma:contentTypeDescription="Create a new document." ma:contentTypeScope="" ma:versionID="aeec58cd90c6374be4cc8e6460818261">
  <xsd:schema xmlns:xsd="http://www.w3.org/2001/XMLSchema" xmlns:xs="http://www.w3.org/2001/XMLSchema" xmlns:p="http://schemas.microsoft.com/office/2006/metadata/properties" xmlns:ns2="31da8b5f-b8c9-4b17-8cf7-f6c14d89b2d8" xmlns:ns3="4a228e9f-6c02-4562-a278-e76737b14202" targetNamespace="http://schemas.microsoft.com/office/2006/metadata/properties" ma:root="true" ma:fieldsID="c7925baef3595d2d78eed9422fba428b" ns2:_="" ns3:_="">
    <xsd:import namespace="31da8b5f-b8c9-4b17-8cf7-f6c14d89b2d8"/>
    <xsd:import namespace="4a228e9f-6c02-4562-a278-e76737b14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a8b5f-b8c9-4b17-8cf7-f6c14d89b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94a016-7bcf-4c4e-be59-bd7240b553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228e9f-6c02-4562-a278-e76737b142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eb9d68-ce40-43b6-910b-c28376780791}" ma:internalName="TaxCatchAll" ma:showField="CatchAllData" ma:web="4a228e9f-6c02-4562-a278-e76737b14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a228e9f-6c02-4562-a278-e76737b14202">
      <UserInfo>
        <DisplayName>Oliver Jones-Davies</DisplayName>
        <AccountId>23</AccountId>
        <AccountType/>
      </UserInfo>
    </SharedWithUsers>
    <TaxCatchAll xmlns="4a228e9f-6c02-4562-a278-e76737b14202" xsi:nil="true"/>
    <lcf76f155ced4ddcb4097134ff3c332f xmlns="31da8b5f-b8c9-4b17-8cf7-f6c14d89b2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17C4EE-DF52-4857-A598-81A3D7296EB5}">
  <ds:schemaRefs>
    <ds:schemaRef ds:uri="http://schemas.microsoft.com/sharepoint/v3/contenttype/forms"/>
  </ds:schemaRefs>
</ds:datastoreItem>
</file>

<file path=customXml/itemProps2.xml><?xml version="1.0" encoding="utf-8"?>
<ds:datastoreItem xmlns:ds="http://schemas.openxmlformats.org/officeDocument/2006/customXml" ds:itemID="{173ED2D7-11AE-4D2D-9925-4806F426D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a8b5f-b8c9-4b17-8cf7-f6c14d89b2d8"/>
    <ds:schemaRef ds:uri="4a228e9f-6c02-4562-a278-e76737b14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14CD14-A6A3-4D69-9ECB-AE3619292177}">
  <ds:schemaRefs>
    <ds:schemaRef ds:uri="http://schemas.microsoft.com/office/2006/metadata/properties"/>
    <ds:schemaRef ds:uri="http://purl.org/dc/terms/"/>
    <ds:schemaRef ds:uri="http://schemas.microsoft.com/office/2006/documentManagement/types"/>
    <ds:schemaRef ds:uri="http://purl.org/dc/elements/1.1/"/>
    <ds:schemaRef ds:uri="5836b072-9713-483d-b8be-054008f42954"/>
    <ds:schemaRef ds:uri="http://schemas.microsoft.com/office/infopath/2007/PartnerControls"/>
    <ds:schemaRef ds:uri="http://schemas.openxmlformats.org/package/2006/metadata/core-properties"/>
    <ds:schemaRef ds:uri="0ebd87a2-6ca1-475c-aeea-9cc0e12ec027"/>
    <ds:schemaRef ds:uri="http://www.w3.org/XML/1998/namespace"/>
    <ds:schemaRef ds:uri="http://purl.org/dc/dcmitype/"/>
    <ds:schemaRef ds:uri="4a228e9f-6c02-4562-a278-e76737b14202"/>
    <ds:schemaRef ds:uri="31da8b5f-b8c9-4b17-8cf7-f6c14d89b2d8"/>
  </ds:schemaRefs>
</ds:datastoreItem>
</file>

<file path=docProps/app.xml><?xml version="1.0" encoding="utf-8"?>
<Properties xmlns="http://schemas.openxmlformats.org/officeDocument/2006/extended-properties" xmlns:vt="http://schemas.openxmlformats.org/officeDocument/2006/docPropsVTypes">
  <Template/>
  <TotalTime>42481</TotalTime>
  <Words>2412</Words>
  <Application>Microsoft Office PowerPoint</Application>
  <PresentationFormat>Custom</PresentationFormat>
  <Paragraphs>289</Paragraphs>
  <Slides>20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Bembo</vt:lpstr>
      <vt:lpstr>Bembo Std</vt:lpstr>
      <vt:lpstr>Calibri</vt:lpstr>
      <vt:lpstr>Gotham Bold</vt:lpstr>
      <vt:lpstr>Gotham Medium</vt:lpstr>
      <vt:lpstr>Office Theme</vt:lpstr>
      <vt:lpstr>3_Office Theme</vt:lpstr>
      <vt:lpstr>Yorkshire Funders 2022 Conference  What does the future hold for investments &amp; the growing importance of ESG  15th June 2022</vt:lpstr>
      <vt:lpstr>Agenda</vt:lpstr>
      <vt:lpstr>Market outlook</vt:lpstr>
      <vt:lpstr>COIF Charities investment fund</vt:lpstr>
      <vt:lpstr>COIF charities investment fund – equity positioning</vt:lpstr>
      <vt:lpstr>The jargon jungle is getting thicker …</vt:lpstr>
      <vt:lpstr>GETTING TO KNOW YOU</vt:lpstr>
      <vt:lpstr>THE ESG EXPLOSION</vt:lpstr>
      <vt:lpstr>WHAT MATTERS TO YOUR ORGANISATION?</vt:lpstr>
      <vt:lpstr>SUSTAINABLE Investment – complementary approaches</vt:lpstr>
      <vt:lpstr>ASKING THE RIGHT QUESTIONS</vt:lpstr>
      <vt:lpstr>Act, Assess, Align - Our Approach to Sustainability</vt:lpstr>
      <vt:lpstr>WHAT ABOUT ‘POSITIVE INVESTMENTS’?</vt:lpstr>
      <vt:lpstr>The USA: A Contested environment</vt:lpstr>
      <vt:lpstr>“Red STATEs” and esg ACTIONS</vt:lpstr>
      <vt:lpstr>“Don’t say gay” &amp; Walt Disney</vt:lpstr>
      <vt:lpstr>Summary</vt:lpstr>
      <vt:lpstr>Discussion</vt:lpstr>
      <vt:lpstr>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Clements</dc:creator>
  <cp:lastModifiedBy>David Ellis</cp:lastModifiedBy>
  <cp:revision>170</cp:revision>
  <dcterms:created xsi:type="dcterms:W3CDTF">2017-01-25T15:00:57Z</dcterms:created>
  <dcterms:modified xsi:type="dcterms:W3CDTF">2022-06-09T16:18:00Z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0x010100BDF5CE92326DB245AE8CCD7E201D6A74</vt:lpwstr>
  </property>
  <property fmtid="{D5CDD505-2E9C-101B-9397-08002B2CF9AE}" pid="3" name="Order">
    <vt:r8>100</vt:r8>
  </property>
  <property fmtid="{D5CDD505-2E9C-101B-9397-08002B2CF9AE}" pid="4" name="MediaServiceImageTags">
    <vt:lpwstr/>
  </property>
</Properties>
</file>