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30" r:id="rId4"/>
    <p:sldId id="331" r:id="rId5"/>
    <p:sldId id="332" r:id="rId6"/>
    <p:sldId id="311" r:id="rId7"/>
    <p:sldId id="326" r:id="rId8"/>
    <p:sldId id="334" r:id="rId9"/>
    <p:sldId id="335" r:id="rId10"/>
    <p:sldId id="328" r:id="rId11"/>
    <p:sldId id="336" r:id="rId12"/>
    <p:sldId id="259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1T14:44:44.3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4897 1033 8288 0 0,'1'-1'638'0'0,"1"0"-564"0"0,0 0-1 0 0,0 0 0 0 0,0 0 0 0 0,0-1 1 0 0,0 1-1 0 0,-1-1 0 0 0,1 1 1 0 0,0-1-1 0 0,-1 1 0 0 0,0-1 0 0 0,1 0 1 0 0,-1 0-1 0 0,0 0 0 0 0,0 0 0 0 0,0 0 1 0 0,0 0-1 0 0,0 0 0 0 0,0 0 1 0 0,-1 0-1 0 0,1 0 0 0 0,0-5 0 0 0,4-59 1573 0 0,-5 56-1649 0 0,-1 1 0 0 0,1-1 0 0 0,-4-15 0 0 0,0 8-126 0 0,4 15 91 0 0,0 0 0 0 0,0 0 0 0 0,-1 0 0 0 0,1 0 0 0 0,-1 0-1 0 0,0 0 1 0 0,0 0 0 0 0,1 0 0 0 0,-1 0 0 0 0,0 0 0 0 0,-1 1 0 0 0,1-1 0 0 0,0 0 0 0 0,-2-1 0 0 0,-1-2-59 0 0,1 1 1 0 0,0-1-1 0 0,0-1 1 0 0,0 1 0 0 0,-3-9-1 0 0,3 7-9 0 0,-1 0 1 0 0,1 0-1 0 0,-6-7 0 0 0,2 3 62 0 0,0 0-1 0 0,-6-16 0 0 0,8 16 41 0 0,0 1 0 0 0,-1-1 0 0 0,-13-16 0 0 0,-41-39 136 0 0,37 40 186 0 0,-32-28 1 0 0,28 28-47 0 0,11 11-122 0 0,-10-11 386 0 0,-52-39 1 0 0,25 26-293 0 0,-68-43 240 0 0,68 54-402 0 0,-1 2 0 0 0,-2 3 0 0 0,0 2 0 0 0,-90-20 0 0 0,60 18-265 0 0,-42-9-44 0 0,121 31 227 0 0,-153-27-20 0 0,-2 12-14 0 0,109 15 24 0 0,-236 0 338 0 0,38 13 149 0 0,-441 43-125 0 0,608-43-330 0 0,1 4 0 0 0,-105 33 1 0 0,135-30-64 0 0,-58 28 0 0 0,-45 34-52 0 0,139-72 92 0 0,-206 135 3 0 0,89-54-16 0 0,-203 144-46 0 0,259-170 60 0 0,4 4 0 0 0,-80 93 0 0 0,-38 93 0 0 0,167-213 74 0 0,3 1 0 0 0,-25 61 0 0 0,5 25 69 0 0,17-45-68 0 0,10-38-33 0 0,3-1 1 0 0,-13 86 0 0 0,9-23-43 0 0,-3 31 0 0 0,-4 196 0 0 0,22-266 0 0 0,12 106 0 0 0,-3-48 0 0 0,10 68 0 0 0,57 154 0 0 0,-51-259 0 0 0,-2-5 0 0 0,37 90 0 0 0,-47-145-2 0 0,55 120 26 0 0,-22-64 152 0 0,50 87 164 0 0,-74-139-259 0 0,1-1 1 0 0,2-1-1 0 0,27 28 1 0 0,200 180 192 0 0,-218-212-224 0 0,54 34 0 0 0,41 14 100 0 0,-56-34-50 0 0,-8-6-28 0 0,2-3 1 0 0,1-2-1 0 0,99 28 1 0 0,88 10-58 0 0,-194-53-17 0 0,5-2 2 0 0,75 5 0 0 0,-54-7 0 0 0,49 2-44 0 0,244-6 0 0 0,-19-31 108 0 0,-274 11-96 0 0,121-37 0 0 0,-148 30 125 0 0,73-35 0 0 0,-41 14 93 0 0,180-82 986 0 0,-261 118-1144 0 0,83-37 211 0 0,37-19 84 0 0,-116 54-274 0 0,179-98 848 0 0,-164 86-736 0 0,85-57 159 0 0,-78 51-264 0 0,34-34-1 0 0,6-8-12 0 0,28-28-22 0 0,1-12-94 0 0,-44 42 98 0 0,66-93-1 0 0,77-160-41 0 0,-196 304 24 0 0,65-121 220 0 0,-37 68-113 0 0,82-194 178 0 0,-82 176-251 0 0,-11 22-48 0 0,-3-1 0 0 0,19-88 0 0 0,-31 98-144 0 0,5-88 0 0 0,-14-55-206 0 0,-4 145 224 0 0,-3-1-1 0 0,-12-53 0 0 0,-34-100-241 0 0,30 136 234 0 0,-55-122 0 0 0,-52-56-65 0 0,34 95 178 0 0,42 71 3 0 0,19 28 2 0 0,-3 2-1 0 0,-60-67 0 0 0,19 37-71 0 0,-178-140 0 0 0,38 77-1777 0 0,139 99-4165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1T14:45:05.9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3500 3444 3224 0 0,'-1'0'507'0'0,"-1"1"-106"0"0,0 0 0 0 0,0 0 1 0 0,-1 0-1 0 0,1-1 0 0 0,0 1 0 0 0,0-1 1 0 0,-1 0-1 0 0,1 1 0 0 0,0-1 1 0 0,0 0-1 0 0,-1 0 0 0 0,1-1 1 0 0,0 1-1 0 0,0 0 0 0 0,-3-1 1 0 0,-4-1-402 0 0,8 2 0 0 0,0 0 0 0 0,0 0 0 0 0,-1-1 0 0 0,1 1 0 0 0,0 0 0 0 0,0-1 0 0 0,0 1 0 0 0,0 0 0 0 0,0-1 0 0 0,0 1 0 0 0,0-1 0 0 0,0 0 0 0 0,0 1 0 0 0,-1-2 0 0 0,-20-18 0 0 0,7 8 0 0 0,-20-23 0 0 0,15 14-6 0 0,13 14 13 0 0,0 0 0 0 0,0-1 0 0 0,1 0 0 0 0,-7-10 0 0 0,9 10 67 0 0,-1 1-1 0 0,0 0 1 0 0,0 0-1 0 0,-1 1 1 0 0,-10-11-1 0 0,-36-23 497 0 0,-1-2 214 0 0,6-2-193 0 0,-40-36 218 0 0,23 23-357 0 0,-32-26-120 0 0,-138-125 117 0 0,140 118-306 0 0,-103-112 127 0 0,55 44 6 0 0,-34-39 180 0 0,37 38-13 0 0,66 78-216 0 0,-196-214 663 0 0,132 137-487 0 0,3 3-73 0 0,-389-386-55 0 0,396 411-254 0 0,-133-114-100 0 0,257 241 78 0 0,-161-138-170 0 0,126 108-2 0 0,-23-13-326 0 0,18 16-2735 0 0,33 23 1644 0 0,-29-19-3830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1T14:45:06.9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3295 3538 6016 0 0,'0'0'976'0'0,"-2"-1"-883"0"0,-5-1-73 0 0,6 2-21 0 0,0 0 1 0 0,0-1 0 0 0,0 1 0 0 0,-1 0 0 0 0,1-1 0 0 0,0 1 0 0 0,0-1 0 0 0,0 1 0 0 0,0-1 0 0 0,0 1 0 0 0,0-1 0 0 0,0 0 0 0 0,0 1 0 0 0,0-1 0 0 0,-1-2 0 0 0,-3 0 22 0 0,1 0 0 0 0,0 0 0 0 0,-10-3 1 0 0,10 4 15 0 0,0-1 0 0 0,-1 1 0 0 0,1-1 1 0 0,-5-3-1 0 0,1-1 32 0 0,5 5-23 0 0,1 0 1 0 0,-1 0 0 0 0,1 0-1 0 0,0 0 1 0 0,-4-5 0 0 0,-6-10 359 0 0,-15-16 0 0 0,12 17 64 0 0,-14-23 0 0 0,0 3 73 0 0,19 24-288 0 0,-12-18 0 0 0,-7-21 192 0 0,-14-21 201 0 0,13 34-140 0 0,-2 2 0 0 0,-52-47 0 0 0,29 31-119 0 0,-287-317 1201 0 0,140 142-1322 0 0,31 38-189 0 0,18-4 5 0 0,-33-40 48 0 0,157 199-92 0 0,-304-364 491 0 0,149 175-142 0 0,104 129-231 0 0,-255-256 258 0 0,219 236-342 0 0,11 15-59 0 0,55 53-19 0 0,-141-112-570 0 0,90 77-103 0 0,-27-16-1764 0 0,63 47 1186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1T14:45:07.8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3297 3449 5528 0 0,'21'5'6256'0'0,"-21"-7"-6268"0"0,-1 0 0 0 0,1-1 0 0 0,0 1 0 0 0,-1 0 0 0 0,1 0 0 0 0,-1 0 0 0 0,1 0 0 0 0,-1 0 0 0 0,0 0 0 0 0,0 0 0 0 0,0 0 0 0 0,0 0 0 0 0,0 0 0 0 0,-1 0 0 0 0,1 0 0 0 0,0 1 0 0 0,-1-1 0 0 0,0 0 0 0 0,-2-1 0 0 0,-1-3-19 0 0,-1-1 0 0 0,1 1 0 0 0,-5-9 1 0 0,6 7 7 0 0,-1 1 0 0 0,-10-11 0 0 0,-102-116 654 0 0,-13-13 226 0 0,29 45-255 0 0,-134-140 525 0 0,135 131-639 0 0,-37-38 37 0 0,-20-4-107 0 0,-116-120 102 0 0,176 160-372 0 0,-28-30-9 0 0,-13 9 14 0 0,-67-73 890 0 0,169 164-788 0 0,-91-100 494 0 0,-122-109-1830 0 0,157 161 802 0 0,-106-116-33 0 0,-193-213 312 0 0,213 264-185 0 0,121 109 42 0 0,7 5-218 0 0,-3 6-13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1T14:45:11.1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1869 82 9216 0 0,'12'-3'181'0'0,"1"0"1"0"0,-1 2-1 0 0,0 0 1 0 0,1 0-1 0 0,15 1 0 0 0,-9 0-160 0 0,-10 1 260 0 0,0-2 0 0 0,0 0 0 0 0,0 0 0 0 0,0 0-1 0 0,0-1 1 0 0,0 0 0 0 0,0-1 0 0 0,-1 0 0 0 0,0 0 0 0 0,1-1 0 0 0,8-6 0 0 0,-9 6-286 0 0,-7 3 2 0 0,1 0-1 0 0,0 0 0 0 0,0 0 0 0 0,0 0 1 0 0,-1 0-1 0 0,1 0 0 0 0,0-1 0 0 0,-1 1 0 0 0,1 0 1 0 0,-1-1-1 0 0,0 0 0 0 0,0 1 0 0 0,1-1 0 0 0,-1 0 1 0 0,0 1-1 0 0,0-1 0 0 0,0 0 0 0 0,-1 0 0 0 0,2-2 1 0 0,1-4 13 0 0,-13 19 46 0 0,7-9-65 0 0,1 0 0 0 0,0 0-1 0 0,0 0 1 0 0,0 0 0 0 0,-2 5-1 0 0,-19 32-3 0 0,-51 85-123 0 0,39-65 83 0 0,21-35 49 0 0,0 0 1 0 0,-21 24-1 0 0,-184 218-35 0 0,64-81 236 0 0,-13 16 16 0 0,-4 25-5 0 0,77-108-114 0 0,-1 2 8 0 0,-3 24 72 0 0,-85 162 0 0 0,148-242-174 0 0,-53 69 0 0 0,-53 49 0 0 0,139-178 0 0 0,-54 64-4 0 0,-33 44 24 0 0,38-44 104 0 0,-62 62 0 0 0,93-111-810 0 0,-1 0 1 0 0,-28 19-1 0 0,34-27-1225 0 0,-15 13-2745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1T14:45:11.8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2107 187 11056 0 0,'50'-28'1115'0'0,"-33"19"-1036"0"0,0 0 0 0 0,17-14 1 0 0,-22 15 397 0 0,-4 2 10 0 0,0 0 0 0 0,-1 0 0 0 0,0 0 0 0 0,0-1 0 0 0,0 0 0 0 0,0-1 0 0 0,9-15 0 0 0,-1 3-190 0 0,-6 8-158 0 0,-3 5-107 0 0,-5 6-24 0 0,-4 8-1432 0 0,0-3 1086 0 0,-1 1 0 0 0,1 0-1 0 0,-1-1 1 0 0,1 0 0 0 0,-8 6-1 0 0,-11 14-511 0 0,13-12 597 0 0,5-6 78 0 0,-1 0 0 0 0,-8 10 1 0 0,-40 39-142 0 0,29-28 181 0 0,-35 29 1 0 0,34-35 139 0 0,-64 56 80 0 0,13-9 125 0 0,12-12 66 0 0,20-14-180 0 0,-307 296 1480 0 0,252-245-1581 0 0,2-2 28 0 0,-159 177 324 0 0,235-245-318 0 0,-100 117 85 0 0,0 0 4 0 0,-63 82 216 0 0,-128 164 215 0 0,264-326-500 0 0,-53 84 1 0 0,36-56-555 0 0,57-79-25 0 0,-24 34-4643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1T14:45:12.4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2274 34 6912 0 0,'37'-23'9540'0'0,"-38"23"-9496"0"0,-19-8-396 0 0,16 7 209 0 0,1 1 1 0 0,-1-1-1 0 0,1 1 1 0 0,-1-1-1 0 0,1 1 1 0 0,-1 0-1 0 0,1 0 1 0 0,-1 1 0 0 0,-6 0-1 0 0,-1 2-368 0 0,-18 7 1 0 0,20-6 356 0 0,-9 3-37 0 0,0 1 0 0 0,0 1 0 0 0,1 1 0 0 0,-17 13 0 0 0,-59 52 42 0 0,-117 129 630 0 0,78-52 208 0 0,24 4-40 0 0,71-99-463 0 0,-55 67-1 0 0,-202 216 169 0 0,164-180-156 0 0,-26 31 120 0 0,-42 20 297 0 0,154-164-466 0 0,5-3 51 0 0,1 2-1 0 0,-41 66 1 0 0,33-41-19 0 0,-40 64-20 0 0,-74 94-1033 0 0,146-211 647 0 0,-58 73-461 0 0,7-15-8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B461-AEF7-4333-8E9A-9E59EFF27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E4F4D-8AD2-4C1E-B55A-86A054D15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74018-B2F4-4DBB-9DFE-3C3299F7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6301-CBA0-4320-B0E0-F775E62EE25A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103F-F339-4CEB-8291-9E01699C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95818-4E70-4774-A33C-80D1B8AD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EBCB-F419-4D28-884D-05CEE8A31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1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F869-6ED1-498C-920B-273FB5D0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D9F95-B70A-4C51-A008-F1C924774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C6230-48B3-4468-BC07-70ECED85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6301-CBA0-4320-B0E0-F775E62EE25A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6E7DA-395B-4D65-9251-6BA1FC83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0CE80-092D-470A-A911-DDD5EECF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EBCB-F419-4D28-884D-05CEE8A31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0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DE48E-463E-4D3A-9CA4-3DF688E79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B59CD-DC10-46DB-9AF9-6CB79E027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E054F-750A-433B-B414-64422924C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6301-CBA0-4320-B0E0-F775E62EE25A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2A706-B191-4978-9731-95C8454A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8A7F-BCC7-40B2-9761-FAD28130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EBCB-F419-4D28-884D-05CEE8A31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4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949A-6AD0-4EA4-BC8E-F0A23E21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19C4B-FB1F-4B9C-B4D0-03FAC33E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7967-5A47-4954-A008-DF735CCF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6301-CBA0-4320-B0E0-F775E62EE25A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7B9BB-03A8-4D82-A0FF-591E347F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44C54-1858-49AB-9C6D-67EB9F7F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EBCB-F419-4D28-884D-05CEE8A31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2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47A5B-DAF6-4C44-989C-163E01AF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09184-08B2-4236-8E45-C03086BE8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FDE65-6987-4F66-BEAD-E856F4A9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6301-CBA0-4320-B0E0-F775E62EE25A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1B44-CA66-40EB-8F85-DE50C65F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98B90-D00D-4125-8066-14D04D3D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EBCB-F419-4D28-884D-05CEE8A31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C262-2717-413E-AF54-2FBB3CEB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1CBE8-89DD-4AED-BE0D-F56D9839E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79EE0-F60D-496B-A675-0D35B3B84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D553A-F8B1-4007-B1D4-364F0592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6301-CBA0-4320-B0E0-F775E62EE25A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BAC89-9AEB-41C0-A547-2C8E3A67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32842-4387-4198-850B-FDA0FED8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EBCB-F419-4D28-884D-05CEE8A31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7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8909-57D5-4D5B-9C96-EECFCEC2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18472-B3F4-4E51-A706-212EA959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8B6C9-9317-4A8F-AF5D-D18126293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077C0-0575-4F2D-A489-EFF1A0A6E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B1337-716A-489E-A728-65BB2ED85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EDF04-B2F7-45A3-8EB8-978B98B8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6301-CBA0-4320-B0E0-F775E62EE25A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B6438-1EED-4750-8CBC-E75665E1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094FA-2F5E-4925-9F1F-2703F09C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EBCB-F419-4D28-884D-05CEE8A31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6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8D6F-12CE-41FD-9615-F4F47F01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84046-5BB8-46BB-9780-0DA73769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6301-CBA0-4320-B0E0-F775E62EE25A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05313-2983-42CA-9865-1F0E8A3E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C22DB-FEC8-4765-B0CF-37334CEB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EBCB-F419-4D28-884D-05CEE8A31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7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B7163-3511-4B90-B52C-F9F40E38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6301-CBA0-4320-B0E0-F775E62EE25A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C7690-BE2F-4DAA-9D9D-FC1ED2C2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0E584-8E73-4F4F-AA62-2D120952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EBCB-F419-4D28-884D-05CEE8A31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00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1EFA-B083-499F-87CD-E77915A7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97B0-DF98-4AE3-8025-A76DDD07B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A63AA-C9E7-4FC8-9FCF-229EA0BEC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A0817-0319-422C-ABC0-8A77377B3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6301-CBA0-4320-B0E0-F775E62EE25A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E3DE6-3A2C-4636-B6D1-90F17BD8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8A60-3E98-4ECA-AE89-D6DAC6A5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EBCB-F419-4D28-884D-05CEE8A31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96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6AD5-9F2B-4131-AC00-C9DD96F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EC3775-1229-4C7B-97A5-6DEFF2AF3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654C4-D9CB-49AB-AD8C-A90FDA417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50D9E-5D2E-4781-8B2E-4DCEBF9E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6301-CBA0-4320-B0E0-F775E62EE25A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31008-B5A8-4C92-9D73-C04A7242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0D181-040C-498D-82AB-5E09F448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EBCB-F419-4D28-884D-05CEE8A31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2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A912B-0281-42FF-83FE-8D7AC556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00345-86B0-424A-BC24-FEAD63171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A89EC-624D-45D0-8D85-77644FEB8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6301-CBA0-4320-B0E0-F775E62EE25A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F4E14-4E6F-4BCF-A0E5-A7AFF299E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13C1B-574F-4321-89E5-0A9773142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CEBCB-F419-4D28-884D-05CEE8A31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50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vBQ4_G8mrM" TargetMode="External"/><Relationship Id="rId3" Type="http://schemas.openxmlformats.org/officeDocument/2006/relationships/hyperlink" Target="https://www.fsg.org/blog/new-article-water-systems-change" TargetMode="External"/><Relationship Id="rId7" Type="http://schemas.openxmlformats.org/officeDocument/2006/relationships/hyperlink" Target="https://hbr.org/2007/11/a-leaders-framework-for-decision-making" TargetMode="External"/><Relationship Id="rId2" Type="http://schemas.openxmlformats.org/officeDocument/2006/relationships/hyperlink" Target="http://www.academyforchange.org/the-dawn-of-system-leadersh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bracingcomplexity.com/complexity/" TargetMode="External"/><Relationship Id="rId5" Type="http://schemas.openxmlformats.org/officeDocument/2006/relationships/hyperlink" Target="http://donellameadows.org/archives/leverage-points-places-to-intervene-in-a-system/" TargetMode="External"/><Relationship Id="rId4" Type="http://schemas.openxmlformats.org/officeDocument/2006/relationships/hyperlink" Target="https://www.sciencedirect.com/science/article/pii/S1877343519300909" TargetMode="External"/><Relationship Id="rId9" Type="http://schemas.openxmlformats.org/officeDocument/2006/relationships/hyperlink" Target="https://wenger-trayner.com/systems-conven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customXml" Target="../ink/ink5.xml"/><Relationship Id="rId17" Type="http://schemas.openxmlformats.org/officeDocument/2006/relationships/image" Target="../media/image16.png"/><Relationship Id="rId2" Type="http://schemas.openxmlformats.org/officeDocument/2006/relationships/image" Target="../media/image8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2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0065" y="-1"/>
            <a:ext cx="12222065" cy="5581650"/>
          </a:xfrm>
          <a:custGeom>
            <a:avLst/>
            <a:gdLst/>
            <a:ahLst/>
            <a:cxnLst/>
            <a:rect l="l" t="t" r="r" b="b"/>
            <a:pathLst>
              <a:path w="18288000" h="8372475">
                <a:moveTo>
                  <a:pt x="0" y="8372299"/>
                </a:moveTo>
                <a:lnTo>
                  <a:pt x="18288000" y="8372299"/>
                </a:lnTo>
                <a:lnTo>
                  <a:pt x="18288000" y="0"/>
                </a:lnTo>
                <a:lnTo>
                  <a:pt x="0" y="0"/>
                </a:lnTo>
                <a:lnTo>
                  <a:pt x="0" y="8372299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3" name="object 3"/>
          <p:cNvSpPr/>
          <p:nvPr/>
        </p:nvSpPr>
        <p:spPr>
          <a:xfrm>
            <a:off x="0" y="5759332"/>
            <a:ext cx="12192000" cy="1098973"/>
          </a:xfrm>
          <a:custGeom>
            <a:avLst/>
            <a:gdLst/>
            <a:ahLst/>
            <a:cxnLst/>
            <a:rect l="l" t="t" r="r" b="b"/>
            <a:pathLst>
              <a:path w="18288000" h="1648459">
                <a:moveTo>
                  <a:pt x="0" y="1648003"/>
                </a:moveTo>
                <a:lnTo>
                  <a:pt x="18288000" y="1648003"/>
                </a:lnTo>
                <a:lnTo>
                  <a:pt x="18288000" y="0"/>
                </a:lnTo>
                <a:lnTo>
                  <a:pt x="0" y="0"/>
                </a:lnTo>
                <a:lnTo>
                  <a:pt x="0" y="1648003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-30065" y="1"/>
            <a:ext cx="373970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 txBox="1"/>
          <p:nvPr/>
        </p:nvSpPr>
        <p:spPr>
          <a:xfrm>
            <a:off x="4472200" y="548796"/>
            <a:ext cx="7605500" cy="2992229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8467" marR="3387">
              <a:lnSpc>
                <a:spcPct val="86300"/>
              </a:lnSpc>
              <a:spcBef>
                <a:spcPts val="1270"/>
              </a:spcBef>
            </a:pPr>
            <a:r>
              <a:rPr lang="en-US" sz="4800" b="1" spc="-173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Our journey</a:t>
            </a:r>
          </a:p>
          <a:p>
            <a:pPr marL="8467" marR="3387">
              <a:lnSpc>
                <a:spcPct val="86300"/>
              </a:lnSpc>
              <a:spcBef>
                <a:spcPts val="1270"/>
              </a:spcBef>
            </a:pPr>
            <a:endParaRPr lang="en-US" sz="4800" b="1" spc="-173" dirty="0">
              <a:solidFill>
                <a:srgbClr val="F02929"/>
              </a:solidFill>
              <a:latin typeface="Trebuchet MS" pitchFamily="34" charset="0"/>
              <a:cs typeface="Arial"/>
            </a:endParaRPr>
          </a:p>
          <a:p>
            <a:pPr marL="8467" marR="3387">
              <a:lnSpc>
                <a:spcPct val="86300"/>
              </a:lnSpc>
              <a:spcBef>
                <a:spcPts val="1270"/>
              </a:spcBef>
            </a:pPr>
            <a:r>
              <a:rPr lang="en-US" sz="4000" b="1" spc="-173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Cathy Stancer</a:t>
            </a:r>
          </a:p>
          <a:p>
            <a:pPr marL="8467" marR="3387">
              <a:lnSpc>
                <a:spcPct val="86300"/>
              </a:lnSpc>
              <a:spcBef>
                <a:spcPts val="1270"/>
              </a:spcBef>
            </a:pPr>
            <a:r>
              <a:rPr lang="en-US" sz="4000" b="1" spc="-173" dirty="0" err="1">
                <a:solidFill>
                  <a:srgbClr val="F02929"/>
                </a:solidFill>
                <a:latin typeface="Trebuchet MS" pitchFamily="34" charset="0"/>
                <a:cs typeface="Arial"/>
              </a:rPr>
              <a:t>Lankelly</a:t>
            </a:r>
            <a:r>
              <a:rPr lang="en-US" sz="4000" b="1" spc="-173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 Chase</a:t>
            </a:r>
            <a:endParaRPr lang="en-US" sz="4000" dirty="0">
              <a:latin typeface="Trebuchet MS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6149467"/>
            <a:ext cx="12192000" cy="33678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828505" algn="ctr">
              <a:spcBef>
                <a:spcPts val="67"/>
              </a:spcBef>
            </a:pPr>
            <a:r>
              <a:rPr lang="en-GB" sz="2133" b="1" spc="2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2</a:t>
            </a:r>
            <a:r>
              <a:rPr lang="en-GB" sz="2133" b="1" spc="27" baseline="30000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nd</a:t>
            </a:r>
            <a:r>
              <a:rPr lang="en-GB" sz="2133" b="1" spc="2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 December 2021</a:t>
            </a:r>
            <a:endParaRPr sz="2133" dirty="0">
              <a:latin typeface="Trebuchet MS" pitchFamily="34" charset="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-30065" y="5581650"/>
            <a:ext cx="12222065" cy="177683"/>
          </a:xfrm>
          <a:custGeom>
            <a:avLst/>
            <a:gdLst/>
            <a:ahLst/>
            <a:cxnLst/>
            <a:rect l="l" t="t" r="r" b="b"/>
            <a:pathLst>
              <a:path w="18288000" h="266700">
                <a:moveTo>
                  <a:pt x="0" y="0"/>
                </a:moveTo>
                <a:lnTo>
                  <a:pt x="18288001" y="0"/>
                </a:lnTo>
                <a:lnTo>
                  <a:pt x="18288001" y="266698"/>
                </a:lnTo>
                <a:lnTo>
                  <a:pt x="0" y="266698"/>
                </a:lnTo>
                <a:lnTo>
                  <a:pt x="0" y="0"/>
                </a:lnTo>
                <a:close/>
              </a:path>
            </a:pathLst>
          </a:custGeom>
          <a:solidFill>
            <a:srgbClr val="F029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672" y="768542"/>
            <a:ext cx="10145276" cy="56254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Our mission now… </a:t>
            </a:r>
            <a:endParaRPr sz="3600" dirty="0">
              <a:latin typeface="Trebuchet MS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82404"/>
            <a:ext cx="12192000" cy="1175597"/>
          </a:xfrm>
          <a:custGeom>
            <a:avLst/>
            <a:gdLst/>
            <a:ahLst/>
            <a:cxnLst/>
            <a:rect l="l" t="t" r="r" b="b"/>
            <a:pathLst>
              <a:path w="18288000" h="2296795">
                <a:moveTo>
                  <a:pt x="0" y="2296752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2296752"/>
                </a:lnTo>
                <a:lnTo>
                  <a:pt x="0" y="2296752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TextBox 3"/>
          <p:cNvSpPr txBox="1"/>
          <p:nvPr/>
        </p:nvSpPr>
        <p:spPr>
          <a:xfrm>
            <a:off x="1320800" y="1651000"/>
            <a:ext cx="939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77C4173-09C7-4578-A670-2B907B3503D7}"/>
              </a:ext>
            </a:extLst>
          </p:cNvPr>
          <p:cNvSpPr txBox="1"/>
          <p:nvPr/>
        </p:nvSpPr>
        <p:spPr>
          <a:xfrm>
            <a:off x="762001" y="1739756"/>
            <a:ext cx="9956799" cy="220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to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challenge injustice and create the conditions for much healthier systems to emerge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 have a particular focus on those systems of oppression and injustice  that result in the mental distress, violence and destitution experienced by people who are subject to marginalisation in the UK.</a:t>
            </a:r>
          </a:p>
          <a:p>
            <a:pPr marL="503792" marR="3387" indent="-495325">
              <a:lnSpc>
                <a:spcPct val="115999"/>
              </a:lnSpc>
              <a:spcBef>
                <a:spcPts val="67"/>
              </a:spcBef>
              <a:buFontTx/>
              <a:buAutoNum type="arabicPeriod"/>
            </a:pPr>
            <a:endParaRPr lang="en-GB" sz="3200" b="1" spc="63" dirty="0">
              <a:solidFill>
                <a:srgbClr val="FF29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85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993" y="677107"/>
            <a:ext cx="10145276" cy="56254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What’s next… </a:t>
            </a:r>
            <a:endParaRPr sz="3600" dirty="0">
              <a:latin typeface="Trebuchet MS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82404"/>
            <a:ext cx="12192000" cy="1175597"/>
          </a:xfrm>
          <a:custGeom>
            <a:avLst/>
            <a:gdLst/>
            <a:ahLst/>
            <a:cxnLst/>
            <a:rect l="l" t="t" r="r" b="b"/>
            <a:pathLst>
              <a:path w="18288000" h="2296795">
                <a:moveTo>
                  <a:pt x="0" y="2296752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2296752"/>
                </a:lnTo>
                <a:lnTo>
                  <a:pt x="0" y="2296752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89AEF-0313-47EE-9EF3-A916AD4CD0F6}"/>
              </a:ext>
            </a:extLst>
          </p:cNvPr>
          <p:cNvSpPr txBox="1"/>
          <p:nvPr/>
        </p:nvSpPr>
        <p:spPr>
          <a:xfrm>
            <a:off x="749993" y="1640378"/>
            <a:ext cx="9834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/>
              <a:t>Going further to change our ‘business as usual’ – who has influence, who makes decisions, who is on our board and how it works, how our investments are held, how we structure ourselves as an organisation 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Going deeper to understand how we individually and collectively reproduce systems of oppression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Being clearer about our commitment to the idea of justice – redistribution, control of resources and agendas, not just philanthropic benevolence </a:t>
            </a:r>
          </a:p>
        </p:txBody>
      </p:sp>
    </p:spTree>
    <p:extLst>
      <p:ext uri="{BB962C8B-B14F-4D97-AF65-F5344CB8AC3E}">
        <p14:creationId xmlns:p14="http://schemas.microsoft.com/office/powerpoint/2010/main" val="141147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511A-5E5F-4071-A7B2-BEDE7FB5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D5D0558A-D360-4B06-A965-CC6A69372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114300"/>
            <a:ext cx="11668124" cy="6610349"/>
          </a:xfrm>
        </p:spPr>
      </p:pic>
    </p:spTree>
    <p:extLst>
      <p:ext uri="{BB962C8B-B14F-4D97-AF65-F5344CB8AC3E}">
        <p14:creationId xmlns:p14="http://schemas.microsoft.com/office/powerpoint/2010/main" val="337977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33" y="735885"/>
            <a:ext cx="10066867" cy="56254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Some reading</a:t>
            </a:r>
            <a:endParaRPr lang="en-GB" sz="3600" dirty="0">
              <a:latin typeface="Trebuchet MS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82404"/>
            <a:ext cx="12192000" cy="1175597"/>
          </a:xfrm>
          <a:custGeom>
            <a:avLst/>
            <a:gdLst/>
            <a:ahLst/>
            <a:cxnLst/>
            <a:rect l="l" t="t" r="r" b="b"/>
            <a:pathLst>
              <a:path w="18288000" h="2296795">
                <a:moveTo>
                  <a:pt x="0" y="2296752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2296752"/>
                </a:lnTo>
                <a:lnTo>
                  <a:pt x="0" y="2296752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TextBox 3"/>
          <p:cNvSpPr txBox="1"/>
          <p:nvPr/>
        </p:nvSpPr>
        <p:spPr>
          <a:xfrm>
            <a:off x="1320800" y="1651000"/>
            <a:ext cx="939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77C4173-09C7-4578-A670-2B907B3503D7}"/>
              </a:ext>
            </a:extLst>
          </p:cNvPr>
          <p:cNvSpPr txBox="1"/>
          <p:nvPr/>
        </p:nvSpPr>
        <p:spPr>
          <a:xfrm>
            <a:off x="861484" y="1894485"/>
            <a:ext cx="10721745" cy="1016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7" marR="3387">
              <a:lnSpc>
                <a:spcPct val="115999"/>
              </a:lnSpc>
              <a:spcBef>
                <a:spcPts val="67"/>
              </a:spcBef>
            </a:pPr>
            <a:endParaRPr lang="en-GB" sz="2667" b="1" spc="63" dirty="0">
              <a:solidFill>
                <a:srgbClr val="FF2929"/>
              </a:solidFill>
              <a:latin typeface="Trebuchet MS" pitchFamily="34" charset="0"/>
              <a:cs typeface="Arial"/>
            </a:endParaRPr>
          </a:p>
          <a:p>
            <a:pPr marL="8467" marR="3387">
              <a:lnSpc>
                <a:spcPct val="115999"/>
              </a:lnSpc>
              <a:spcBef>
                <a:spcPts val="67"/>
              </a:spcBef>
            </a:pPr>
            <a:endParaRPr lang="en-GB" sz="2667" b="1" spc="63" dirty="0">
              <a:solidFill>
                <a:srgbClr val="FF2929"/>
              </a:solidFill>
              <a:latin typeface="Trebuchet MS" pitchFamily="34" charset="0"/>
              <a:cs typeface="Arial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BB53EF-8B26-45C6-87A6-D48BE787B149}"/>
              </a:ext>
            </a:extLst>
          </p:cNvPr>
          <p:cNvSpPr txBox="1">
            <a:spLocks/>
          </p:cNvSpPr>
          <p:nvPr/>
        </p:nvSpPr>
        <p:spPr>
          <a:xfrm>
            <a:off x="415600" y="1401505"/>
            <a:ext cx="11360799" cy="4868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 few things we’ve found useful: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25000"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2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EF4D4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- Peter Senge: The Dawn of System Leadership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EF4D4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EF4D4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EF4D4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The Water of Systems Change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EF4D4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2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- Explanation of structural, systemic and enabling approaches in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EF4D4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EF4D4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‘Transformations to Sustainability’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EF4D4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2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- Donella Meadows: ‘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EF4D4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Places to Intervene in a System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’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EF4D4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(and other work)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2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- ‘Embracing Complexity’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and other work by Jean Boulton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2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- Overview of the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Cynefin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 Framework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2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8"/>
              </a:rPr>
              <a:t>- How to Organize a Children's Party | Dave Snowden – YouTube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2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- A Handbook on Systems Convening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25000"/>
              <a:buFont typeface="Wingdings" panose="05000000000000000000" pitchFamily="2" charset="2"/>
              <a:buChar char="v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EF4D4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25000"/>
              <a:buFont typeface="Wingdings" panose="05000000000000000000" pitchFamily="2" charset="2"/>
              <a:buChar char="v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EF4D4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25000"/>
              <a:buFont typeface="Wingdings" panose="05000000000000000000" pitchFamily="2" charset="2"/>
              <a:buChar char="v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EF4D4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595959"/>
              </a:buClr>
              <a:buSzTx/>
              <a:buFont typeface="Arial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74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032" y="76426"/>
            <a:ext cx="10145276" cy="1670543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How to be a foundation </a:t>
            </a:r>
            <a:b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</a:b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promoting change v.1 </a:t>
            </a:r>
            <a:b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</a:b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(of many)…</a:t>
            </a:r>
            <a:endParaRPr sz="3600" dirty="0">
              <a:latin typeface="Trebuchet MS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82404"/>
            <a:ext cx="12192000" cy="1175597"/>
          </a:xfrm>
          <a:custGeom>
            <a:avLst/>
            <a:gdLst/>
            <a:ahLst/>
            <a:cxnLst/>
            <a:rect l="l" t="t" r="r" b="b"/>
            <a:pathLst>
              <a:path w="18288000" h="2296795">
                <a:moveTo>
                  <a:pt x="0" y="2296752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2296752"/>
                </a:lnTo>
                <a:lnTo>
                  <a:pt x="0" y="2296752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TextBox 3"/>
          <p:cNvSpPr txBox="1"/>
          <p:nvPr/>
        </p:nvSpPr>
        <p:spPr>
          <a:xfrm>
            <a:off x="1320800" y="1651000"/>
            <a:ext cx="939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7B2E9-A73A-4FD8-B24D-2150C78B9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72" y="2193725"/>
            <a:ext cx="2185681" cy="3087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F604C-3222-4AE6-B72E-61C9BDBC7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540" y="306877"/>
            <a:ext cx="3468627" cy="4900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98DF5-2C6A-450B-85F4-17FE576EB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006" y="3616577"/>
            <a:ext cx="3960821" cy="1865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A3D436-336D-4818-B4B4-40184FABB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211" y="629319"/>
            <a:ext cx="1800225" cy="2543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66AA8F-EFBE-4899-9A13-B28CE4263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283" y="221686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9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48" y="550536"/>
            <a:ext cx="10145276" cy="1116545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We’re not seeing the shift we wanted… </a:t>
            </a:r>
            <a:b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</a:b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a parallel example from York</a:t>
            </a:r>
            <a:endParaRPr sz="3600" dirty="0">
              <a:latin typeface="Trebuchet MS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82404"/>
            <a:ext cx="12192000" cy="1175597"/>
          </a:xfrm>
          <a:custGeom>
            <a:avLst/>
            <a:gdLst/>
            <a:ahLst/>
            <a:cxnLst/>
            <a:rect l="l" t="t" r="r" b="b"/>
            <a:pathLst>
              <a:path w="18288000" h="2296795">
                <a:moveTo>
                  <a:pt x="0" y="2296752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2296752"/>
                </a:lnTo>
                <a:lnTo>
                  <a:pt x="0" y="2296752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TextBox 3"/>
          <p:cNvSpPr txBox="1"/>
          <p:nvPr/>
        </p:nvSpPr>
        <p:spPr>
          <a:xfrm>
            <a:off x="1320800" y="1651000"/>
            <a:ext cx="939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C2D86-8984-4FD1-ABAC-52FFF83C2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24" y="720671"/>
            <a:ext cx="10145276" cy="558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48" y="550536"/>
            <a:ext cx="10145276" cy="1116545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Getting used to a </a:t>
            </a:r>
            <a:b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</a:b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different way of thinking</a:t>
            </a:r>
            <a:endParaRPr sz="3600" dirty="0">
              <a:latin typeface="Trebuchet MS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82404"/>
            <a:ext cx="12192000" cy="1175597"/>
          </a:xfrm>
          <a:custGeom>
            <a:avLst/>
            <a:gdLst/>
            <a:ahLst/>
            <a:cxnLst/>
            <a:rect l="l" t="t" r="r" b="b"/>
            <a:pathLst>
              <a:path w="18288000" h="2296795">
                <a:moveTo>
                  <a:pt x="0" y="2296752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2296752"/>
                </a:lnTo>
                <a:lnTo>
                  <a:pt x="0" y="2296752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TextBox 3"/>
          <p:cNvSpPr txBox="1"/>
          <p:nvPr/>
        </p:nvSpPr>
        <p:spPr>
          <a:xfrm>
            <a:off x="1320800" y="1651000"/>
            <a:ext cx="939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74057E-FD16-4B50-BAC7-AB7C7CD3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494" y="1648287"/>
            <a:ext cx="3390143" cy="3403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02A7C-FA78-482F-BEED-EBC97C79A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999"/>
            <a:ext cx="4607956" cy="33639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25900E6-5E82-4659-BE41-F6B55DFB631B}"/>
                  </a:ext>
                </a:extLst>
              </p14:cNvPr>
              <p14:cNvContentPartPr/>
              <p14:nvPr/>
            </p14:nvContentPartPr>
            <p14:xfrm>
              <a:off x="8430709" y="1700378"/>
              <a:ext cx="2003400" cy="1836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25900E6-5E82-4659-BE41-F6B55DFB63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94709" y="1664738"/>
                <a:ext cx="2075040" cy="19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9D465CC-FCE3-410B-A97B-C81FE733AF50}"/>
              </a:ext>
            </a:extLst>
          </p:cNvPr>
          <p:cNvGrpSpPr/>
          <p:nvPr/>
        </p:nvGrpSpPr>
        <p:grpSpPr>
          <a:xfrm>
            <a:off x="9070429" y="1890098"/>
            <a:ext cx="2931840" cy="2938320"/>
            <a:chOff x="9070429" y="1890098"/>
            <a:chExt cx="2931840" cy="29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B7D9453-D52A-4093-9510-AED314D5AB50}"/>
                    </a:ext>
                  </a:extLst>
                </p14:cNvPr>
                <p14:cNvContentPartPr/>
                <p14:nvPr/>
              </p14:nvContentPartPr>
              <p14:xfrm>
                <a:off x="10708789" y="1890098"/>
                <a:ext cx="1260360" cy="124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B7D9453-D52A-4093-9510-AED314D5AB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72789" y="1854458"/>
                  <a:ext cx="1332000" cy="13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B9D6D68-072D-471F-84B1-0C55CB019C37}"/>
                    </a:ext>
                  </a:extLst>
                </p14:cNvPr>
                <p14:cNvContentPartPr/>
                <p14:nvPr/>
              </p14:nvContentPartPr>
              <p14:xfrm>
                <a:off x="10816069" y="3504338"/>
                <a:ext cx="1186200" cy="1273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B9D6D68-072D-471F-84B1-0C55CB019C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80429" y="3468338"/>
                  <a:ext cx="1257840" cy="13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A381C4-2C34-444D-B2BD-E5B595F808DB}"/>
                    </a:ext>
                  </a:extLst>
                </p14:cNvPr>
                <p14:cNvContentPartPr/>
                <p14:nvPr/>
              </p14:nvContentPartPr>
              <p14:xfrm>
                <a:off x="9070429" y="3536378"/>
                <a:ext cx="1194480" cy="1243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A381C4-2C34-444D-B2BD-E5B595F808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34789" y="3500738"/>
                  <a:ext cx="1266120" cy="13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1F33A3-2251-4BD6-AC09-FE3629AC20FD}"/>
                    </a:ext>
                  </a:extLst>
                </p14:cNvPr>
                <p14:cNvContentPartPr/>
                <p14:nvPr/>
              </p14:nvContentPartPr>
              <p14:xfrm>
                <a:off x="10970869" y="2051738"/>
                <a:ext cx="767520" cy="100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1F33A3-2251-4BD6-AC09-FE3629AC20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34869" y="2015738"/>
                  <a:ext cx="839160" cy="10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9CF3C1D-8FD6-494B-90B8-DF2599EE14F6}"/>
                    </a:ext>
                  </a:extLst>
                </p14:cNvPr>
                <p14:cNvContentPartPr/>
                <p14:nvPr/>
              </p14:nvContentPartPr>
              <p14:xfrm>
                <a:off x="10935589" y="3732938"/>
                <a:ext cx="840600" cy="91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9CF3C1D-8FD6-494B-90B8-DF2599EE14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899949" y="3697298"/>
                  <a:ext cx="912240" cy="9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BBD536-42AD-4B95-B4DF-86F97B97E5ED}"/>
                    </a:ext>
                  </a:extLst>
                </p14:cNvPr>
                <p14:cNvContentPartPr/>
                <p14:nvPr/>
              </p14:nvContentPartPr>
              <p14:xfrm>
                <a:off x="9176629" y="3886658"/>
                <a:ext cx="831960" cy="94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BBD536-42AD-4B95-B4DF-86F97B97E5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40989" y="3850658"/>
                  <a:ext cx="903600" cy="1013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8239AE0-0058-462F-9153-904A0627FB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26311" y="1680074"/>
            <a:ext cx="3591426" cy="35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6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48" y="827535"/>
            <a:ext cx="10145276" cy="56254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Key realisations for us… </a:t>
            </a:r>
            <a:endParaRPr sz="3600" dirty="0">
              <a:latin typeface="Trebuchet MS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82404"/>
            <a:ext cx="12192000" cy="1175597"/>
          </a:xfrm>
          <a:custGeom>
            <a:avLst/>
            <a:gdLst/>
            <a:ahLst/>
            <a:cxnLst/>
            <a:rect l="l" t="t" r="r" b="b"/>
            <a:pathLst>
              <a:path w="18288000" h="2296795">
                <a:moveTo>
                  <a:pt x="0" y="2296752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2296752"/>
                </a:lnTo>
                <a:lnTo>
                  <a:pt x="0" y="2296752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TextBox 3"/>
          <p:cNvSpPr txBox="1"/>
          <p:nvPr/>
        </p:nvSpPr>
        <p:spPr>
          <a:xfrm>
            <a:off x="1320800" y="1651000"/>
            <a:ext cx="939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B3588-B09F-4D62-A85D-8D8368BF6400}"/>
              </a:ext>
            </a:extLst>
          </p:cNvPr>
          <p:cNvSpPr txBox="1"/>
          <p:nvPr/>
        </p:nvSpPr>
        <p:spPr>
          <a:xfrm>
            <a:off x="474348" y="1806677"/>
            <a:ext cx="66856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/>
              <a:t>Engage with reality as it really is</a:t>
            </a:r>
          </a:p>
          <a:p>
            <a:r>
              <a:rPr lang="en-GB" sz="3200" dirty="0"/>
              <a:t> </a:t>
            </a:r>
          </a:p>
          <a:p>
            <a:r>
              <a:rPr lang="en-GB" sz="3200" dirty="0"/>
              <a:t>2. Accept you are part of the problem</a:t>
            </a:r>
          </a:p>
          <a:p>
            <a:endParaRPr lang="en-GB" sz="3200" dirty="0"/>
          </a:p>
          <a:p>
            <a:r>
              <a:rPr lang="en-GB" sz="3200" dirty="0"/>
              <a:t>3. Think about how to change the underlying conditions 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D8C797-056C-4337-B6F1-E51F3856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463" y="721475"/>
            <a:ext cx="4409189" cy="44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33" y="735885"/>
            <a:ext cx="10145276" cy="56254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Healthier underlying conditions?</a:t>
            </a:r>
            <a:endParaRPr sz="3600" dirty="0">
              <a:latin typeface="Trebuchet MS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82403"/>
            <a:ext cx="12192000" cy="1175597"/>
          </a:xfrm>
          <a:custGeom>
            <a:avLst/>
            <a:gdLst/>
            <a:ahLst/>
            <a:cxnLst/>
            <a:rect l="l" t="t" r="r" b="b"/>
            <a:pathLst>
              <a:path w="18288000" h="2296795">
                <a:moveTo>
                  <a:pt x="0" y="2296752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2296752"/>
                </a:lnTo>
                <a:lnTo>
                  <a:pt x="0" y="2296752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TextBox 3"/>
          <p:cNvSpPr txBox="1"/>
          <p:nvPr/>
        </p:nvSpPr>
        <p:spPr>
          <a:xfrm>
            <a:off x="1320800" y="1651000"/>
            <a:ext cx="939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D09CE4A-5001-410C-BB08-99BFF6E6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21" y="1463040"/>
            <a:ext cx="9252412" cy="4134196"/>
          </a:xfrm>
        </p:spPr>
        <p:txBody>
          <a:bodyPr>
            <a:normAutofit fontScale="47500" lnSpcReduction="20000"/>
          </a:bodyPr>
          <a:lstStyle/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Tx/>
              <a:buNone/>
              <a:tabLst/>
              <a:defRPr/>
            </a:pPr>
            <a:endParaRPr kumimoji="0" lang="en-GB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Tx/>
              <a:buNone/>
              <a:tabLst/>
              <a:defRPr/>
            </a:pPr>
            <a:r>
              <a:rPr kumimoji="0" lang="en-GB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Perspective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 typeface="Helvetica Neue"/>
              <a:buChar char="●"/>
              <a:tabLst/>
              <a:defRPr/>
            </a:pPr>
            <a:r>
              <a:rPr kumimoji="0" lang="en-GB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People see themselves as part of an interconnected whole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 typeface="Helvetica Neue"/>
              <a:buChar char="●"/>
              <a:tabLst/>
              <a:defRPr/>
            </a:pPr>
            <a:r>
              <a:rPr kumimoji="0" lang="en-GB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All people are viewed as resourceful and bringing strengths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 typeface="Helvetica Neue"/>
              <a:buChar char="●"/>
              <a:tabLst/>
              <a:defRPr/>
            </a:pPr>
            <a:r>
              <a:rPr kumimoji="0" lang="en-GB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There is shared purpose and vision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 typeface="Helvetica Neue"/>
              <a:buChar char="●"/>
              <a:tabLst/>
              <a:defRPr/>
            </a:pPr>
            <a:endParaRPr kumimoji="0" lang="en-GB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Tx/>
              <a:buNone/>
              <a:tabLst/>
              <a:defRPr/>
            </a:pPr>
            <a:r>
              <a:rPr kumimoji="0" lang="en-GB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Power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 typeface="Helvetica Neue"/>
              <a:buChar char="●"/>
              <a:tabLst/>
              <a:defRPr/>
            </a:pPr>
            <a:r>
              <a:rPr kumimoji="0" lang="en-GB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Power is shared and equality of voice is actively promoted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 typeface="Helvetica Neue"/>
              <a:buChar char="●"/>
              <a:tabLst/>
              <a:defRPr/>
            </a:pPr>
            <a:r>
              <a:rPr kumimoji="0" lang="en-GB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Decision making is devolved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 typeface="Helvetica Neue"/>
              <a:buChar char="●"/>
              <a:tabLst/>
              <a:defRPr/>
            </a:pPr>
            <a:r>
              <a:rPr kumimoji="0" lang="en-GB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Accountability is mutual 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 typeface="Helvetica Neue"/>
              <a:buChar char="●"/>
              <a:tabLst/>
              <a:defRPr/>
            </a:pPr>
            <a:endParaRPr kumimoji="0" lang="en-GB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Tx/>
              <a:buNone/>
              <a:tabLst/>
              <a:defRPr/>
            </a:pPr>
            <a:r>
              <a:rPr kumimoji="0" lang="en-GB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Participation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 typeface="Helvetica Neue"/>
              <a:buChar char="●"/>
              <a:tabLst/>
              <a:defRPr/>
            </a:pPr>
            <a:r>
              <a:rPr kumimoji="0" lang="en-GB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Open, trusting relationships enable effective dialogue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 typeface="Helvetica Neue"/>
              <a:buChar char="●"/>
              <a:tabLst/>
              <a:defRPr/>
            </a:pPr>
            <a:r>
              <a:rPr kumimoji="0" lang="en-GB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Leadership is collaborative and promoted at every level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Font typeface="Helvetica Neue"/>
              <a:buChar char="●"/>
              <a:tabLst/>
              <a:defRPr/>
            </a:pPr>
            <a:r>
              <a:rPr kumimoji="0" lang="en-GB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Feedback and collective learning drive adaptation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ct val="100000"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2987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058" y="566882"/>
            <a:ext cx="10145276" cy="747213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GB" sz="48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Some examples</a:t>
            </a:r>
            <a:endParaRPr sz="4800" dirty="0">
              <a:latin typeface="Trebuchet MS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82404"/>
            <a:ext cx="12192000" cy="1175597"/>
          </a:xfrm>
          <a:custGeom>
            <a:avLst/>
            <a:gdLst/>
            <a:ahLst/>
            <a:cxnLst/>
            <a:rect l="l" t="t" r="r" b="b"/>
            <a:pathLst>
              <a:path w="18288000" h="2296795">
                <a:moveTo>
                  <a:pt x="0" y="2296752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2296752"/>
                </a:lnTo>
                <a:lnTo>
                  <a:pt x="0" y="2296752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TextBox 3"/>
          <p:cNvSpPr txBox="1"/>
          <p:nvPr/>
        </p:nvSpPr>
        <p:spPr>
          <a:xfrm>
            <a:off x="1006765" y="1601092"/>
            <a:ext cx="939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50592CD6-3E34-4B75-9540-C4A6BA46DD45}"/>
              </a:ext>
            </a:extLst>
          </p:cNvPr>
          <p:cNvSpPr txBox="1"/>
          <p:nvPr/>
        </p:nvSpPr>
        <p:spPr>
          <a:xfrm>
            <a:off x="604058" y="1601092"/>
            <a:ext cx="10581177" cy="411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7" marR="3387">
              <a:lnSpc>
                <a:spcPct val="115999"/>
              </a:lnSpc>
              <a:spcBef>
                <a:spcPts val="67"/>
              </a:spcBef>
            </a:pPr>
            <a:endParaRPr lang="en-GB" sz="3200" b="1" spc="63" dirty="0">
              <a:solidFill>
                <a:srgbClr val="FF2929"/>
              </a:solidFill>
              <a:latin typeface="Arial"/>
              <a:cs typeface="Arial"/>
            </a:endParaRPr>
          </a:p>
          <a:p>
            <a:pPr marL="8467" marR="3387">
              <a:lnSpc>
                <a:spcPct val="115999"/>
              </a:lnSpc>
              <a:spcBef>
                <a:spcPts val="67"/>
              </a:spcBef>
            </a:pPr>
            <a:endParaRPr lang="en-GB" sz="3200" b="1" spc="63" dirty="0">
              <a:solidFill>
                <a:srgbClr val="FF2929"/>
              </a:solidFill>
              <a:latin typeface="Arial"/>
              <a:cs typeface="Arial"/>
            </a:endParaRPr>
          </a:p>
          <a:p>
            <a:pPr marL="8467" marR="3387">
              <a:lnSpc>
                <a:spcPct val="115999"/>
              </a:lnSpc>
              <a:spcBef>
                <a:spcPts val="67"/>
              </a:spcBef>
            </a:pPr>
            <a:endParaRPr lang="en-GB" sz="3200" b="1" spc="63" dirty="0">
              <a:solidFill>
                <a:srgbClr val="FF2929"/>
              </a:solidFill>
              <a:latin typeface="Arial"/>
              <a:cs typeface="Arial"/>
            </a:endParaRPr>
          </a:p>
          <a:p>
            <a:pPr marL="8467" marR="3387">
              <a:lnSpc>
                <a:spcPct val="115999"/>
              </a:lnSpc>
              <a:spcBef>
                <a:spcPts val="67"/>
              </a:spcBef>
            </a:pPr>
            <a:endParaRPr lang="en-GB" sz="3200" b="1" spc="63" dirty="0">
              <a:solidFill>
                <a:srgbClr val="FF2929"/>
              </a:solidFill>
              <a:latin typeface="Arial"/>
              <a:cs typeface="Arial"/>
            </a:endParaRPr>
          </a:p>
          <a:p>
            <a:pPr marL="8467" marR="3387">
              <a:lnSpc>
                <a:spcPct val="115999"/>
              </a:lnSpc>
              <a:spcBef>
                <a:spcPts val="67"/>
              </a:spcBef>
            </a:pPr>
            <a:endParaRPr lang="en-GB" sz="3200" b="1" spc="63" dirty="0">
              <a:solidFill>
                <a:srgbClr val="FF2929"/>
              </a:solidFill>
              <a:latin typeface="Arial"/>
              <a:cs typeface="Arial"/>
            </a:endParaRPr>
          </a:p>
          <a:p>
            <a:pPr marL="8467" marR="3387">
              <a:lnSpc>
                <a:spcPct val="115999"/>
              </a:lnSpc>
              <a:spcBef>
                <a:spcPts val="67"/>
              </a:spcBef>
            </a:pPr>
            <a:endParaRPr lang="en-GB" sz="3200" b="1" spc="63" dirty="0">
              <a:solidFill>
                <a:srgbClr val="FF2929"/>
              </a:solidFill>
              <a:latin typeface="Arial"/>
              <a:cs typeface="Arial"/>
            </a:endParaRPr>
          </a:p>
          <a:p>
            <a:pPr marL="8467" marR="3387">
              <a:lnSpc>
                <a:spcPct val="115999"/>
              </a:lnSpc>
              <a:spcBef>
                <a:spcPts val="67"/>
              </a:spcBef>
            </a:pPr>
            <a:endParaRPr lang="en-GB" sz="3200" b="1" spc="63" dirty="0">
              <a:solidFill>
                <a:srgbClr val="FF2929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B8AF6B-C287-41A1-B945-8EA42480C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063" y="4181904"/>
            <a:ext cx="2335161" cy="1307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CC7D68-D1C1-4A8B-BCD8-CFBF9BD0E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8" y="1529488"/>
            <a:ext cx="3827113" cy="11167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72909C-2E83-4B5D-B19F-6E3492D7B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331" y="500934"/>
            <a:ext cx="4385679" cy="13789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8E6CBF-BA8A-4C5A-B726-A8267A294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639" y="4109054"/>
            <a:ext cx="1175597" cy="1175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2B6AE0-CAC2-4898-BDCC-98467813F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392" y="3866103"/>
            <a:ext cx="3736257" cy="13076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D1D567-18CA-4F7D-A6B5-2779697B4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4132" y="2264250"/>
            <a:ext cx="2343393" cy="1574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993241-AF2B-46DC-A3F4-61063FD85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3375" y="1920627"/>
            <a:ext cx="2860943" cy="1547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CD551-A81F-4F15-AE6E-2858B05FAC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499" y="2946968"/>
            <a:ext cx="2924175" cy="1562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D30499-5533-4274-818B-9B69B45B6D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1963" y="16073"/>
            <a:ext cx="3654741" cy="1495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AB4706-4F30-4AC5-9BEF-646C75CA16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4220" y="2121309"/>
            <a:ext cx="2323309" cy="130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3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993" y="677107"/>
            <a:ext cx="10145276" cy="56254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At our best we…</a:t>
            </a:r>
            <a:endParaRPr sz="3600" dirty="0">
              <a:latin typeface="Trebuchet MS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82404"/>
            <a:ext cx="12192000" cy="1175597"/>
          </a:xfrm>
          <a:custGeom>
            <a:avLst/>
            <a:gdLst/>
            <a:ahLst/>
            <a:cxnLst/>
            <a:rect l="l" t="t" r="r" b="b"/>
            <a:pathLst>
              <a:path w="18288000" h="2296795">
                <a:moveTo>
                  <a:pt x="0" y="2296752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2296752"/>
                </a:lnTo>
                <a:lnTo>
                  <a:pt x="0" y="2296752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TextBox 3"/>
          <p:cNvSpPr txBox="1"/>
          <p:nvPr/>
        </p:nvSpPr>
        <p:spPr>
          <a:xfrm>
            <a:off x="1006765" y="1601092"/>
            <a:ext cx="939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50592CD6-3E34-4B75-9540-C4A6BA46DD45}"/>
              </a:ext>
            </a:extLst>
          </p:cNvPr>
          <p:cNvSpPr txBox="1"/>
          <p:nvPr/>
        </p:nvSpPr>
        <p:spPr>
          <a:xfrm>
            <a:off x="604058" y="1601092"/>
            <a:ext cx="10581177" cy="380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elp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and hold the space for the work to happen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there is an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authorising environment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people can pursue what’s important to them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money at the service of those in the work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use it to unblock problems in an agile and tactical way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over-specify at the beginning but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the work to unfold, driven by principles, and continual learning and adaptation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the people involved are supported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time and space to learn and reflect together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llowed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ourselves to be led by those people closest to the work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(partly by being deeply in relationship with the people involved)</a:t>
            </a:r>
          </a:p>
          <a:p>
            <a:pPr marL="503792" marR="3387" indent="-495325">
              <a:lnSpc>
                <a:spcPct val="115999"/>
              </a:lnSpc>
              <a:spcBef>
                <a:spcPts val="67"/>
              </a:spcBef>
              <a:buFontTx/>
              <a:buAutoNum type="arabicPeriod"/>
            </a:pPr>
            <a:endParaRPr lang="en-GB" sz="3200" b="1" spc="63" dirty="0">
              <a:solidFill>
                <a:srgbClr val="FF29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62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993" y="677107"/>
            <a:ext cx="10145276" cy="56254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GB" sz="3600" b="1" spc="-7" dirty="0">
                <a:solidFill>
                  <a:srgbClr val="F02929"/>
                </a:solidFill>
                <a:latin typeface="Trebuchet MS" pitchFamily="34" charset="0"/>
                <a:cs typeface="Arial"/>
              </a:rPr>
              <a:t>But sometimes we get it wrong…</a:t>
            </a:r>
            <a:endParaRPr sz="3600" dirty="0">
              <a:latin typeface="Trebuchet MS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82404"/>
            <a:ext cx="12192000" cy="1175597"/>
          </a:xfrm>
          <a:custGeom>
            <a:avLst/>
            <a:gdLst/>
            <a:ahLst/>
            <a:cxnLst/>
            <a:rect l="l" t="t" r="r" b="b"/>
            <a:pathLst>
              <a:path w="18288000" h="2296795">
                <a:moveTo>
                  <a:pt x="0" y="2296752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2296752"/>
                </a:lnTo>
                <a:lnTo>
                  <a:pt x="0" y="2296752"/>
                </a:lnTo>
                <a:close/>
              </a:path>
            </a:pathLst>
          </a:custGeom>
          <a:solidFill>
            <a:srgbClr val="EAF5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89AEF-0313-47EE-9EF3-A916AD4CD0F6}"/>
              </a:ext>
            </a:extLst>
          </p:cNvPr>
          <p:cNvSpPr txBox="1"/>
          <p:nvPr/>
        </p:nvSpPr>
        <p:spPr>
          <a:xfrm>
            <a:off x="749993" y="1640378"/>
            <a:ext cx="98348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/>
              <a:t>Confusing, messy and hard to engage with (especially as we’re continually learning and changing)</a:t>
            </a:r>
          </a:p>
          <a:p>
            <a:pPr marL="285750" indent="-285750">
              <a:buFontTx/>
              <a:buChar char="-"/>
            </a:pPr>
            <a:r>
              <a:rPr lang="en-GB" sz="2800" dirty="0"/>
              <a:t>Exclusive</a:t>
            </a:r>
          </a:p>
          <a:p>
            <a:pPr marL="285750" indent="-285750">
              <a:buFontTx/>
              <a:buChar char="-"/>
            </a:pPr>
            <a:r>
              <a:rPr lang="en-GB" sz="2800" dirty="0"/>
              <a:t>Unintentionally misuse power (avoidance?) </a:t>
            </a:r>
          </a:p>
          <a:p>
            <a:pPr marL="285750" indent="-285750">
              <a:buFontTx/>
              <a:buChar char="-"/>
            </a:pPr>
            <a:r>
              <a:rPr lang="en-GB" sz="2800" dirty="0"/>
              <a:t>Centre ourselves </a:t>
            </a:r>
          </a:p>
          <a:p>
            <a:pPr marL="285750" indent="-285750">
              <a:buFontTx/>
              <a:buChar char="-"/>
            </a:pPr>
            <a:r>
              <a:rPr lang="en-GB" sz="2800" dirty="0"/>
              <a:t>Moments of overwhelm and paralysis</a:t>
            </a:r>
          </a:p>
          <a:p>
            <a:pPr marL="285750" indent="-285750">
              <a:buFontTx/>
              <a:buChar char="-"/>
            </a:pPr>
            <a:endParaRPr lang="en-GB" sz="2800" dirty="0"/>
          </a:p>
          <a:p>
            <a:r>
              <a:rPr lang="en-GB" sz="2800" dirty="0"/>
              <a:t>Learning and adaptation critical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7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534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Trebuchet MS</vt:lpstr>
      <vt:lpstr>Wingdings</vt:lpstr>
      <vt:lpstr>Office Theme</vt:lpstr>
      <vt:lpstr>PowerPoint Presentation</vt:lpstr>
      <vt:lpstr>How to be a foundation  promoting change v.1  (of many)…</vt:lpstr>
      <vt:lpstr>We’re not seeing the shift we wanted…  a parallel example from York</vt:lpstr>
      <vt:lpstr>Getting used to a  different way of thinking</vt:lpstr>
      <vt:lpstr>Key realisations for us… </vt:lpstr>
      <vt:lpstr>Healthier underlying conditions?</vt:lpstr>
      <vt:lpstr>Some examples</vt:lpstr>
      <vt:lpstr>At our best we…</vt:lpstr>
      <vt:lpstr>But sometimes we get it wrong…</vt:lpstr>
      <vt:lpstr>Our mission now… </vt:lpstr>
      <vt:lpstr>What’s next… </vt:lpstr>
      <vt:lpstr>PowerPoint Presentation</vt:lpstr>
      <vt:lpstr>Some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connery</dc:creator>
  <cp:lastModifiedBy>Carla_ Marshall</cp:lastModifiedBy>
  <cp:revision>9</cp:revision>
  <dcterms:created xsi:type="dcterms:W3CDTF">2021-11-16T10:17:36Z</dcterms:created>
  <dcterms:modified xsi:type="dcterms:W3CDTF">2021-12-01T17:16:42Z</dcterms:modified>
</cp:coreProperties>
</file>