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0" r:id="rId5"/>
  </p:sldMasterIdLst>
  <p:notesMasterIdLst>
    <p:notesMasterId r:id="rId29"/>
  </p:notesMasterIdLst>
  <p:handoutMasterIdLst>
    <p:handoutMasterId r:id="rId30"/>
  </p:handoutMasterIdLst>
  <p:sldIdLst>
    <p:sldId id="256" r:id="rId6"/>
    <p:sldId id="257" r:id="rId7"/>
    <p:sldId id="311" r:id="rId8"/>
    <p:sldId id="268" r:id="rId9"/>
    <p:sldId id="269" r:id="rId10"/>
    <p:sldId id="316" r:id="rId11"/>
    <p:sldId id="302" r:id="rId12"/>
    <p:sldId id="315" r:id="rId13"/>
    <p:sldId id="292" r:id="rId14"/>
    <p:sldId id="312" r:id="rId15"/>
    <p:sldId id="261" r:id="rId16"/>
    <p:sldId id="314" r:id="rId17"/>
    <p:sldId id="283" r:id="rId18"/>
    <p:sldId id="264" r:id="rId19"/>
    <p:sldId id="306" r:id="rId20"/>
    <p:sldId id="305" r:id="rId21"/>
    <p:sldId id="319" r:id="rId22"/>
    <p:sldId id="320" r:id="rId23"/>
    <p:sldId id="321" r:id="rId24"/>
    <p:sldId id="263" r:id="rId25"/>
    <p:sldId id="289" r:id="rId26"/>
    <p:sldId id="266" r:id="rId27"/>
    <p:sldId id="318"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y Haddley" initials="AH" lastIdx="4" clrIdx="0">
    <p:extLst>
      <p:ext uri="{19B8F6BF-5375-455C-9EA6-DF929625EA0E}">
        <p15:presenceInfo xmlns:p15="http://schemas.microsoft.com/office/powerpoint/2012/main" userId="S::mc09ah@leeds.ac.uk::39fee675-e6c1-428e-a548-b9e5584892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A54"/>
    <a:srgbClr val="CE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84AED-A4E9-4ED7-9F36-22169EDBB0A6}" v="30" dt="2021-12-02T08:15:56.16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CD3"/>
          </a:solidFill>
        </a:fill>
      </a:tcStyle>
    </a:wholeTbl>
    <a:band2H>
      <a:tcTxStyle/>
      <a:tcStyle>
        <a:tcBdr/>
        <a:fill>
          <a:solidFill>
            <a:srgbClr val="E8E7EA"/>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5DA"/>
          </a:solidFill>
        </a:fill>
      </a:tcStyle>
    </a:wholeTbl>
    <a:band2H>
      <a:tcTxStyle/>
      <a:tcStyle>
        <a:tcBdr/>
        <a:fill>
          <a:solidFill>
            <a:srgbClr val="E8EBED"/>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3D1D0"/>
          </a:solidFill>
        </a:fill>
      </a:tcStyle>
    </a:wholeTbl>
    <a:band2H>
      <a:tcTxStyle/>
      <a:tcStyle>
        <a:tcBdr/>
        <a:fill>
          <a:solidFill>
            <a:srgbClr val="EAEA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52960" autoAdjust="0"/>
  </p:normalViewPr>
  <p:slideViewPr>
    <p:cSldViewPr snapToGrid="0" snapToObjects="1">
      <p:cViewPr varScale="1">
        <p:scale>
          <a:sx n="22" d="100"/>
          <a:sy n="22" d="100"/>
        </p:scale>
        <p:origin x="205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0" d="100"/>
          <a:sy n="90" d="100"/>
        </p:scale>
        <p:origin x="263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https://jrf-my.sharepoint.com/personal/joseph_elliott_jrf_org_uk/Documents/Data/Child%20poverty%20graphs/202104%20Charts_UK%20Child%20Povert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jrf.sharepoint.com/sites/josephrowntreefoundation/Shared%20Documents/Outcome%202%20-%20Work/Economic%20narrative/Labour%20market%20briefing/Graphs%20and%20Stats/Security%20briefing%20charts%20RM%20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8827218957846"/>
          <c:y val="4.7020666435027725E-2"/>
          <c:w val="0.70303483828053548"/>
          <c:h val="0.84336201496518071"/>
        </c:manualLayout>
      </c:layout>
      <c:barChart>
        <c:barDir val="bar"/>
        <c:grouping val="clustered"/>
        <c:varyColors val="0"/>
        <c:ser>
          <c:idx val="0"/>
          <c:order val="0"/>
          <c:tx>
            <c:strRef>
              <c:f>'Figure 3'!$B$56</c:f>
              <c:strCache>
                <c:ptCount val="1"/>
                <c:pt idx="0">
                  <c:v>Poverty Rate</c:v>
                </c:pt>
              </c:strCache>
            </c:strRef>
          </c:tx>
          <c:spPr>
            <a:solidFill>
              <a:srgbClr val="3DB1C8"/>
            </a:solidFill>
          </c:spPr>
          <c:invertIfNegative val="0"/>
          <c:dPt>
            <c:idx val="6"/>
            <c:invertIfNegative val="0"/>
            <c:bubble3D val="0"/>
            <c:spPr>
              <a:solidFill>
                <a:srgbClr val="CE0058"/>
              </a:solidFill>
            </c:spPr>
            <c:extLst>
              <c:ext xmlns:c16="http://schemas.microsoft.com/office/drawing/2014/chart" uri="{C3380CC4-5D6E-409C-BE32-E72D297353CC}">
                <c16:uniqueId val="{00000001-8D1F-4AA7-B671-EE59E4A34850}"/>
              </c:ext>
            </c:extLst>
          </c:dPt>
          <c:cat>
            <c:strRef>
              <c:f>'Figure 3'!$A$57:$A$63</c:f>
              <c:strCache>
                <c:ptCount val="7"/>
                <c:pt idx="0">
                  <c:v>Young parents (16 to 24)</c:v>
                </c:pt>
                <c:pt idx="1">
                  <c:v>Lone parents*</c:v>
                </c:pt>
                <c:pt idx="2">
                  <c:v>Children under 5</c:v>
                </c:pt>
                <c:pt idx="3">
                  <c:v>Large families*</c:v>
                </c:pt>
                <c:pt idx="4">
                  <c:v>BAME family*</c:v>
                </c:pt>
                <c:pt idx="5">
                  <c:v>Disability in the family*</c:v>
                </c:pt>
                <c:pt idx="6">
                  <c:v>Total</c:v>
                </c:pt>
              </c:strCache>
            </c:strRef>
          </c:cat>
          <c:val>
            <c:numRef>
              <c:f>'Figure 3'!$B$57:$B$63</c:f>
              <c:numCache>
                <c:formatCode>0%</c:formatCode>
                <c:ptCount val="7"/>
                <c:pt idx="0">
                  <c:v>0.56999999999999995</c:v>
                </c:pt>
                <c:pt idx="1">
                  <c:v>0.46</c:v>
                </c:pt>
                <c:pt idx="2">
                  <c:v>0.34</c:v>
                </c:pt>
                <c:pt idx="3">
                  <c:v>0.42</c:v>
                </c:pt>
                <c:pt idx="4">
                  <c:v>0.47</c:v>
                </c:pt>
                <c:pt idx="5">
                  <c:v>0.35</c:v>
                </c:pt>
                <c:pt idx="6">
                  <c:v>0.31</c:v>
                </c:pt>
              </c:numCache>
            </c:numRef>
          </c:val>
          <c:extLst>
            <c:ext xmlns:c16="http://schemas.microsoft.com/office/drawing/2014/chart" uri="{C3380CC4-5D6E-409C-BE32-E72D297353CC}">
              <c16:uniqueId val="{00000002-8D1F-4AA7-B671-EE59E4A34850}"/>
            </c:ext>
          </c:extLst>
        </c:ser>
        <c:dLbls>
          <c:showLegendKey val="0"/>
          <c:showVal val="0"/>
          <c:showCatName val="0"/>
          <c:showSerName val="0"/>
          <c:showPercent val="0"/>
          <c:showBubbleSize val="0"/>
        </c:dLbls>
        <c:gapWidth val="100"/>
        <c:axId val="491442264"/>
        <c:axId val="491442920"/>
      </c:barChart>
      <c:catAx>
        <c:axId val="491442264"/>
        <c:scaling>
          <c:orientation val="maxMin"/>
        </c:scaling>
        <c:delete val="0"/>
        <c:axPos val="l"/>
        <c:numFmt formatCode="General" sourceLinked="1"/>
        <c:majorTickMark val="none"/>
        <c:minorTickMark val="out"/>
        <c:tickLblPos val="nextTo"/>
        <c:spPr>
          <a:noFill/>
          <a:ln w="6350" cap="flat" cmpd="sng" algn="ctr">
            <a:solidFill>
              <a:srgbClr val="FFFFFF">
                <a:lumMod val="50000"/>
              </a:srgbClr>
            </a:solidFill>
            <a:round/>
          </a:ln>
          <a:effectLst/>
        </c:spPr>
        <c:txPr>
          <a:bodyPr rot="-60000000" vert="horz"/>
          <a:lstStyle/>
          <a:p>
            <a:pPr>
              <a:defRPr sz="2800">
                <a:latin typeface="Chaparral Pro" panose="02060503040505020203" pitchFamily="18" charset="77"/>
              </a:defRPr>
            </a:pPr>
            <a:endParaRPr lang="en-US"/>
          </a:p>
        </c:txPr>
        <c:crossAx val="491442920"/>
        <c:crosses val="autoZero"/>
        <c:auto val="0"/>
        <c:lblAlgn val="ctr"/>
        <c:lblOffset val="100"/>
        <c:noMultiLvlLbl val="0"/>
      </c:catAx>
      <c:valAx>
        <c:axId val="491442920"/>
        <c:scaling>
          <c:orientation val="minMax"/>
        </c:scaling>
        <c:delete val="0"/>
        <c:axPos val="b"/>
        <c:majorGridlines>
          <c:spPr>
            <a:ln w="3175" cap="flat" cmpd="sng" algn="ctr">
              <a:solidFill>
                <a:srgbClr val="E7E6E6"/>
              </a:solidFill>
              <a:round/>
            </a:ln>
            <a:effectLst/>
          </c:spPr>
        </c:majorGridlines>
        <c:numFmt formatCode="0%" sourceLinked="0"/>
        <c:majorTickMark val="none"/>
        <c:minorTickMark val="none"/>
        <c:tickLblPos val="nextTo"/>
        <c:spPr>
          <a:noFill/>
          <a:ln w="6350">
            <a:solidFill>
              <a:srgbClr val="FFFFFF">
                <a:lumMod val="50000"/>
              </a:srgbClr>
            </a:solidFill>
          </a:ln>
          <a:effectLst/>
        </c:spPr>
        <c:txPr>
          <a:bodyPr rot="-60000000" vert="horz"/>
          <a:lstStyle/>
          <a:p>
            <a:pPr>
              <a:defRPr sz="2800">
                <a:latin typeface="Chaparral Pro" panose="02060503040505020203" pitchFamily="18" charset="77"/>
              </a:defRPr>
            </a:pPr>
            <a:endParaRPr lang="en-US"/>
          </a:p>
        </c:txPr>
        <c:crossAx val="491442264"/>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1656100957157"/>
          <c:y val="3.81189327273211E-2"/>
          <c:w val="0.8649687295429076"/>
          <c:h val="0.72238829650627256"/>
        </c:manualLayout>
      </c:layout>
      <c:barChart>
        <c:barDir val="col"/>
        <c:grouping val="clustered"/>
        <c:varyColors val="0"/>
        <c:ser>
          <c:idx val="1"/>
          <c:order val="0"/>
          <c:tx>
            <c:strRef>
              <c:f>'Figure 1'!$A$2</c:f>
              <c:strCache>
                <c:ptCount val="1"/>
                <c:pt idx="0">
                  <c:v>Zero-hours</c:v>
                </c:pt>
              </c:strCache>
            </c:strRef>
          </c:tx>
          <c:spPr>
            <a:solidFill>
              <a:srgbClr val="512D6D"/>
            </a:solidFill>
            <a:ln>
              <a:noFill/>
            </a:ln>
            <a:effectLst/>
          </c:spPr>
          <c:invertIfNegative val="0"/>
          <c:cat>
            <c:numRef>
              <c:f>'Extra for webinar slides_'!$J$1:$N$1</c:f>
              <c:numCache>
                <c:formatCode>General</c:formatCode>
                <c:ptCount val="5"/>
                <c:pt idx="0">
                  <c:v>1</c:v>
                </c:pt>
                <c:pt idx="1">
                  <c:v>2</c:v>
                </c:pt>
                <c:pt idx="2">
                  <c:v>3</c:v>
                </c:pt>
                <c:pt idx="3">
                  <c:v>4</c:v>
                </c:pt>
                <c:pt idx="4">
                  <c:v>5</c:v>
                </c:pt>
              </c:numCache>
            </c:numRef>
          </c:cat>
          <c:val>
            <c:numRef>
              <c:f>'Figure 1'!$B$2:$F$2</c:f>
              <c:numCache>
                <c:formatCode>#,##0.00</c:formatCode>
                <c:ptCount val="5"/>
                <c:pt idx="0">
                  <c:v>0.56508324050896497</c:v>
                </c:pt>
                <c:pt idx="1">
                  <c:v>0.19799197942655777</c:v>
                </c:pt>
                <c:pt idx="2">
                  <c:v>0.12037162629662969</c:v>
                </c:pt>
                <c:pt idx="3">
                  <c:v>8.1666262486761398E-2</c:v>
                </c:pt>
                <c:pt idx="4">
                  <c:v>3.4886891281085887E-2</c:v>
                </c:pt>
              </c:numCache>
            </c:numRef>
          </c:val>
          <c:extLst>
            <c:ext xmlns:c16="http://schemas.microsoft.com/office/drawing/2014/chart" uri="{C3380CC4-5D6E-409C-BE32-E72D297353CC}">
              <c16:uniqueId val="{00000000-1F6B-CD49-A5CB-F5ED93F4A984}"/>
            </c:ext>
          </c:extLst>
        </c:ser>
        <c:ser>
          <c:idx val="2"/>
          <c:order val="1"/>
          <c:tx>
            <c:strRef>
              <c:f>'Figure 1'!$A$3</c:f>
              <c:strCache>
                <c:ptCount val="1"/>
                <c:pt idx="0">
                  <c:v>Casual/Seasonal</c:v>
                </c:pt>
              </c:strCache>
            </c:strRef>
          </c:tx>
          <c:spPr>
            <a:solidFill>
              <a:srgbClr val="7C6191"/>
            </a:solidFill>
            <a:ln w="12700">
              <a:solidFill>
                <a:sysClr val="window" lastClr="FFFFFF"/>
              </a:solidFill>
            </a:ln>
            <a:effectLst/>
          </c:spPr>
          <c:invertIfNegative val="0"/>
          <c:cat>
            <c:numRef>
              <c:f>'Extra for webinar slides_'!$J$1:$N$1</c:f>
              <c:numCache>
                <c:formatCode>General</c:formatCode>
                <c:ptCount val="5"/>
                <c:pt idx="0">
                  <c:v>1</c:v>
                </c:pt>
                <c:pt idx="1">
                  <c:v>2</c:v>
                </c:pt>
                <c:pt idx="2">
                  <c:v>3</c:v>
                </c:pt>
                <c:pt idx="3">
                  <c:v>4</c:v>
                </c:pt>
                <c:pt idx="4">
                  <c:v>5</c:v>
                </c:pt>
              </c:numCache>
            </c:numRef>
          </c:cat>
          <c:val>
            <c:numRef>
              <c:f>'Figure 1'!$B$3:$F$3</c:f>
              <c:numCache>
                <c:formatCode>#,##0.00</c:formatCode>
                <c:ptCount val="5"/>
                <c:pt idx="0">
                  <c:v>0.52272014086225838</c:v>
                </c:pt>
                <c:pt idx="1">
                  <c:v>0.34507330764805355</c:v>
                </c:pt>
                <c:pt idx="2">
                  <c:v>5.7948780530325476E-2</c:v>
                </c:pt>
                <c:pt idx="3">
                  <c:v>5.6209794110981329E-2</c:v>
                </c:pt>
                <c:pt idx="4">
                  <c:v>1.8047976848381303E-2</c:v>
                </c:pt>
              </c:numCache>
            </c:numRef>
          </c:val>
          <c:extLst>
            <c:ext xmlns:c16="http://schemas.microsoft.com/office/drawing/2014/chart" uri="{C3380CC4-5D6E-409C-BE32-E72D297353CC}">
              <c16:uniqueId val="{00000001-1F6B-CD49-A5CB-F5ED93F4A984}"/>
            </c:ext>
          </c:extLst>
        </c:ser>
        <c:ser>
          <c:idx val="4"/>
          <c:order val="2"/>
          <c:tx>
            <c:strRef>
              <c:f>'Figure 1'!$A$5</c:f>
              <c:strCache>
                <c:ptCount val="1"/>
                <c:pt idx="0">
                  <c:v>(other) Temporary</c:v>
                </c:pt>
              </c:strCache>
            </c:strRef>
          </c:tx>
          <c:spPr>
            <a:solidFill>
              <a:srgbClr val="A795B5"/>
            </a:solidFill>
            <a:ln w="12700">
              <a:solidFill>
                <a:sysClr val="window" lastClr="FFFFFF"/>
              </a:solidFill>
            </a:ln>
            <a:effectLst/>
          </c:spPr>
          <c:invertIfNegative val="0"/>
          <c:cat>
            <c:numRef>
              <c:f>'Extra for webinar slides_'!$J$1:$N$1</c:f>
              <c:numCache>
                <c:formatCode>General</c:formatCode>
                <c:ptCount val="5"/>
                <c:pt idx="0">
                  <c:v>1</c:v>
                </c:pt>
                <c:pt idx="1">
                  <c:v>2</c:v>
                </c:pt>
                <c:pt idx="2">
                  <c:v>3</c:v>
                </c:pt>
                <c:pt idx="3">
                  <c:v>4</c:v>
                </c:pt>
                <c:pt idx="4">
                  <c:v>5</c:v>
                </c:pt>
              </c:numCache>
            </c:numRef>
          </c:cat>
          <c:val>
            <c:numRef>
              <c:f>'Figure 1'!$B$5:$F$5</c:f>
              <c:numCache>
                <c:formatCode>#,##0.00</c:formatCode>
                <c:ptCount val="5"/>
                <c:pt idx="0">
                  <c:v>0.27905320618688767</c:v>
                </c:pt>
                <c:pt idx="1">
                  <c:v>0.19921017869465982</c:v>
                </c:pt>
                <c:pt idx="2">
                  <c:v>0.16658425013120071</c:v>
                </c:pt>
                <c:pt idx="3">
                  <c:v>0.19313982206292951</c:v>
                </c:pt>
                <c:pt idx="4">
                  <c:v>0.16201254292432232</c:v>
                </c:pt>
              </c:numCache>
            </c:numRef>
          </c:val>
          <c:extLst>
            <c:ext xmlns:c16="http://schemas.microsoft.com/office/drawing/2014/chart" uri="{C3380CC4-5D6E-409C-BE32-E72D297353CC}">
              <c16:uniqueId val="{00000002-1F6B-CD49-A5CB-F5ED93F4A984}"/>
            </c:ext>
          </c:extLst>
        </c:ser>
        <c:ser>
          <c:idx val="5"/>
          <c:order val="3"/>
          <c:tx>
            <c:strRef>
              <c:f>'Figure 1'!$A$6</c:f>
              <c:strCache>
                <c:ptCount val="1"/>
                <c:pt idx="0">
                  <c:v>Agency</c:v>
                </c:pt>
              </c:strCache>
            </c:strRef>
          </c:tx>
          <c:spPr>
            <a:solidFill>
              <a:srgbClr val="D3CADA"/>
            </a:solidFill>
            <a:ln w="12700">
              <a:solidFill>
                <a:sysClr val="window" lastClr="FFFFFF"/>
              </a:solidFill>
            </a:ln>
            <a:effectLst/>
          </c:spPr>
          <c:invertIfNegative val="0"/>
          <c:cat>
            <c:numRef>
              <c:f>'Extra for webinar slides_'!$J$1:$N$1</c:f>
              <c:numCache>
                <c:formatCode>General</c:formatCode>
                <c:ptCount val="5"/>
                <c:pt idx="0">
                  <c:v>1</c:v>
                </c:pt>
                <c:pt idx="1">
                  <c:v>2</c:v>
                </c:pt>
                <c:pt idx="2">
                  <c:v>3</c:v>
                </c:pt>
                <c:pt idx="3">
                  <c:v>4</c:v>
                </c:pt>
                <c:pt idx="4">
                  <c:v>5</c:v>
                </c:pt>
              </c:numCache>
            </c:numRef>
          </c:cat>
          <c:val>
            <c:numRef>
              <c:f>'Figure 1'!$B$6:$F$6</c:f>
              <c:numCache>
                <c:formatCode>#,##0.00</c:formatCode>
                <c:ptCount val="5"/>
                <c:pt idx="0">
                  <c:v>0.24076688598430984</c:v>
                </c:pt>
                <c:pt idx="1">
                  <c:v>0.2288665791210511</c:v>
                </c:pt>
                <c:pt idx="2">
                  <c:v>0.23791428240945492</c:v>
                </c:pt>
                <c:pt idx="3">
                  <c:v>0.14596927284974587</c:v>
                </c:pt>
                <c:pt idx="4">
                  <c:v>0.14648297963543827</c:v>
                </c:pt>
              </c:numCache>
            </c:numRef>
          </c:val>
          <c:extLst>
            <c:ext xmlns:c16="http://schemas.microsoft.com/office/drawing/2014/chart" uri="{C3380CC4-5D6E-409C-BE32-E72D297353CC}">
              <c16:uniqueId val="{00000003-1F6B-CD49-A5CB-F5ED93F4A984}"/>
            </c:ext>
          </c:extLst>
        </c:ser>
        <c:ser>
          <c:idx val="0"/>
          <c:order val="4"/>
          <c:tx>
            <c:strRef>
              <c:f>'Figure 1'!$A$7</c:f>
              <c:strCache>
                <c:ptCount val="1"/>
                <c:pt idx="0">
                  <c:v>More secure</c:v>
                </c:pt>
              </c:strCache>
            </c:strRef>
          </c:tx>
          <c:spPr>
            <a:solidFill>
              <a:srgbClr val="6EC3D5"/>
            </a:solidFill>
            <a:ln w="12700">
              <a:solidFill>
                <a:sysClr val="window" lastClr="FFFFFF"/>
              </a:solidFill>
            </a:ln>
            <a:effectLst/>
          </c:spPr>
          <c:invertIfNegative val="0"/>
          <c:cat>
            <c:numRef>
              <c:f>'Extra for webinar slides_'!$J$1:$N$1</c:f>
              <c:numCache>
                <c:formatCode>General</c:formatCode>
                <c:ptCount val="5"/>
                <c:pt idx="0">
                  <c:v>1</c:v>
                </c:pt>
                <c:pt idx="1">
                  <c:v>2</c:v>
                </c:pt>
                <c:pt idx="2">
                  <c:v>3</c:v>
                </c:pt>
                <c:pt idx="3">
                  <c:v>4</c:v>
                </c:pt>
                <c:pt idx="4">
                  <c:v>5</c:v>
                </c:pt>
              </c:numCache>
            </c:numRef>
          </c:cat>
          <c:val>
            <c:numRef>
              <c:f>'Figure 1'!$B$7:$F$7</c:f>
              <c:numCache>
                <c:formatCode>#,##0.00</c:formatCode>
                <c:ptCount val="5"/>
                <c:pt idx="0">
                  <c:v>0.18393094352366565</c:v>
                </c:pt>
                <c:pt idx="1">
                  <c:v>0.19761013511162903</c:v>
                </c:pt>
                <c:pt idx="2">
                  <c:v>0.20399755230326699</c:v>
                </c:pt>
                <c:pt idx="3">
                  <c:v>0.20796117543401688</c:v>
                </c:pt>
                <c:pt idx="4">
                  <c:v>0.20650019362742139</c:v>
                </c:pt>
              </c:numCache>
            </c:numRef>
          </c:val>
          <c:extLst>
            <c:ext xmlns:c16="http://schemas.microsoft.com/office/drawing/2014/chart" uri="{C3380CC4-5D6E-409C-BE32-E72D297353CC}">
              <c16:uniqueId val="{00000004-1F6B-CD49-A5CB-F5ED93F4A984}"/>
            </c:ext>
          </c:extLst>
        </c:ser>
        <c:dLbls>
          <c:showLegendKey val="0"/>
          <c:showVal val="0"/>
          <c:showCatName val="0"/>
          <c:showSerName val="0"/>
          <c:showPercent val="0"/>
          <c:showBubbleSize val="0"/>
        </c:dLbls>
        <c:gapWidth val="55"/>
        <c:axId val="291533736"/>
        <c:axId val="508003720"/>
      </c:barChart>
      <c:catAx>
        <c:axId val="291533736"/>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Hourly earnings quintiles (Low ------&gt; High)</a:t>
                </a:r>
              </a:p>
            </c:rich>
          </c:tx>
          <c:layout>
            <c:manualLayout>
              <c:xMode val="edge"/>
              <c:yMode val="edge"/>
              <c:x val="0.37737254058923347"/>
              <c:y val="0.82377091655422208"/>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out"/>
        <c:tickLblPos val="low"/>
        <c:spPr>
          <a:noFill/>
          <a:ln w="6350" cap="flat" cmpd="sng" algn="ctr">
            <a:solidFill>
              <a:srgbClr val="FFFFFF">
                <a:lumMod val="50000"/>
              </a:srgb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8003720"/>
        <c:crossesAt val="-400"/>
        <c:auto val="1"/>
        <c:lblAlgn val="ctr"/>
        <c:lblOffset val="100"/>
        <c:noMultiLvlLbl val="0"/>
      </c:catAx>
      <c:valAx>
        <c:axId val="508003720"/>
        <c:scaling>
          <c:orientation val="minMax"/>
          <c:min val="0"/>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Percentage of workers</a:t>
                </a:r>
              </a:p>
            </c:rich>
          </c:tx>
          <c:layout>
            <c:manualLayout>
              <c:xMode val="edge"/>
              <c:yMode val="edge"/>
              <c:x val="1.5823977811341986E-2"/>
              <c:y val="0.25842372450035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6350">
            <a:solidFill>
              <a:srgbClr val="FFFFFF">
                <a:lumMod val="50000"/>
              </a:srgbClr>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1533736"/>
        <c:crosses val="autoZero"/>
        <c:crossBetween val="between"/>
      </c:valAx>
      <c:spPr>
        <a:noFill/>
        <a:ln>
          <a:noFill/>
        </a:ln>
        <a:effectLst/>
      </c:spPr>
    </c:plotArea>
    <c:legend>
      <c:legendPos val="b"/>
      <c:layout>
        <c:manualLayout>
          <c:xMode val="edge"/>
          <c:yMode val="edge"/>
          <c:x val="5.2000864347150781E-2"/>
          <c:y val="0.87869844841186617"/>
          <c:w val="0.91330961538461541"/>
          <c:h val="0.1191631427158408"/>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B28ACD-F468-CE49-B005-F094304A05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4276571-8878-4048-B24C-53211FEA99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0D44B7-30FB-444D-A7C7-A14F08B413F0}" type="datetimeFigureOut">
              <a:rPr lang="en-GB" smtClean="0"/>
              <a:t>02/12/2021</a:t>
            </a:fld>
            <a:endParaRPr lang="en-GB"/>
          </a:p>
        </p:txBody>
      </p:sp>
      <p:sp>
        <p:nvSpPr>
          <p:cNvPr id="4" name="Footer Placeholder 3">
            <a:extLst>
              <a:ext uri="{FF2B5EF4-FFF2-40B4-BE49-F238E27FC236}">
                <a16:creationId xmlns:a16="http://schemas.microsoft.com/office/drawing/2014/main" id="{5C34DA7A-1CC7-A640-805B-0B936DEA0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1F2437B-07ED-8246-9781-A667553825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810A6-D2A7-4745-B0CA-017505055877}" type="slidenum">
              <a:rPr lang="en-GB" smtClean="0"/>
              <a:t>‹#›</a:t>
            </a:fld>
            <a:endParaRPr lang="en-GB"/>
          </a:p>
        </p:txBody>
      </p:sp>
    </p:spTree>
    <p:extLst>
      <p:ext uri="{BB962C8B-B14F-4D97-AF65-F5344CB8AC3E}">
        <p14:creationId xmlns:p14="http://schemas.microsoft.com/office/powerpoint/2010/main" val="87592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endParaRPr/>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883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Impact of the pandemic</a:t>
            </a:r>
          </a:p>
        </p:txBody>
      </p:sp>
    </p:spTree>
    <p:extLst>
      <p:ext uri="{BB962C8B-B14F-4D97-AF65-F5344CB8AC3E}">
        <p14:creationId xmlns:p14="http://schemas.microsoft.com/office/powerpoint/2010/main" val="319501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Arial" panose="020B0604020202020204" pitchFamily="34" charset="0"/>
              </a:rPr>
              <a:t>What is the picture of poverty at the start of 2022, coming up to two years after a global pandemic struck?  To an extent the picture is unclear: we don’t yet have official poverty data covering the pandemic period.  </a:t>
            </a:r>
          </a:p>
          <a:p>
            <a:pPr algn="l" rtl="0" fontAlgn="base"/>
            <a:endParaRPr lang="en-GB" sz="800" b="0" i="0" dirty="0">
              <a:solidFill>
                <a:srgbClr val="000000"/>
              </a:solidFill>
              <a:effectLst/>
              <a:latin typeface="Segoe UI" panose="020B0502040204020203" pitchFamily="34" charset="0"/>
            </a:endParaRPr>
          </a:p>
          <a:p>
            <a:pPr marL="0" marR="0" lvl="0" indent="0" algn="l" defTabSz="1828800" rtl="0" eaLnBrk="1" fontAlgn="base" latinLnBrk="0" hangingPunct="1">
              <a:lnSpc>
                <a:spcPct val="100000"/>
              </a:lnSpc>
              <a:spcBef>
                <a:spcPts val="0"/>
              </a:spcBef>
              <a:spcAft>
                <a:spcPts val="0"/>
              </a:spcAft>
              <a:buClrTx/>
              <a:buSzTx/>
              <a:buFontTx/>
              <a:buNone/>
              <a:tabLst/>
              <a:defRPr/>
            </a:pPr>
            <a:r>
              <a:rPr lang="en-GB" sz="800" dirty="0"/>
              <a:t>The coronavirus storm battered the labour market, with increasing unemployment and reducing earnings. But the Government responded with an unprecedented range of labour market support and temporary benefit increases. The </a:t>
            </a:r>
            <a:r>
              <a:rPr lang="en-GB" sz="800" b="0" i="0" dirty="0">
                <a:solidFill>
                  <a:srgbClr val="000000"/>
                </a:solidFill>
                <a:effectLst/>
                <a:latin typeface="Arial" panose="020B0604020202020204" pitchFamily="34" charset="0"/>
              </a:rPr>
              <a:t>Coronavirus Job Retention Scheme and Self-Employment Income Support Scheme were hugely significant and successful. </a:t>
            </a:r>
          </a:p>
          <a:p>
            <a:pPr marL="0" marR="0" lvl="0" indent="0" algn="l" defTabSz="1828800" rtl="0" eaLnBrk="1" fontAlgn="base"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Arial" panose="020B0604020202020204" pitchFamily="34" charset="0"/>
            </a:endParaRPr>
          </a:p>
          <a:p>
            <a:pPr marL="0" marR="0" lvl="0" indent="0" algn="l" defTabSz="1828800" rtl="0" eaLnBrk="1" fontAlgn="base" latinLnBrk="0" hangingPunct="1">
              <a:lnSpc>
                <a:spcPct val="100000"/>
              </a:lnSpc>
              <a:spcBef>
                <a:spcPts val="0"/>
              </a:spcBef>
              <a:spcAft>
                <a:spcPts val="0"/>
              </a:spcAft>
              <a:buClrTx/>
              <a:buSzTx/>
              <a:buFontTx/>
              <a:buNone/>
              <a:tabLst/>
              <a:defRPr/>
            </a:pPr>
            <a:r>
              <a:rPr lang="en-GB" sz="800" dirty="0"/>
              <a:t>But a lot of people still took a hit to their incomes so average incomes will have fallen as benefits were boosted, meaning the rate of relative poverty may well have fallen.</a:t>
            </a:r>
          </a:p>
          <a:p>
            <a:pPr marL="0" marR="0" lvl="0" indent="0" algn="l" defTabSz="1828800" rtl="0" eaLnBrk="1" fontAlgn="base"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Arial" panose="020B0604020202020204" pitchFamily="34" charset="0"/>
            </a:endParaRPr>
          </a:p>
          <a:p>
            <a:pPr marL="0" marR="0" lvl="0" indent="0" algn="l" defTabSz="1828800" rtl="0" eaLnBrk="1" fontAlgn="base" latinLnBrk="0" hangingPunct="1">
              <a:lnSpc>
                <a:spcPct val="100000"/>
              </a:lnSpc>
              <a:spcBef>
                <a:spcPts val="0"/>
              </a:spcBef>
              <a:spcAft>
                <a:spcPts val="0"/>
              </a:spcAft>
              <a:buClrTx/>
              <a:buSzTx/>
              <a:buFontTx/>
              <a:buNone/>
              <a:tabLst/>
              <a:defRPr/>
            </a:pPr>
            <a:r>
              <a:rPr lang="en-GB" sz="800" b="0" i="0" dirty="0">
                <a:solidFill>
                  <a:srgbClr val="000000"/>
                </a:solidFill>
                <a:effectLst/>
                <a:latin typeface="Arial" panose="020B0604020202020204" pitchFamily="34" charset="0"/>
              </a:rPr>
              <a:t>And the story will look different for different parts of the population following the SR/Budget</a:t>
            </a:r>
          </a:p>
          <a:p>
            <a:pPr marL="0" marR="0" lvl="0" indent="0" algn="l" defTabSz="1828800" rtl="0" eaLnBrk="1" fontAlgn="base"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Arial" panose="020B0604020202020204" pitchFamily="34" charset="0"/>
            </a:endParaRPr>
          </a:p>
          <a:p>
            <a:pPr marL="171450" marR="0" lvl="0" indent="-171450" algn="l" defTabSz="1828800" rtl="0" eaLnBrk="1" fontAlgn="base" latinLnBrk="0" hangingPunct="1">
              <a:lnSpc>
                <a:spcPct val="100000"/>
              </a:lnSpc>
              <a:spcBef>
                <a:spcPts val="0"/>
              </a:spcBef>
              <a:spcAft>
                <a:spcPts val="0"/>
              </a:spcAft>
              <a:buClrTx/>
              <a:buSzTx/>
              <a:buFontTx/>
              <a:buChar char="-"/>
              <a:tabLst/>
              <a:defRPr/>
            </a:pPr>
            <a:r>
              <a:rPr lang="en-GB" sz="800" b="0" i="0" dirty="0">
                <a:solidFill>
                  <a:srgbClr val="000000"/>
                </a:solidFill>
                <a:effectLst/>
                <a:latin typeface="Arial" panose="020B0604020202020204" pitchFamily="34" charset="0"/>
              </a:rPr>
              <a:t>Significant measures for people in working poverty - National Living Wage up, increases in the Universal Credit work allowance and reductions in the taper rate </a:t>
            </a:r>
          </a:p>
          <a:p>
            <a:pPr marL="171450" marR="0" lvl="0" indent="-171450" algn="l" defTabSz="1828800" rtl="0" eaLnBrk="1" fontAlgn="base" latinLnBrk="0" hangingPunct="1">
              <a:lnSpc>
                <a:spcPct val="100000"/>
              </a:lnSpc>
              <a:spcBef>
                <a:spcPts val="0"/>
              </a:spcBef>
              <a:spcAft>
                <a:spcPts val="0"/>
              </a:spcAft>
              <a:buClrTx/>
              <a:buSzTx/>
              <a:buFontTx/>
              <a:buChar char="-"/>
              <a:tabLst/>
              <a:defRPr/>
            </a:pPr>
            <a:r>
              <a:rPr lang="en-GB" sz="800" b="0" i="0" dirty="0">
                <a:solidFill>
                  <a:srgbClr val="000000"/>
                </a:solidFill>
                <a:effectLst/>
                <a:latin typeface="Arial" panose="020B0604020202020204" pitchFamily="34" charset="0"/>
              </a:rPr>
              <a:t>No such luck for those out of work. Incomes cut by £20 if they’re on UC, faced with a government narrative about work despite disproportionately hitting people who aren’t working because they’re sick, disabled or caring for others.</a:t>
            </a:r>
          </a:p>
          <a:p>
            <a:pPr marL="0" marR="0" lvl="0" indent="0" algn="l" defTabSz="1828800" rtl="0" eaLnBrk="1" fontAlgn="base"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Arial" panose="020B0604020202020204" pitchFamily="34" charset="0"/>
            </a:endParaRPr>
          </a:p>
          <a:p>
            <a:pPr marL="0" marR="0" lvl="0" indent="0" algn="l" defTabSz="1828800" rtl="0" eaLnBrk="1" fontAlgn="base" latinLnBrk="0" hangingPunct="1">
              <a:lnSpc>
                <a:spcPct val="100000"/>
              </a:lnSpc>
              <a:spcBef>
                <a:spcPts val="0"/>
              </a:spcBef>
              <a:spcAft>
                <a:spcPts val="0"/>
              </a:spcAft>
              <a:buClrTx/>
              <a:buSzTx/>
              <a:buFontTx/>
              <a:buNone/>
              <a:tabLst/>
              <a:defRPr/>
            </a:pPr>
            <a:r>
              <a:rPr lang="en-GB" sz="800" b="0" i="0" dirty="0">
                <a:solidFill>
                  <a:srgbClr val="000000"/>
                </a:solidFill>
                <a:effectLst/>
                <a:latin typeface="Arial" panose="020B0604020202020204" pitchFamily="34" charset="0"/>
              </a:rPr>
              <a:t>We are at real risk of a two tier recovery – in addition to the above, the impact of the pandemic has layered on top of pre-existing inequalities…</a:t>
            </a:r>
          </a:p>
          <a:p>
            <a:pPr marL="285750" marR="0" lvl="0" indent="-285750" algn="l" defTabSz="1828800" rtl="0" eaLnBrk="1" fontAlgn="base" latinLnBrk="0" hangingPunct="1">
              <a:lnSpc>
                <a:spcPct val="100000"/>
              </a:lnSpc>
              <a:spcBef>
                <a:spcPts val="0"/>
              </a:spcBef>
              <a:spcAft>
                <a:spcPts val="0"/>
              </a:spcAft>
              <a:buClrTx/>
              <a:buSzTx/>
              <a:buFontTx/>
              <a:buChar char="-"/>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Sectors that already had high rates of working poverty – like hospitality and retail – were hit hard. </a:t>
            </a:r>
          </a:p>
          <a:p>
            <a:pPr marL="285750" marR="0" lvl="0" indent="-285750" algn="l" defTabSz="1828800" rtl="0" eaLnBrk="1" fontAlgn="base" latinLnBrk="0" hangingPunct="1">
              <a:lnSpc>
                <a:spcPct val="100000"/>
              </a:lnSpc>
              <a:spcBef>
                <a:spcPts val="0"/>
              </a:spcBef>
              <a:spcAft>
                <a:spcPts val="0"/>
              </a:spcAft>
              <a:buClrTx/>
              <a:buSzTx/>
              <a:buFontTx/>
              <a:buChar char="-"/>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Others – like care workers and taxi drivers – carried on working but put their health at risk by doing so.</a:t>
            </a:r>
          </a:p>
          <a:p>
            <a:pPr marL="285750" marR="0" lvl="0" indent="-285750" algn="l" defTabSz="1828800" rtl="0" eaLnBrk="1" fontAlgn="base" latinLnBrk="0" hangingPunct="1">
              <a:lnSpc>
                <a:spcPct val="100000"/>
              </a:lnSpc>
              <a:spcBef>
                <a:spcPts val="0"/>
              </a:spcBef>
              <a:spcAft>
                <a:spcPts val="0"/>
              </a:spcAft>
              <a:buClrTx/>
              <a:buSzTx/>
              <a:buFontTx/>
              <a:buChar char="-"/>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24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During the pandemic, low-income households’ financial situations have suffered far more than those on high incomes.</a:t>
            </a:r>
          </a:p>
          <a:p>
            <a:endParaRPr lang="en-GB" dirty="0"/>
          </a:p>
          <a:p>
            <a:r>
              <a:rPr lang="en-GB" dirty="0"/>
              <a:t>Working age households in the bottom 20% of incomes were almost twice as likely to have seen a fall in earnings than the top 20% (27% of households compared to 14%) </a:t>
            </a:r>
          </a:p>
          <a:p>
            <a:endParaRPr lang="en-GB" dirty="0"/>
          </a:p>
          <a:p>
            <a:r>
              <a:rPr lang="en-GB" dirty="0"/>
              <a:t>Graph - Bottom 20% much more likely to say they were finding their financial situation quite difficult, very difficult or just about getting by, peaking at over ½ in November 2020.</a:t>
            </a:r>
          </a:p>
        </p:txBody>
      </p:sp>
    </p:spTree>
    <p:extLst>
      <p:ext uri="{BB962C8B-B14F-4D97-AF65-F5344CB8AC3E}">
        <p14:creationId xmlns:p14="http://schemas.microsoft.com/office/powerpoint/2010/main" val="122257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GB" dirty="0"/>
              <a:t>Unsurprisingly this has manifested in a significant debt over hang. </a:t>
            </a:r>
          </a:p>
          <a:p>
            <a:pPr marL="0" marR="0" lvl="0" indent="0" defTabSz="1828800" eaLnBrk="1" fontAlgn="auto" latinLnBrk="0" hangingPunct="1">
              <a:lnSpc>
                <a:spcPct val="100000"/>
              </a:lnSpc>
              <a:spcBef>
                <a:spcPts val="0"/>
              </a:spcBef>
              <a:spcAft>
                <a:spcPts val="0"/>
              </a:spcAft>
              <a:buClrTx/>
              <a:buSzTx/>
              <a:buFontTx/>
              <a:buNone/>
              <a:tabLst/>
              <a:defRPr/>
            </a:pPr>
            <a:endParaRPr lang="en-GB" dirty="0"/>
          </a:p>
          <a:p>
            <a:pPr marL="0" marR="0" lvl="0" indent="0" defTabSz="1828800" eaLnBrk="1" fontAlgn="auto" latinLnBrk="0" hangingPunct="1">
              <a:lnSpc>
                <a:spcPct val="100000"/>
              </a:lnSpc>
              <a:spcBef>
                <a:spcPts val="0"/>
              </a:spcBef>
              <a:spcAft>
                <a:spcPts val="0"/>
              </a:spcAft>
              <a:buClrTx/>
              <a:buSzTx/>
              <a:buFontTx/>
              <a:buNone/>
              <a:tabLst/>
              <a:defRPr/>
            </a:pPr>
            <a:r>
              <a:rPr lang="en-GB" dirty="0"/>
              <a:t>Better off households: forced savings and asset values increased</a:t>
            </a:r>
          </a:p>
          <a:p>
            <a:pPr marL="0" marR="0" lvl="0" indent="0" defTabSz="1828800" eaLnBrk="1" fontAlgn="auto" latinLnBrk="0" hangingPunct="1">
              <a:lnSpc>
                <a:spcPct val="100000"/>
              </a:lnSpc>
              <a:spcBef>
                <a:spcPts val="0"/>
              </a:spcBef>
              <a:spcAft>
                <a:spcPts val="0"/>
              </a:spcAft>
              <a:buClrTx/>
              <a:buSzTx/>
              <a:buFontTx/>
              <a:buNone/>
              <a:tabLst/>
              <a:defRPr/>
            </a:pPr>
            <a:r>
              <a:rPr lang="en-GB" dirty="0"/>
              <a:t>Worst off households: ran down saving, got behind on bills and built up debt.</a:t>
            </a:r>
          </a:p>
          <a:p>
            <a:pPr marL="0" marR="0" lvl="0" indent="0" defTabSz="1828800" eaLnBrk="1" fontAlgn="auto" latinLnBrk="0" hangingPunct="1">
              <a:lnSpc>
                <a:spcPct val="100000"/>
              </a:lnSpc>
              <a:spcBef>
                <a:spcPts val="0"/>
              </a:spcBef>
              <a:spcAft>
                <a:spcPts val="0"/>
              </a:spcAft>
              <a:buClrTx/>
              <a:buSzTx/>
              <a:buFontTx/>
              <a:buNone/>
              <a:tabLst/>
              <a:defRPr/>
            </a:pPr>
            <a:endParaRPr lang="en-GB" dirty="0"/>
          </a:p>
          <a:p>
            <a:r>
              <a:rPr lang="en-GB" dirty="0"/>
              <a:t>This autumn: 3.8 million low-income households (33%) in some form of household arrears, and 4.4 million low-income households (38%) have taken on new borrowing or increased their existing borrowing during the pandemic. There is significant overlap between these two groups [69% HH taken on new or increased lending during the pandemic are also in arrears]. </a:t>
            </a:r>
          </a:p>
          <a:p>
            <a:endParaRPr lang="en-GB" dirty="0"/>
          </a:p>
          <a:p>
            <a:r>
              <a:rPr lang="en-GB" dirty="0"/>
              <a:t>A large majority (87%) of low-income households now behind with their bills report they were always or often able to pay all their bills in full and on time before the pandemic, underlining the pandemic’s extraordinary hit to household balance sheets.</a:t>
            </a:r>
          </a:p>
          <a:p>
            <a:endParaRPr lang="en-GB" dirty="0"/>
          </a:p>
          <a:p>
            <a:r>
              <a:rPr lang="en-GB" dirty="0"/>
              <a:t>Many of these households are behind on multiple types of bills, and debts owed to the state feature heavily for those in multiple kinds of debt.</a:t>
            </a:r>
          </a:p>
          <a:p>
            <a:endParaRPr lang="en-GB" dirty="0"/>
          </a:p>
          <a:p>
            <a:pPr marL="0" marR="0" lvl="0" indent="0" defTabSz="1828800" eaLnBrk="1" fontAlgn="auto" latinLnBrk="0" hangingPunct="1">
              <a:lnSpc>
                <a:spcPct val="100000"/>
              </a:lnSpc>
              <a:spcBef>
                <a:spcPts val="0"/>
              </a:spcBef>
              <a:spcAft>
                <a:spcPts val="0"/>
              </a:spcAft>
              <a:buClrTx/>
              <a:buSzTx/>
              <a:buFontTx/>
              <a:buNone/>
              <a:tabLst/>
              <a:defRPr/>
            </a:pPr>
            <a:r>
              <a:rPr lang="en-GB" dirty="0"/>
              <a:t>[Findings from a JRF large-scale study of households on low incomes (the bottom 40% of equivalised household income) conducted in September/October 2021]</a:t>
            </a:r>
          </a:p>
          <a:p>
            <a:endParaRPr lang="en-GB" dirty="0"/>
          </a:p>
        </p:txBody>
      </p:sp>
    </p:spTree>
    <p:extLst>
      <p:ext uri="{BB962C8B-B14F-4D97-AF65-F5344CB8AC3E}">
        <p14:creationId xmlns:p14="http://schemas.microsoft.com/office/powerpoint/2010/main" val="167651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Looking among low income households, some were more exposed than other: </a:t>
            </a:r>
          </a:p>
          <a:p>
            <a:pPr marL="342900" indent="-342900">
              <a:buFontTx/>
              <a:buChar char="-"/>
            </a:pPr>
            <a:r>
              <a:rPr lang="en-GB" dirty="0"/>
              <a:t>Working age people in general, young people in particular</a:t>
            </a:r>
          </a:p>
          <a:p>
            <a:pPr marL="342900" indent="-342900">
              <a:buFontTx/>
              <a:buChar char="-"/>
            </a:pPr>
            <a:r>
              <a:rPr lang="en-GB" dirty="0"/>
              <a:t>BAME</a:t>
            </a:r>
          </a:p>
          <a:p>
            <a:pPr marL="342900" indent="-342900">
              <a:buFontTx/>
              <a:buChar char="-"/>
            </a:pPr>
            <a:r>
              <a:rPr lang="en-GB" dirty="0"/>
              <a:t>People with children</a:t>
            </a:r>
          </a:p>
          <a:p>
            <a:pPr marL="342900" indent="-342900">
              <a:buFontTx/>
              <a:buChar char="-"/>
            </a:pPr>
            <a:r>
              <a:rPr lang="en-GB" dirty="0"/>
              <a:t>UC recipients</a:t>
            </a:r>
          </a:p>
          <a:p>
            <a:pPr marL="342900" indent="-342900">
              <a:buFontTx/>
              <a:buChar char="-"/>
            </a:pPr>
            <a:r>
              <a:rPr lang="en-GB" dirty="0"/>
              <a:t>Londoners</a:t>
            </a:r>
          </a:p>
          <a:p>
            <a:pPr marL="342900" indent="-342900">
              <a:buFontTx/>
              <a:buChar char="-"/>
            </a:pPr>
            <a:r>
              <a:rPr lang="en-GB" dirty="0"/>
              <a:t>Disabled people</a:t>
            </a:r>
          </a:p>
          <a:p>
            <a:endParaRPr lang="en-GB" dirty="0"/>
          </a:p>
          <a:p>
            <a:r>
              <a:rPr lang="en-GB" dirty="0"/>
              <a:t>Deeply concerning given the current cost of living pressures – cold and hunger this winter</a:t>
            </a:r>
          </a:p>
        </p:txBody>
      </p:sp>
    </p:spTree>
    <p:extLst>
      <p:ext uri="{BB962C8B-B14F-4D97-AF65-F5344CB8AC3E}">
        <p14:creationId xmlns:p14="http://schemas.microsoft.com/office/powerpoint/2010/main" val="199222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High rate of poverty in the region – generally a couple of ppts above the UK and English average.</a:t>
            </a:r>
          </a:p>
          <a:p>
            <a:endParaRPr lang="en-GB" dirty="0"/>
          </a:p>
          <a:p>
            <a:r>
              <a:rPr lang="en-GB" dirty="0"/>
              <a:t>1/4 overall; </a:t>
            </a:r>
          </a:p>
          <a:p>
            <a:r>
              <a:rPr lang="en-GB" dirty="0"/>
              <a:t>1/3 children; </a:t>
            </a:r>
          </a:p>
          <a:p>
            <a:r>
              <a:rPr lang="en-GB" dirty="0"/>
              <a:t>23% w/a adults – so nearly 1/4</a:t>
            </a:r>
          </a:p>
          <a:p>
            <a:r>
              <a:rPr lang="en-GB" dirty="0"/>
              <a:t>18% pensioners  - getting on for 1/5 </a:t>
            </a:r>
          </a:p>
        </p:txBody>
      </p:sp>
    </p:spTree>
    <p:extLst>
      <p:ext uri="{BB962C8B-B14F-4D97-AF65-F5344CB8AC3E}">
        <p14:creationId xmlns:p14="http://schemas.microsoft.com/office/powerpoint/2010/main" val="339480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Local authority map – no where is in the &gt;40% category (although Bradford came close!)</a:t>
            </a:r>
          </a:p>
          <a:p>
            <a:endParaRPr lang="en-GB" dirty="0"/>
          </a:p>
          <a:p>
            <a:r>
              <a:rPr lang="en-GB" dirty="0"/>
              <a:t>Bradford - 38</a:t>
            </a:r>
          </a:p>
          <a:p>
            <a:r>
              <a:rPr lang="en-GB" dirty="0"/>
              <a:t>Hull, Kirklees, Sheffield - 36</a:t>
            </a:r>
          </a:p>
          <a:p>
            <a:r>
              <a:rPr lang="en-GB" dirty="0"/>
              <a:t>Leeds, NE Lincs, Doncaster - 35</a:t>
            </a:r>
          </a:p>
          <a:p>
            <a:endParaRPr lang="en-GB" dirty="0"/>
          </a:p>
        </p:txBody>
      </p:sp>
    </p:spTree>
    <p:extLst>
      <p:ext uri="{BB962C8B-B14F-4D97-AF65-F5344CB8AC3E}">
        <p14:creationId xmlns:p14="http://schemas.microsoft.com/office/powerpoint/2010/main" val="270793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We’re quite accustomed to talking about the labour market challenges that contribute to this picture, but perhaps talk abut housing pressure less frequently.  Housing costs aren’t just an issue in the Greater South East</a:t>
            </a:r>
          </a:p>
          <a:p>
            <a:endParaRPr lang="en-GB" dirty="0"/>
          </a:p>
          <a:p>
            <a:r>
              <a:rPr lang="en-GB" dirty="0"/>
              <a:t>Colour segments = proportion of people in each region that are low income &gt;&gt; highest in the North</a:t>
            </a:r>
          </a:p>
          <a:p>
            <a:endParaRPr lang="en-GB" dirty="0"/>
          </a:p>
          <a:p>
            <a:r>
              <a:rPr lang="en-GB" dirty="0"/>
              <a:t>Pink and purple segments = low income and affordability pressure / unaffordable &gt;&gt; not as big in the North, but still significant. </a:t>
            </a:r>
          </a:p>
        </p:txBody>
      </p:sp>
    </p:spTree>
    <p:extLst>
      <p:ext uri="{BB962C8B-B14F-4D97-AF65-F5344CB8AC3E}">
        <p14:creationId xmlns:p14="http://schemas.microsoft.com/office/powerpoint/2010/main" val="172749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dirty="0"/>
              <a:t>We have seen that families and households face a squeeze from a range of pressures that limit their options and trap them in economic insecurity.</a:t>
            </a:r>
          </a:p>
          <a:p>
            <a:endParaRPr lang="en-GB" sz="2400" dirty="0"/>
          </a:p>
          <a:p>
            <a:r>
              <a:rPr lang="en-GB" sz="2400" dirty="0"/>
              <a:t>Key pressures we focus on here are:</a:t>
            </a:r>
          </a:p>
          <a:p>
            <a:endParaRPr lang="en-GB" sz="2400" dirty="0"/>
          </a:p>
          <a:p>
            <a:pPr marL="342900" indent="-342900">
              <a:buFont typeface="Arial" panose="020B0604020202020204" pitchFamily="34" charset="0"/>
              <a:buChar char="•"/>
            </a:pPr>
            <a:r>
              <a:rPr lang="en-GB" sz="2400" dirty="0"/>
              <a:t>The interaction between relationships, material resources and financial pressures   </a:t>
            </a:r>
          </a:p>
          <a:p>
            <a:pPr marL="342900" indent="-342900">
              <a:buFont typeface="Arial" panose="020B0604020202020204" pitchFamily="34" charset="0"/>
              <a:buChar char="•"/>
            </a:pPr>
            <a:r>
              <a:rPr lang="en-GB" sz="2400" dirty="0"/>
              <a:t>Low paid and insecure work</a:t>
            </a:r>
          </a:p>
          <a:p>
            <a:pPr marL="342900" indent="-342900">
              <a:buFont typeface="Arial" panose="020B0604020202020204" pitchFamily="34" charset="0"/>
              <a:buChar char="•"/>
            </a:pPr>
            <a:r>
              <a:rPr lang="en-GB" sz="2400" dirty="0"/>
              <a:t>An increasingly threadbare social security lifeline</a:t>
            </a:r>
          </a:p>
          <a:p>
            <a:pPr marL="342900" indent="-342900">
              <a:buFont typeface="Arial" panose="020B0604020202020204" pitchFamily="34" charset="0"/>
              <a:buChar char="•"/>
            </a:pPr>
            <a:r>
              <a:rPr lang="en-GB" sz="2400" dirty="0"/>
              <a:t>Expensive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Thinking about person and family centred services that prevent poverty and destitution and support people to build firm foundations to move on when things do go wrong.</a:t>
            </a:r>
          </a:p>
        </p:txBody>
      </p:sp>
    </p:spTree>
    <p:extLst>
      <p:ext uri="{BB962C8B-B14F-4D97-AF65-F5344CB8AC3E}">
        <p14:creationId xmlns:p14="http://schemas.microsoft.com/office/powerpoint/2010/main" val="415207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Not going to tell you what to fund (!) but 3 questions to think about:</a:t>
            </a:r>
          </a:p>
          <a:p>
            <a:endParaRPr lang="en-GB" dirty="0"/>
          </a:p>
          <a:p>
            <a:pPr marL="457200" indent="-457200">
              <a:buAutoNum type="arabicPeriod"/>
            </a:pPr>
            <a:r>
              <a:rPr lang="en-GB" dirty="0"/>
              <a:t>Sharing power: are we drawing on all the expertise available to understand problems and think about solutions? JRHT’s York Committee has an </a:t>
            </a:r>
            <a:r>
              <a:rPr lang="en-GB" b="0" i="0" dirty="0">
                <a:solidFill>
                  <a:srgbClr val="201F1E"/>
                </a:solidFill>
                <a:effectLst/>
                <a:latin typeface="Arial" panose="020B0604020202020204" pitchFamily="34" charset="0"/>
              </a:rPr>
              <a:t>Advisory Group of people with experience of poverty who review a select grant applications, offering their advice and guidance to the Committee to help with their decision-making. There are lots of other models that could be used.</a:t>
            </a:r>
          </a:p>
          <a:p>
            <a:pPr marL="457200" indent="-457200">
              <a:buAutoNum type="arabicPeriod"/>
            </a:pPr>
            <a:endParaRPr lang="en-GB" b="0" i="0" dirty="0">
              <a:solidFill>
                <a:srgbClr val="201F1E"/>
              </a:solidFill>
              <a:effectLst/>
              <a:latin typeface="Arial" panose="020B0604020202020204" pitchFamily="34" charset="0"/>
            </a:endParaRPr>
          </a:p>
          <a:p>
            <a:pPr marL="0" indent="0">
              <a:buNone/>
            </a:pPr>
            <a:r>
              <a:rPr lang="en-GB" b="0" i="0" dirty="0">
                <a:solidFill>
                  <a:srgbClr val="201F1E"/>
                </a:solidFill>
                <a:effectLst/>
                <a:latin typeface="Arial" panose="020B0604020202020204" pitchFamily="34" charset="0"/>
              </a:rPr>
              <a:t>2 &amp; 3. </a:t>
            </a:r>
            <a:r>
              <a:rPr lang="en-GB" dirty="0"/>
              <a:t>What sort of responses are you funding? No right answers here but between us we should be delivering a mix.</a:t>
            </a:r>
          </a:p>
          <a:p>
            <a:pPr marL="457200" indent="-457200">
              <a:buAutoNum type="arabicParenR"/>
            </a:pPr>
            <a:endParaRPr lang="en-GB" dirty="0"/>
          </a:p>
        </p:txBody>
      </p:sp>
    </p:spTree>
    <p:extLst>
      <p:ext uri="{BB962C8B-B14F-4D97-AF65-F5344CB8AC3E}">
        <p14:creationId xmlns:p14="http://schemas.microsoft.com/office/powerpoint/2010/main" val="29482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Introduce JRF – social change organisation with a mission to solve poverty in the UK.</a:t>
            </a:r>
          </a:p>
          <a:p>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Today:</a:t>
            </a:r>
          </a:p>
          <a:p>
            <a:r>
              <a:rPr lang="en-GB" sz="1800" dirty="0">
                <a:effectLst/>
                <a:latin typeface="Calibri" panose="020F0502020204030204" pitchFamily="34" charset="0"/>
                <a:ea typeface="Calibri" panose="020F0502020204030204" pitchFamily="34" charset="0"/>
              </a:rPr>
              <a:t>Poverty pre-pandemic</a:t>
            </a:r>
          </a:p>
          <a:p>
            <a:r>
              <a:rPr lang="en-GB" sz="1800" dirty="0">
                <a:effectLst/>
                <a:latin typeface="Calibri" panose="020F0502020204030204" pitchFamily="34" charset="0"/>
                <a:ea typeface="Calibri" panose="020F0502020204030204" pitchFamily="34" charset="0"/>
              </a:rPr>
              <a:t>Impact of the pandemic</a:t>
            </a:r>
          </a:p>
          <a:p>
            <a:r>
              <a:rPr lang="en-GB" sz="1800" dirty="0">
                <a:effectLst/>
                <a:latin typeface="Calibri" panose="020F0502020204030204" pitchFamily="34" charset="0"/>
                <a:ea typeface="Calibri" panose="020F0502020204030204" pitchFamily="34" charset="0"/>
              </a:rPr>
              <a:t>Quick look at Yorkshire</a:t>
            </a:r>
          </a:p>
          <a:p>
            <a:r>
              <a:rPr lang="en-GB" sz="1800" dirty="0">
                <a:effectLst/>
                <a:latin typeface="Calibri" panose="020F0502020204030204" pitchFamily="34" charset="0"/>
                <a:ea typeface="Calibri" panose="020F0502020204030204" pitchFamily="34" charset="0"/>
              </a:rPr>
              <a:t>End with a few questions from the point of view of funders</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065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400" dirty="0">
                <a:effectLst/>
                <a:latin typeface="Calibri" panose="020F0502020204030204" pitchFamily="34" charset="0"/>
                <a:ea typeface="Calibri" panose="020F0502020204030204" pitchFamily="34" charset="0"/>
                <a:cs typeface="Arial" panose="020B0604020202020204" pitchFamily="34" charset="0"/>
              </a:rPr>
              <a:t>We went into the pandemic in bad shape.</a:t>
            </a:r>
          </a:p>
          <a:p>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GB" sz="1400" dirty="0">
                <a:effectLst/>
                <a:latin typeface="Calibri" panose="020F0502020204030204" pitchFamily="34" charset="0"/>
                <a:ea typeface="Calibri" panose="020F0502020204030204" pitchFamily="34" charset="0"/>
                <a:cs typeface="Arial" panose="020B0604020202020204" pitchFamily="34" charset="0"/>
              </a:rPr>
              <a:t>2019/20 data – 22% people were in poverty overall, but big difference in risk</a:t>
            </a:r>
          </a:p>
          <a:p>
            <a:pPr marL="342900" indent="-342900">
              <a:buFont typeface="Arial" panose="020B0604020202020204" pitchFamily="34" charset="0"/>
              <a:buChar char="•"/>
            </a:pPr>
            <a:endParaRPr lang="en-GB" sz="2000" b="0" dirty="0"/>
          </a:p>
          <a:p>
            <a:pPr marL="342900" indent="-342900">
              <a:buFont typeface="Arial" panose="020B0604020202020204" pitchFamily="34" charset="0"/>
              <a:buChar char="•"/>
            </a:pPr>
            <a:r>
              <a:rPr lang="en-GB" sz="2000" b="0" dirty="0"/>
              <a:t>Children – 31%</a:t>
            </a:r>
          </a:p>
          <a:p>
            <a:pPr marL="342900" indent="-342900">
              <a:buFont typeface="Arial" panose="020B0604020202020204" pitchFamily="34" charset="0"/>
              <a:buChar char="•"/>
            </a:pPr>
            <a:r>
              <a:rPr lang="en-GB" sz="2000" b="0" dirty="0"/>
              <a:t>Families containing a disabled person – 27%, 31% if you don’t count benefits for extra costs as income. </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t>BAME – 40%, and higher still for certain ethnic groups </a:t>
            </a:r>
            <a:r>
              <a:rPr lang="en-GB" sz="2000" b="0" dirty="0" err="1"/>
              <a:t>eg</a:t>
            </a:r>
            <a:r>
              <a:rPr lang="en-GB" sz="2000" b="0" dirty="0"/>
              <a:t> </a:t>
            </a:r>
            <a:r>
              <a:rPr lang="en-GB" sz="2000" b="0" dirty="0" err="1"/>
              <a:t>Bangladehi</a:t>
            </a:r>
            <a:r>
              <a:rPr lang="en-GB" sz="2000" b="0" dirty="0"/>
              <a:t> households 55%</a:t>
            </a:r>
            <a:endParaRPr lang="en-GB" sz="2000" dirty="0"/>
          </a:p>
          <a:p>
            <a:pPr marL="0" marR="0" lvl="0" indent="0" defTabSz="18288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0" dirty="0"/>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effectLst/>
                <a:latin typeface="Calibri" panose="020F0502020204030204" pitchFamily="34" charset="0"/>
                <a:ea typeface="Calibri" panose="020F0502020204030204" pitchFamily="34" charset="0"/>
                <a:cs typeface="Arial" panose="020B0604020202020204" pitchFamily="34" charset="0"/>
              </a:rPr>
              <a:t>Overall changes have been very muted for more than 15 years, with trends since 2012/13 broadly worsening for children and pensioners (despite pensioners previously being a major success story).</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dirty="0">
              <a:effectLst/>
              <a:latin typeface="Calibri" panose="020F0502020204030204" pitchFamily="34" charset="0"/>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effectLst/>
                <a:latin typeface="Calibri" panose="020F0502020204030204" pitchFamily="34" charset="0"/>
                <a:cs typeface="Arial" panose="020B0604020202020204" pitchFamily="34" charset="0"/>
              </a:rPr>
              <a:t>And while the overall trend has been fairly static, there’s a lot of movement beneath the surface – deepening and intensification of poverty at the bottom; lots of people moving in and out of poverty in a given year as circumstances change.</a:t>
            </a:r>
            <a:endParaRPr lang="en-GB" sz="2000" dirty="0"/>
          </a:p>
          <a:p>
            <a:pPr marL="0" indent="0">
              <a:buFont typeface="Arial" panose="020B0604020202020204" pitchFamily="34" charse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42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65913" cy="3749675"/>
          </a:xfrm>
        </p:spPr>
      </p:sp>
      <p:sp>
        <p:nvSpPr>
          <p:cNvPr id="3" name="Notes Placeholder 2"/>
          <p:cNvSpPr>
            <a:spLocks noGrp="1"/>
          </p:cNvSpPr>
          <p:nvPr>
            <p:ph type="body" idx="1"/>
          </p:nvPr>
        </p:nvSpPr>
        <p:spPr/>
        <p:txBody>
          <a:bodyPr/>
          <a:lstStyle/>
          <a:p>
            <a:r>
              <a:rPr lang="en-GB" sz="1500" dirty="0"/>
              <a:t>Focusing in on families with children, more likely to be in poverty when….</a:t>
            </a:r>
          </a:p>
          <a:p>
            <a:endParaRPr lang="en-GB" sz="1500" dirty="0"/>
          </a:p>
          <a:p>
            <a:pPr marL="361657" indent="-361657">
              <a:buFontTx/>
              <a:buChar char="-"/>
            </a:pPr>
            <a:r>
              <a:rPr lang="en-GB" sz="1500" dirty="0"/>
              <a:t>you’re a young parent</a:t>
            </a:r>
          </a:p>
          <a:p>
            <a:pPr marL="361657" indent="-361657">
              <a:buFontTx/>
              <a:buChar char="-"/>
            </a:pPr>
            <a:r>
              <a:rPr lang="en-GB" sz="1500" dirty="0"/>
              <a:t>A lone parent</a:t>
            </a:r>
          </a:p>
          <a:p>
            <a:pPr marL="361657" indent="-361657">
              <a:buFontTx/>
              <a:buChar char="-"/>
            </a:pPr>
            <a:r>
              <a:rPr lang="en-GB" sz="1500" dirty="0"/>
              <a:t>Children are very young</a:t>
            </a:r>
          </a:p>
          <a:p>
            <a:pPr marL="361657" indent="-361657">
              <a:buFontTx/>
              <a:buChar char="-"/>
            </a:pPr>
            <a:r>
              <a:rPr lang="en-GB" sz="1500" dirty="0"/>
              <a:t>If you have a large family (3+ children)</a:t>
            </a:r>
          </a:p>
          <a:p>
            <a:pPr marL="361657" indent="-361657">
              <a:buFontTx/>
              <a:buChar char="-"/>
            </a:pPr>
            <a:r>
              <a:rPr lang="en-GB" sz="1500" dirty="0"/>
              <a:t>From a BAME background</a:t>
            </a:r>
          </a:p>
          <a:p>
            <a:pPr marL="361657" indent="-361657">
              <a:buFontTx/>
              <a:buChar char="-"/>
            </a:pPr>
            <a:r>
              <a:rPr lang="en-GB" sz="1500" dirty="0"/>
              <a:t>Someone in the household is disabled</a:t>
            </a:r>
          </a:p>
          <a:p>
            <a:pPr marL="361657" indent="-361657">
              <a:buFontTx/>
              <a:buChar char="-"/>
            </a:pPr>
            <a:endParaRPr lang="en-GB" sz="1500" dirty="0"/>
          </a:p>
          <a:p>
            <a:pPr marL="0" indent="0">
              <a:buFontTx/>
              <a:buNone/>
            </a:pPr>
            <a:r>
              <a:rPr lang="en-GB" sz="1200" b="0" i="0" dirty="0">
                <a:solidFill>
                  <a:srgbClr val="000000"/>
                </a:solidFill>
                <a:effectLst/>
                <a:latin typeface="Arial" panose="020B0604020202020204" pitchFamily="34" charset="0"/>
              </a:rPr>
              <a:t>Nearly half of children in lone parent families live in poverty, compared with one in four of those in couple families. </a:t>
            </a:r>
          </a:p>
          <a:p>
            <a:pPr marL="0" indent="0">
              <a:buFontTx/>
              <a:buNone/>
            </a:pPr>
            <a:endParaRPr lang="en-GB" sz="1200" b="0" i="0" dirty="0">
              <a:solidFill>
                <a:srgbClr val="000000"/>
              </a:solidFill>
              <a:effectLst/>
              <a:latin typeface="Arial" panose="020B0604020202020204" pitchFamily="34" charset="0"/>
            </a:endParaRPr>
          </a:p>
          <a:p>
            <a:pPr marL="0" indent="0">
              <a:buFontTx/>
              <a:buNone/>
            </a:pPr>
            <a:r>
              <a:rPr lang="en-GB" sz="1200" b="0" i="0" dirty="0">
                <a:solidFill>
                  <a:srgbClr val="000000"/>
                </a:solidFill>
                <a:effectLst/>
                <a:latin typeface="Arial" panose="020B0604020202020204" pitchFamily="34" charset="0"/>
              </a:rPr>
              <a:t>The child poverty rate for children in families with three or more children is almost twice as high as the rate for children in one or two child families (47% vs 24%). </a:t>
            </a:r>
            <a:r>
              <a:rPr lang="en-GB" sz="1500" b="0" i="0" dirty="0">
                <a:solidFill>
                  <a:srgbClr val="000000"/>
                </a:solidFill>
                <a:effectLst/>
                <a:latin typeface="Arial" panose="020B0604020202020204" pitchFamily="34" charset="0"/>
              </a:rPr>
              <a:t>[HBAI 2019/20]</a:t>
            </a:r>
            <a:endParaRPr lang="en-GB" sz="1500" dirty="0"/>
          </a:p>
        </p:txBody>
      </p:sp>
    </p:spTree>
    <p:extLst>
      <p:ext uri="{BB962C8B-B14F-4D97-AF65-F5344CB8AC3E}">
        <p14:creationId xmlns:p14="http://schemas.microsoft.com/office/powerpoint/2010/main" val="26008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Work and poverty</a:t>
            </a:r>
          </a:p>
        </p:txBody>
      </p:sp>
    </p:spTree>
    <p:extLst>
      <p:ext uri="{BB962C8B-B14F-4D97-AF65-F5344CB8AC3E}">
        <p14:creationId xmlns:p14="http://schemas.microsoft.com/office/powerpoint/2010/main" val="387587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 all think work should be a route out. But 75% children in poverty are in a working household.  </a:t>
            </a:r>
          </a:p>
          <a:p>
            <a:pPr marL="0" marR="0" lvl="0" indent="0" defTabSz="1828800" eaLnBrk="1" fontAlgn="auto" latinLnBrk="0" hangingPunct="1">
              <a:lnSpc>
                <a:spcPct val="100000"/>
              </a:lnSpc>
              <a:spcBef>
                <a:spcPts val="0"/>
              </a:spcBef>
              <a:spcAft>
                <a:spcPts val="0"/>
              </a:spcAft>
              <a:buClrTx/>
              <a:buSzTx/>
              <a:buFontTx/>
              <a:buNone/>
              <a:tabLst/>
              <a:defRPr/>
            </a:pPr>
            <a:endParaRPr lang="en-GB" sz="2400" dirty="0">
              <a:solidFill>
                <a:srgbClr val="000000"/>
              </a:solidFill>
              <a:effectLst/>
              <a:latin typeface="Calibri" panose="020F0502020204030204" pitchFamily="34" charset="0"/>
              <a:cs typeface="Arial" panose="020B0604020202020204" pitchFamily="34" charset="0"/>
            </a:endParaRPr>
          </a:p>
          <a:p>
            <a:pPr marL="0" marR="0" lvl="0" indent="0" defTabSz="1828800" eaLnBrk="1" fontAlgn="auto" latinLnBrk="0" hangingPunct="1">
              <a:lnSpc>
                <a:spcPct val="100000"/>
              </a:lnSpc>
              <a:spcBef>
                <a:spcPts val="0"/>
              </a:spcBef>
              <a:spcAft>
                <a:spcPts val="0"/>
              </a:spcAft>
              <a:buClrTx/>
              <a:buSzTx/>
              <a:buFontTx/>
              <a:buNone/>
              <a:tabLst/>
              <a:defRPr/>
            </a:pPr>
            <a:r>
              <a:rPr lang="en-GB" sz="2400" dirty="0">
                <a:solidFill>
                  <a:srgbClr val="000000"/>
                </a:solidFill>
                <a:effectLst/>
                <a:latin typeface="Calibri" panose="020F0502020204030204" pitchFamily="34" charset="0"/>
                <a:cs typeface="Arial" panose="020B0604020202020204" pitchFamily="34" charset="0"/>
              </a:rPr>
              <a:t>L</a:t>
            </a:r>
            <a:r>
              <a:rPr lang="en-GB" sz="2400" dirty="0"/>
              <a:t>ow pay, not enough hours and high levels of insecurity leave people exposed. T</a:t>
            </a:r>
            <a:r>
              <a:rPr lang="en-GB" sz="2400" dirty="0">
                <a:effectLst/>
                <a:latin typeface="Calibri" panose="020F0502020204030204" pitchFamily="34" charset="0"/>
                <a:ea typeface="Calibri" panose="020F0502020204030204" pitchFamily="34" charset="0"/>
                <a:cs typeface="Arial" panose="020B0604020202020204" pitchFamily="34" charset="0"/>
              </a:rPr>
              <a:t>here have been some good things - </a:t>
            </a:r>
            <a:r>
              <a:rPr lang="en-US" dirty="0"/>
              <a:t>a rising minimum wage, very recent improvements to in-work UC – but there a </a:t>
            </a:r>
            <a:r>
              <a:rPr lang="en-GB" dirty="0"/>
              <a:t>lack of attention to job quality and cuts to social security contributed to </a:t>
            </a:r>
            <a:r>
              <a:rPr lang="en-US" dirty="0"/>
              <a:t>a decade of stagnant pay, poor productivity and rising in-work poverty.</a:t>
            </a:r>
          </a:p>
          <a:p>
            <a:pPr marL="0" marR="0" lvl="0" indent="0" defTabSz="18288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defTabSz="182880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Arial" panose="020B0604020202020204" pitchFamily="34" charset="0"/>
              </a:rPr>
              <a:t>Graph: insecure contract types. How can you plan family life and budgets when you don’t know how much or when you’re working. A particular problem for low earners – unsurprisingly occupations with higher levels of insecurity also tend to have higher in-work poverty rates (</a:t>
            </a:r>
            <a:r>
              <a:rPr lang="en-GB" sz="2400" dirty="0" err="1">
                <a:effectLst/>
                <a:latin typeface="Calibri" panose="020F0502020204030204" pitchFamily="34" charset="0"/>
                <a:ea typeface="Calibri" panose="020F0502020204030204" pitchFamily="34" charset="0"/>
                <a:cs typeface="Arial" panose="020B0604020202020204" pitchFamily="34" charset="0"/>
              </a:rPr>
              <a:t>eg</a:t>
            </a:r>
            <a:r>
              <a:rPr lang="en-GB" sz="2400" dirty="0">
                <a:effectLst/>
                <a:latin typeface="Calibri" panose="020F0502020204030204" pitchFamily="34" charset="0"/>
                <a:ea typeface="Calibri" panose="020F0502020204030204" pitchFamily="34" charset="0"/>
                <a:cs typeface="Arial" panose="020B0604020202020204" pitchFamily="34" charset="0"/>
              </a:rPr>
              <a:t> hospitality, retail, care)</a:t>
            </a:r>
          </a:p>
          <a:p>
            <a:pPr marL="0" marR="0" lvl="0" indent="0" defTabSz="1828800" eaLnBrk="1" fontAlgn="auto" latinLnBrk="0" hangingPunct="1">
              <a:lnSpc>
                <a:spcPct val="100000"/>
              </a:lnSpc>
              <a:spcBef>
                <a:spcPts val="0"/>
              </a:spcBef>
              <a:spcAft>
                <a:spcPts val="0"/>
              </a:spcAft>
              <a:buClrTx/>
              <a:buSzTx/>
              <a:buFontTx/>
              <a:buNone/>
              <a:tabLst/>
              <a:defRPr/>
            </a:pP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defTabSz="182880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Arial" panose="020B0604020202020204" pitchFamily="34" charset="0"/>
              </a:rPr>
              <a:t>Flexibility at work is also key, especially for parents. Take a low paid job to get flexibility you need then find yourself stuck.</a:t>
            </a:r>
          </a:p>
          <a:p>
            <a:pPr marL="0" marR="0" lvl="0" indent="0" defTabSz="1828800" eaLnBrk="1" fontAlgn="auto" latinLnBrk="0" hangingPunct="1">
              <a:lnSpc>
                <a:spcPct val="100000"/>
              </a:lnSpc>
              <a:spcBef>
                <a:spcPts val="0"/>
              </a:spcBef>
              <a:spcAft>
                <a:spcPts val="0"/>
              </a:spcAft>
              <a:buClrTx/>
              <a:buSzTx/>
              <a:buFontTx/>
              <a:buNone/>
              <a:tabLst/>
              <a:defRPr/>
            </a:pP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109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Housing and poverty</a:t>
            </a:r>
          </a:p>
        </p:txBody>
      </p:sp>
    </p:spTree>
    <p:extLst>
      <p:ext uri="{BB962C8B-B14F-4D97-AF65-F5344CB8AC3E}">
        <p14:creationId xmlns:p14="http://schemas.microsoft.com/office/powerpoint/2010/main" val="330275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GB" sz="1050" dirty="0"/>
              <a:t>The combination of high housing costs in the private rented sector and falling support from Housing Benefit has created a strong current pulling low-income families into poverty. A third of children in poverty now live in the private rented </a:t>
            </a:r>
            <a:r>
              <a:rPr lang="en-GB" sz="1050" i="0" dirty="0"/>
              <a:t>sector. T</a:t>
            </a:r>
            <a:r>
              <a:rPr lang="en-GB" sz="1050" b="0" i="0" dirty="0"/>
              <a:t>his has risen </a:t>
            </a:r>
            <a:r>
              <a:rPr lang="en-GB" sz="1050" b="0" i="0" u="none" strike="noStrike" dirty="0">
                <a:solidFill>
                  <a:srgbClr val="000000"/>
                </a:solidFill>
                <a:effectLst/>
                <a:latin typeface="Arial" panose="020B0604020202020204" pitchFamily="34" charset="0"/>
              </a:rPr>
              <a:t>from 17% in 2005/6.</a:t>
            </a:r>
            <a:endParaRPr lang="en-GB" sz="1050" i="0" dirty="0"/>
          </a:p>
          <a:p>
            <a:endParaRPr lang="en-GB" sz="1050" dirty="0"/>
          </a:p>
          <a:p>
            <a:r>
              <a:rPr lang="en-GB" sz="1050" dirty="0"/>
              <a:t>The proportion of households in the UK’s private rented sector has increased dramatically in the past 20 years, doubling from around 1 in 10 in 1998/99 around 1 in 5 in 2018/19. Around a third of these households were in poverty. Fewer households are renting social housing as this option is often unavailable, and fewer people are buying with a mortgage, because they can’t afford to.</a:t>
            </a:r>
          </a:p>
          <a:p>
            <a:endParaRPr lang="en-GB" sz="1050" dirty="0"/>
          </a:p>
          <a:p>
            <a:r>
              <a:rPr lang="en-GB" sz="1050" dirty="0"/>
              <a:t>Lack of social housebuilding over the past decade has meant that fewer of those who need it can access an affordable secure home in the social rented sector. Between 2010/11 and 2018/19, the number of homes built for social rent in England as a proportion of new homes fell from 33% to 3%, with just 7% of the number of social rents needed in a year built.</a:t>
            </a:r>
          </a:p>
          <a:p>
            <a:endParaRPr lang="en-GB" sz="1050" dirty="0"/>
          </a:p>
        </p:txBody>
      </p:sp>
    </p:spTree>
    <p:extLst>
      <p:ext uri="{BB962C8B-B14F-4D97-AF65-F5344CB8AC3E}">
        <p14:creationId xmlns:p14="http://schemas.microsoft.com/office/powerpoint/2010/main" val="416119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Social security and poverty – protection is too limited as seen by the number of people PRE PANDEMIC struggling to afford enough food, getting behind with bills, experiencing poverty despite getting help from social security (especially if they’re out of work.)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visible rise in food bank use – even before the pandemic – the most visible manifestation, but there is a growing sense of unease among the public that systems we all expect to protect us through difficult times may have become too weak.</a:t>
            </a:r>
          </a:p>
          <a:p>
            <a:pPr marL="0" marR="0" lvl="0" indent="0" defTabSz="182880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defTabSz="182880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Early in the pandemic the Government recognised that levels of social security support were not sufficient – hence the increase to UC. But the cut to UC brings the main rate of out-of-work support to its lowest level in real terms in 30 years</a:t>
            </a:r>
            <a:r>
              <a:rPr lang="en-GB" sz="1800" dirty="0"/>
              <a:t>, its lowest ever level as a proportion of average earnings. Income replacement rates in the UK remain some of the lowest among OECD countries.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[All data is DWP HBAI 2019/20. Food insecure means they don’t have enough food, or not sufficient and varied enough food to facilitate active and healthy lifestyles.]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4485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re People Title Slide">
    <p:bg>
      <p:bgPr>
        <a:solidFill>
          <a:schemeClr val="accent2"/>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643B1276-4B23-D34C-A44C-5652F32DA6F9}"/>
              </a:ext>
            </a:extLst>
          </p:cNvPr>
          <p:cNvSpPr/>
          <p:nvPr userDrawn="1"/>
        </p:nvSpPr>
        <p:spPr>
          <a:xfrm>
            <a:off x="381000" y="381600"/>
            <a:ext cx="18643600" cy="12954000"/>
          </a:xfrm>
          <a:prstGeom prst="rect">
            <a:avLst/>
          </a:prstGeom>
          <a:solidFill>
            <a:srgbClr val="FFFFFF"/>
          </a:solidFill>
          <a:ln w="12700">
            <a:miter lim="400000"/>
          </a:ln>
          <a:effectLst/>
        </p:spPr>
        <p:txBody>
          <a:bodyPr tIns="91439" bIns="91439" anchor="ctr"/>
          <a:lstStyle/>
          <a:p>
            <a:endParaRPr dirty="0"/>
          </a:p>
        </p:txBody>
      </p:sp>
      <p:sp>
        <p:nvSpPr>
          <p:cNvPr id="19" name="Text Placeholder 17">
            <a:extLst>
              <a:ext uri="{FF2B5EF4-FFF2-40B4-BE49-F238E27FC236}">
                <a16:creationId xmlns:a16="http://schemas.microsoft.com/office/drawing/2014/main" id="{5CA72962-61FC-3D4B-8056-BE20EB7A954C}"/>
              </a:ext>
            </a:extLst>
          </p:cNvPr>
          <p:cNvSpPr>
            <a:spLocks noGrp="1"/>
          </p:cNvSpPr>
          <p:nvPr>
            <p:ph type="body" sz="quarter" idx="10" hasCustomPrompt="1"/>
          </p:nvPr>
        </p:nvSpPr>
        <p:spPr>
          <a:xfrm>
            <a:off x="1270800" y="5655852"/>
            <a:ext cx="15683764" cy="1463771"/>
          </a:xfrm>
          <a:prstGeom prst="rect">
            <a:avLst/>
          </a:prstGeom>
        </p:spPr>
        <p:txBody>
          <a:bodyPr/>
          <a:lstStyle>
            <a:lvl1pPr>
              <a:buNone/>
              <a:defRPr sz="10000" b="1">
                <a:solidFill>
                  <a:schemeClr val="accent2"/>
                </a:solidFill>
                <a:latin typeface="Calibri" panose="020F0502020204030204" pitchFamily="34" charset="0"/>
                <a:cs typeface="Calibri" panose="020F0502020204030204" pitchFamily="34" charset="0"/>
              </a:defRPr>
            </a:lvl1pPr>
          </a:lstStyle>
          <a:p>
            <a:pPr lvl="0"/>
            <a:r>
              <a:rPr lang="en-GB" dirty="0"/>
              <a:t>More People Outcome Title</a:t>
            </a:r>
          </a:p>
        </p:txBody>
      </p:sp>
      <p:sp>
        <p:nvSpPr>
          <p:cNvPr id="21" name="Text Placeholder 17">
            <a:extLst>
              <a:ext uri="{FF2B5EF4-FFF2-40B4-BE49-F238E27FC236}">
                <a16:creationId xmlns:a16="http://schemas.microsoft.com/office/drawing/2014/main" id="{79F62C49-AB61-D44C-810C-E54ABDB30DD9}"/>
              </a:ext>
            </a:extLst>
          </p:cNvPr>
          <p:cNvSpPr>
            <a:spLocks noGrp="1"/>
          </p:cNvSpPr>
          <p:nvPr>
            <p:ph type="body" sz="quarter" idx="11" hasCustomPrompt="1"/>
          </p:nvPr>
        </p:nvSpPr>
        <p:spPr>
          <a:xfrm>
            <a:off x="1270800" y="7262511"/>
            <a:ext cx="15683764" cy="885460"/>
          </a:xfrm>
          <a:prstGeom prst="rect">
            <a:avLst/>
          </a:prstGeom>
        </p:spPr>
        <p:txBody>
          <a:bodyPr/>
          <a:lstStyle>
            <a:lvl1pPr>
              <a:buNone/>
              <a:defRPr sz="5000" b="0">
                <a:solidFill>
                  <a:schemeClr val="accent2"/>
                </a:solidFill>
                <a:latin typeface="Calibri" panose="020F0502020204030204" pitchFamily="34" charset="0"/>
                <a:cs typeface="Calibri" panose="020F0502020204030204" pitchFamily="34" charset="0"/>
              </a:defRPr>
            </a:lvl1pPr>
          </a:lstStyle>
          <a:p>
            <a:pPr lvl="0"/>
            <a:r>
              <a:rPr lang="en-GB" dirty="0"/>
              <a:t>Subtitle</a:t>
            </a:r>
          </a:p>
        </p:txBody>
      </p:sp>
      <p:sp>
        <p:nvSpPr>
          <p:cNvPr id="22" name="Line">
            <a:extLst>
              <a:ext uri="{FF2B5EF4-FFF2-40B4-BE49-F238E27FC236}">
                <a16:creationId xmlns:a16="http://schemas.microsoft.com/office/drawing/2014/main" id="{9D8BCEEC-22E6-F049-8FA0-5525AA6A3028}"/>
              </a:ext>
            </a:extLst>
          </p:cNvPr>
          <p:cNvSpPr/>
          <p:nvPr userDrawn="1"/>
        </p:nvSpPr>
        <p:spPr>
          <a:xfrm>
            <a:off x="1270000" y="8974505"/>
            <a:ext cx="1676400" cy="0"/>
          </a:xfrm>
          <a:prstGeom prst="line">
            <a:avLst/>
          </a:prstGeom>
          <a:ln w="12700">
            <a:solidFill>
              <a:schemeClr val="tx2"/>
            </a:solidFill>
          </a:ln>
        </p:spPr>
        <p:txBody>
          <a:bodyPr tIns="91439" bIns="91439"/>
          <a:lstStyle/>
          <a:p>
            <a:endParaRPr>
              <a:solidFill>
                <a:schemeClr val="tx1"/>
              </a:solidFill>
            </a:endParaRPr>
          </a:p>
        </p:txBody>
      </p:sp>
      <p:sp>
        <p:nvSpPr>
          <p:cNvPr id="30" name="Text Placeholder 17">
            <a:extLst>
              <a:ext uri="{FF2B5EF4-FFF2-40B4-BE49-F238E27FC236}">
                <a16:creationId xmlns:a16="http://schemas.microsoft.com/office/drawing/2014/main" id="{D7CB275B-C3A5-D844-BC0E-6B71917FD8EA}"/>
              </a:ext>
            </a:extLst>
          </p:cNvPr>
          <p:cNvSpPr>
            <a:spLocks noGrp="1"/>
          </p:cNvSpPr>
          <p:nvPr>
            <p:ph type="body" sz="quarter" idx="25" hasCustomPrompt="1"/>
          </p:nvPr>
        </p:nvSpPr>
        <p:spPr>
          <a:xfrm>
            <a:off x="1242689" y="9675223"/>
            <a:ext cx="15683764" cy="623826"/>
          </a:xfrm>
          <a:prstGeom prst="rect">
            <a:avLst/>
          </a:prstGeom>
        </p:spPr>
        <p:txBody>
          <a:bodyPr/>
          <a:lstStyle>
            <a:lvl1pPr>
              <a:buNone/>
              <a:defRPr sz="3500" b="1">
                <a:solidFill>
                  <a:schemeClr val="tx1"/>
                </a:solidFill>
                <a:latin typeface="Calibri" panose="020F0502020204030204" pitchFamily="34" charset="0"/>
                <a:cs typeface="Calibri" panose="020F0502020204030204" pitchFamily="34" charset="0"/>
              </a:defRPr>
            </a:lvl1pPr>
          </a:lstStyle>
          <a:p>
            <a:pPr lvl="0"/>
            <a:r>
              <a:rPr lang="en-GB" dirty="0"/>
              <a:t>Name</a:t>
            </a:r>
          </a:p>
        </p:txBody>
      </p:sp>
      <p:sp>
        <p:nvSpPr>
          <p:cNvPr id="31" name="Text Placeholder 17">
            <a:extLst>
              <a:ext uri="{FF2B5EF4-FFF2-40B4-BE49-F238E27FC236}">
                <a16:creationId xmlns:a16="http://schemas.microsoft.com/office/drawing/2014/main" id="{C678DD6A-94AB-8444-912B-65665335763F}"/>
              </a:ext>
            </a:extLst>
          </p:cNvPr>
          <p:cNvSpPr>
            <a:spLocks noGrp="1"/>
          </p:cNvSpPr>
          <p:nvPr>
            <p:ph type="body" sz="quarter" idx="26" hasCustomPrompt="1"/>
          </p:nvPr>
        </p:nvSpPr>
        <p:spPr>
          <a:xfrm>
            <a:off x="1242689" y="10299049"/>
            <a:ext cx="15683764" cy="623826"/>
          </a:xfrm>
          <a:prstGeom prst="rect">
            <a:avLst/>
          </a:prstGeom>
        </p:spPr>
        <p:txBody>
          <a:bodyPr/>
          <a:lstStyle>
            <a:lvl1pPr>
              <a:buNone/>
              <a:defRPr sz="3500" b="0">
                <a:solidFill>
                  <a:schemeClr val="tx1"/>
                </a:solidFill>
                <a:latin typeface="Calibri" panose="020F0502020204030204" pitchFamily="34" charset="0"/>
                <a:cs typeface="Calibri" panose="020F0502020204030204" pitchFamily="34" charset="0"/>
              </a:defRPr>
            </a:lvl1pPr>
          </a:lstStyle>
          <a:p>
            <a:pPr lvl="0"/>
            <a:r>
              <a:rPr lang="en-GB" dirty="0"/>
              <a:t>Date</a:t>
            </a:r>
          </a:p>
        </p:txBody>
      </p:sp>
      <p:pic>
        <p:nvPicPr>
          <p:cNvPr id="32" name="JRF Rubine.png" descr="JRF Rubine.png">
            <a:extLst>
              <a:ext uri="{FF2B5EF4-FFF2-40B4-BE49-F238E27FC236}">
                <a16:creationId xmlns:a16="http://schemas.microsoft.com/office/drawing/2014/main" id="{736F08A9-3296-6247-8B79-A151C8E2B7D3}"/>
              </a:ext>
            </a:extLst>
          </p:cNvPr>
          <p:cNvPicPr>
            <a:picLocks noChangeAspect="1"/>
          </p:cNvPicPr>
          <p:nvPr userDrawn="1"/>
        </p:nvPicPr>
        <p:blipFill>
          <a:blip r:embed="rId2"/>
          <a:stretch>
            <a:fillRect/>
          </a:stretch>
        </p:blipFill>
        <p:spPr>
          <a:xfrm>
            <a:off x="711236" y="12440091"/>
            <a:ext cx="2812028" cy="555450"/>
          </a:xfrm>
          <a:prstGeom prst="rect">
            <a:avLst/>
          </a:prstGeom>
          <a:ln w="12700">
            <a:miter lim="400000"/>
          </a:ln>
        </p:spPr>
      </p:pic>
      <p:pic>
        <p:nvPicPr>
          <p:cNvPr id="10" name="Picture 9">
            <a:extLst>
              <a:ext uri="{FF2B5EF4-FFF2-40B4-BE49-F238E27FC236}">
                <a16:creationId xmlns:a16="http://schemas.microsoft.com/office/drawing/2014/main" id="{3D3604A5-1C95-C044-8D91-00BA8456BCAB}"/>
              </a:ext>
            </a:extLst>
          </p:cNvPr>
          <p:cNvPicPr>
            <a:picLocks noChangeAspect="1"/>
          </p:cNvPicPr>
          <p:nvPr userDrawn="1"/>
        </p:nvPicPr>
        <p:blipFill>
          <a:blip r:embed="rId3"/>
          <a:stretch>
            <a:fillRect/>
          </a:stretch>
        </p:blipFill>
        <p:spPr>
          <a:xfrm>
            <a:off x="19115710" y="368300"/>
            <a:ext cx="5168900" cy="12979400"/>
          </a:xfrm>
          <a:prstGeom prst="rect">
            <a:avLst/>
          </a:prstGeom>
        </p:spPr>
      </p:pic>
    </p:spTree>
    <p:extLst>
      <p:ext uri="{BB962C8B-B14F-4D97-AF65-F5344CB8AC3E}">
        <p14:creationId xmlns:p14="http://schemas.microsoft.com/office/powerpoint/2010/main" val="114616294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CFBD04-2B83-564D-9B6B-4C4F305A6521}"/>
              </a:ext>
            </a:extLst>
          </p:cNvPr>
          <p:cNvSpPr>
            <a:spLocks noGrp="1"/>
          </p:cNvSpPr>
          <p:nvPr>
            <p:ph type="pic" sz="quarter" idx="12" hasCustomPrompt="1"/>
          </p:nvPr>
        </p:nvSpPr>
        <p:spPr>
          <a:xfrm>
            <a:off x="-2" y="0"/>
            <a:ext cx="24384002" cy="13716000"/>
          </a:xfrm>
          <a:prstGeom prst="rect">
            <a:avLst/>
          </a:prstGeom>
        </p:spPr>
        <p:txBody>
          <a:bodyPr anchor="ctr"/>
          <a:lstStyle>
            <a:lvl1pPr algn="ctr">
              <a:defRPr sz="3000"/>
            </a:lvl1pPr>
          </a:lstStyle>
          <a:p>
            <a:r>
              <a:rPr lang="en-GB" dirty="0"/>
              <a:t>Insert Picture</a:t>
            </a:r>
          </a:p>
        </p:txBody>
      </p:sp>
      <p:sp>
        <p:nvSpPr>
          <p:cNvPr id="12" name="Text Placeholder 16">
            <a:extLst>
              <a:ext uri="{FF2B5EF4-FFF2-40B4-BE49-F238E27FC236}">
                <a16:creationId xmlns:a16="http://schemas.microsoft.com/office/drawing/2014/main" id="{AE2EC436-5F49-3449-ABDB-50A676E6FB02}"/>
              </a:ext>
            </a:extLst>
          </p:cNvPr>
          <p:cNvSpPr>
            <a:spLocks noGrp="1"/>
          </p:cNvSpPr>
          <p:nvPr>
            <p:ph type="body" sz="quarter" idx="14"/>
          </p:nvPr>
        </p:nvSpPr>
        <p:spPr>
          <a:xfrm>
            <a:off x="21774684" y="12748873"/>
            <a:ext cx="2181600" cy="432000"/>
          </a:xfrm>
          <a:prstGeom prst="rect">
            <a:avLst/>
          </a:prstGeom>
          <a:blipFill>
            <a:blip r:embed="rId2"/>
            <a:stretch>
              <a:fillRect/>
            </a:stretch>
          </a:blipFill>
        </p:spPr>
        <p:txBody>
          <a:bodyPr/>
          <a:lstStyle>
            <a:lvl1pPr>
              <a:defRPr sz="100" b="0"/>
            </a:lvl1pPr>
          </a:lstStyle>
          <a:p>
            <a:pPr lvl="0"/>
            <a:r>
              <a:rPr lang="en-US"/>
              <a:t>Click to edit Master text styles</a:t>
            </a:r>
          </a:p>
        </p:txBody>
      </p:sp>
      <p:sp>
        <p:nvSpPr>
          <p:cNvPr id="5" name="Text Placeholder 5">
            <a:extLst>
              <a:ext uri="{FF2B5EF4-FFF2-40B4-BE49-F238E27FC236}">
                <a16:creationId xmlns:a16="http://schemas.microsoft.com/office/drawing/2014/main" id="{4A8AE33B-58A2-0540-96E6-3F37A25EDFBA}"/>
              </a:ext>
            </a:extLst>
          </p:cNvPr>
          <p:cNvSpPr>
            <a:spLocks noGrp="1"/>
          </p:cNvSpPr>
          <p:nvPr>
            <p:ph type="body" sz="quarter" idx="13" hasCustomPrompt="1"/>
          </p:nvPr>
        </p:nvSpPr>
        <p:spPr>
          <a:xfrm>
            <a:off x="-2" y="1"/>
            <a:ext cx="10947402" cy="13716000"/>
          </a:xfrm>
          <a:prstGeom prst="parallelogram">
            <a:avLst>
              <a:gd name="adj" fmla="val 51974"/>
            </a:avLst>
          </a:prstGeom>
          <a:solidFill>
            <a:schemeClr val="accent2"/>
          </a:solidFill>
        </p:spPr>
        <p:txBody>
          <a:bodyPr anchor="ctr"/>
          <a:lstStyle>
            <a:lvl1pPr algn="l">
              <a:defRPr>
                <a:solidFill>
                  <a:schemeClr val="bg1"/>
                </a:solidFill>
              </a:defRPr>
            </a:lvl1pPr>
            <a:lvl2pPr algn="l">
              <a:buNone/>
              <a:defRPr sz="5000">
                <a:solidFill>
                  <a:schemeClr val="bg1"/>
                </a:solidFill>
              </a:defRPr>
            </a:lvl2pPr>
            <a:lvl3pPr algn="r">
              <a:defRPr/>
            </a:lvl3pPr>
            <a:lvl4pPr algn="r">
              <a:defRPr/>
            </a:lvl4pPr>
            <a:lvl5pPr algn="r">
              <a:defRPr/>
            </a:lvl5pPr>
          </a:lstStyle>
          <a:p>
            <a:pPr lvl="0"/>
            <a:r>
              <a:rPr lang="en-GB" dirty="0"/>
              <a:t>Title</a:t>
            </a:r>
          </a:p>
          <a:p>
            <a:pPr lvl="1"/>
            <a:r>
              <a:rPr lang="en-GB" dirty="0"/>
              <a:t>Subtitle</a:t>
            </a:r>
          </a:p>
        </p:txBody>
      </p:sp>
    </p:spTree>
    <p:extLst>
      <p:ext uri="{BB962C8B-B14F-4D97-AF65-F5344CB8AC3E}">
        <p14:creationId xmlns:p14="http://schemas.microsoft.com/office/powerpoint/2010/main" val="328220807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Info">
    <p:bg>
      <p:bgPr>
        <a:solidFill>
          <a:schemeClr val="bg1"/>
        </a:solidFill>
        <a:effectLst/>
      </p:bgPr>
    </p:bg>
    <p:spTree>
      <p:nvGrpSpPr>
        <p:cNvPr id="1" name=""/>
        <p:cNvGrpSpPr/>
        <p:nvPr/>
      </p:nvGrpSpPr>
      <p:grpSpPr>
        <a:xfrm>
          <a:off x="0" y="0"/>
          <a:ext cx="0" cy="0"/>
          <a:chOff x="0" y="0"/>
          <a:chExt cx="0" cy="0"/>
        </a:xfrm>
      </p:grpSpPr>
      <p:sp>
        <p:nvSpPr>
          <p:cNvPr id="33" name="Line">
            <a:extLst>
              <a:ext uri="{FF2B5EF4-FFF2-40B4-BE49-F238E27FC236}">
                <a16:creationId xmlns:a16="http://schemas.microsoft.com/office/drawing/2014/main" id="{331BF031-CD8A-1C4A-80A7-3F90E1031772}"/>
              </a:ext>
            </a:extLst>
          </p:cNvPr>
          <p:cNvSpPr/>
          <p:nvPr userDrawn="1"/>
        </p:nvSpPr>
        <p:spPr>
          <a:xfrm>
            <a:off x="630000" y="3110635"/>
            <a:ext cx="23114001" cy="1"/>
          </a:xfrm>
          <a:prstGeom prst="line">
            <a:avLst/>
          </a:prstGeom>
          <a:ln w="12700">
            <a:solidFill>
              <a:schemeClr val="accent1"/>
            </a:solidFill>
          </a:ln>
        </p:spPr>
        <p:txBody>
          <a:bodyPr tIns="91439" bIns="91439"/>
          <a:lstStyle/>
          <a:p>
            <a:endParaRPr/>
          </a:p>
        </p:txBody>
      </p:sp>
      <p:pic>
        <p:nvPicPr>
          <p:cNvPr id="35" name="JRF Rubine.png" descr="JRF Rubine.png">
            <a:extLst>
              <a:ext uri="{FF2B5EF4-FFF2-40B4-BE49-F238E27FC236}">
                <a16:creationId xmlns:a16="http://schemas.microsoft.com/office/drawing/2014/main" id="{80A24847-103F-4247-98AF-9C2C4F11B030}"/>
              </a:ext>
            </a:extLst>
          </p:cNvPr>
          <p:cNvPicPr>
            <a:picLocks noChangeAspect="1"/>
          </p:cNvPicPr>
          <p:nvPr userDrawn="1"/>
        </p:nvPicPr>
        <p:blipFill>
          <a:blip r:embed="rId2"/>
          <a:stretch>
            <a:fillRect/>
          </a:stretch>
        </p:blipFill>
        <p:spPr>
          <a:xfrm>
            <a:off x="293339" y="12937470"/>
            <a:ext cx="2180874" cy="430779"/>
          </a:xfrm>
          <a:prstGeom prst="rect">
            <a:avLst/>
          </a:prstGeom>
          <a:ln w="12700">
            <a:miter lim="400000"/>
          </a:ln>
        </p:spPr>
      </p:pic>
      <p:sp>
        <p:nvSpPr>
          <p:cNvPr id="37" name="Text Placeholder 36">
            <a:extLst>
              <a:ext uri="{FF2B5EF4-FFF2-40B4-BE49-F238E27FC236}">
                <a16:creationId xmlns:a16="http://schemas.microsoft.com/office/drawing/2014/main" id="{106D5625-D0A6-4240-9CFF-3A756AB7FF5A}"/>
              </a:ext>
            </a:extLst>
          </p:cNvPr>
          <p:cNvSpPr>
            <a:spLocks noGrp="1"/>
          </p:cNvSpPr>
          <p:nvPr>
            <p:ph type="body" sz="quarter" idx="10" hasCustomPrompt="1"/>
          </p:nvPr>
        </p:nvSpPr>
        <p:spPr>
          <a:xfrm>
            <a:off x="630000" y="1191600"/>
            <a:ext cx="11251396" cy="1458000"/>
          </a:xfrm>
          <a:prstGeom prst="rect">
            <a:avLst/>
          </a:prstGeom>
        </p:spPr>
        <p:txBody>
          <a:bodyPr lIns="90000"/>
          <a:lstStyle>
            <a:lvl1pPr>
              <a:defRPr sz="8800">
                <a:solidFill>
                  <a:schemeClr val="accent2"/>
                </a:solidFill>
              </a:defRPr>
            </a:lvl1pPr>
          </a:lstStyle>
          <a:p>
            <a:pPr lvl="0"/>
            <a:r>
              <a:rPr lang="en-GB"/>
              <a:t>Title</a:t>
            </a:r>
          </a:p>
        </p:txBody>
      </p:sp>
      <p:sp>
        <p:nvSpPr>
          <p:cNvPr id="41" name="Picture Placeholder 40">
            <a:extLst>
              <a:ext uri="{FF2B5EF4-FFF2-40B4-BE49-F238E27FC236}">
                <a16:creationId xmlns:a16="http://schemas.microsoft.com/office/drawing/2014/main" id="{C3E09CD7-C593-3046-A5CD-2E9409D32505}"/>
              </a:ext>
            </a:extLst>
          </p:cNvPr>
          <p:cNvSpPr>
            <a:spLocks noGrp="1"/>
          </p:cNvSpPr>
          <p:nvPr>
            <p:ph type="pic" sz="quarter" idx="12" hasCustomPrompt="1"/>
          </p:nvPr>
        </p:nvSpPr>
        <p:spPr>
          <a:xfrm>
            <a:off x="12502606" y="3683272"/>
            <a:ext cx="10940788" cy="8661716"/>
          </a:xfrm>
          <a:prstGeom prst="rect">
            <a:avLst/>
          </a:prstGeom>
        </p:spPr>
        <p:txBody>
          <a:bodyPr/>
          <a:lstStyle>
            <a:lvl1pPr>
              <a:defRPr sz="4500"/>
            </a:lvl1pPr>
          </a:lstStyle>
          <a:p>
            <a:r>
              <a:rPr lang="en-GB"/>
              <a:t>Optional Image</a:t>
            </a:r>
          </a:p>
        </p:txBody>
      </p:sp>
      <p:sp>
        <p:nvSpPr>
          <p:cNvPr id="10" name="Text Placeholder 2">
            <a:extLst>
              <a:ext uri="{FF2B5EF4-FFF2-40B4-BE49-F238E27FC236}">
                <a16:creationId xmlns:a16="http://schemas.microsoft.com/office/drawing/2014/main" id="{1F2F8BE3-6A5C-3B48-8FC8-9304D0C9DFAD}"/>
              </a:ext>
            </a:extLst>
          </p:cNvPr>
          <p:cNvSpPr>
            <a:spLocks noGrp="1"/>
          </p:cNvSpPr>
          <p:nvPr>
            <p:ph type="body" sz="quarter" idx="13"/>
          </p:nvPr>
        </p:nvSpPr>
        <p:spPr>
          <a:xfrm>
            <a:off x="630238" y="3683000"/>
            <a:ext cx="11250612" cy="8661400"/>
          </a:xfrm>
          <a:prstGeom prst="rect">
            <a:avLst/>
          </a:prstGeom>
        </p:spPr>
        <p:txBody>
          <a:bodyPr/>
          <a:lstStyle>
            <a:lvl1pPr>
              <a:defRPr sz="4500"/>
            </a:lvl1pPr>
            <a:lvl2pPr>
              <a:defRPr sz="4000"/>
            </a:lvl2pPr>
            <a:lvl3pPr>
              <a:defRPr sz="4000"/>
            </a:lvl3pPr>
            <a:lvl4pPr>
              <a:defRPr sz="3000"/>
            </a:lvl4pPr>
            <a:lvl5pPr>
              <a:buNone/>
              <a:defRPr sz="3000"/>
            </a:lvl5pPr>
            <a:lvl6pPr>
              <a:buNone/>
              <a:defRPr sz="3000"/>
            </a:lvl6pPr>
            <a:lvl7pPr>
              <a:buNone/>
              <a:defRPr sz="3000"/>
            </a:lvl7pPr>
            <a:lvl8pPr>
              <a:buNone/>
              <a:defRPr sz="3000"/>
            </a:lvl8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5912081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7A8829B4-FD02-3342-A688-5DFE322553D2}"/>
              </a:ext>
            </a:extLst>
          </p:cNvPr>
          <p:cNvSpPr txBox="1">
            <a:spLocks noGrp="1"/>
          </p:cNvSpPr>
          <p:nvPr>
            <p:ph type="body" idx="1" hasCustomPrompt="1"/>
          </p:nvPr>
        </p:nvSpPr>
        <p:spPr>
          <a:xfrm>
            <a:off x="1270800" y="3013901"/>
            <a:ext cx="15683764" cy="14637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accent2"/>
              </a:buClr>
              <a:buSzPts val="10000"/>
              <a:buFont typeface="Arial"/>
              <a:buNone/>
              <a:defRPr sz="15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Master text styles</a:t>
            </a:r>
          </a:p>
        </p:txBody>
      </p:sp>
      <p:sp>
        <p:nvSpPr>
          <p:cNvPr id="8" name="Google Shape;10;p2">
            <a:extLst>
              <a:ext uri="{FF2B5EF4-FFF2-40B4-BE49-F238E27FC236}">
                <a16:creationId xmlns:a16="http://schemas.microsoft.com/office/drawing/2014/main" id="{ABDEC5B1-C04B-A84E-9128-44DCCB543198}"/>
              </a:ext>
            </a:extLst>
          </p:cNvPr>
          <p:cNvSpPr txBox="1">
            <a:spLocks noGrp="1"/>
          </p:cNvSpPr>
          <p:nvPr>
            <p:ph type="body" idx="2"/>
          </p:nvPr>
        </p:nvSpPr>
        <p:spPr>
          <a:xfrm>
            <a:off x="1270800" y="5725395"/>
            <a:ext cx="15683764" cy="8854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accent2"/>
              </a:buClr>
              <a:buSzPts val="5000"/>
              <a:buFont typeface="Arial"/>
              <a:buNone/>
              <a:defRPr sz="10000" b="0"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a:t>
            </a:r>
          </a:p>
        </p:txBody>
      </p:sp>
      <p:cxnSp>
        <p:nvCxnSpPr>
          <p:cNvPr id="9" name="Google Shape;11;p2">
            <a:extLst>
              <a:ext uri="{FF2B5EF4-FFF2-40B4-BE49-F238E27FC236}">
                <a16:creationId xmlns:a16="http://schemas.microsoft.com/office/drawing/2014/main" id="{E7B2EE6B-FB32-1243-83D6-3F4C14DD4E61}"/>
              </a:ext>
            </a:extLst>
          </p:cNvPr>
          <p:cNvCxnSpPr/>
          <p:nvPr userDrawn="1"/>
        </p:nvCxnSpPr>
        <p:spPr>
          <a:xfrm>
            <a:off x="1270000" y="8974505"/>
            <a:ext cx="1676400" cy="0"/>
          </a:xfrm>
          <a:prstGeom prst="straightConnector1">
            <a:avLst/>
          </a:prstGeom>
          <a:noFill/>
          <a:ln w="12700" cap="flat" cmpd="sng">
            <a:solidFill>
              <a:schemeClr val="bg1"/>
            </a:solidFill>
            <a:prstDash val="solid"/>
            <a:round/>
            <a:headEnd type="none" w="sm" len="sm"/>
            <a:tailEnd type="none" w="sm" len="sm"/>
          </a:ln>
        </p:spPr>
      </p:cxnSp>
      <p:sp>
        <p:nvSpPr>
          <p:cNvPr id="10" name="Google Shape;12;p2">
            <a:extLst>
              <a:ext uri="{FF2B5EF4-FFF2-40B4-BE49-F238E27FC236}">
                <a16:creationId xmlns:a16="http://schemas.microsoft.com/office/drawing/2014/main" id="{25954428-E02C-7C45-B994-DDEE5F906E9B}"/>
              </a:ext>
            </a:extLst>
          </p:cNvPr>
          <p:cNvSpPr txBox="1">
            <a:spLocks noGrp="1"/>
          </p:cNvSpPr>
          <p:nvPr>
            <p:ph type="body" idx="3"/>
          </p:nvPr>
        </p:nvSpPr>
        <p:spPr>
          <a:xfrm>
            <a:off x="1242689" y="9238329"/>
            <a:ext cx="15683764" cy="6238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dk1"/>
              </a:buClr>
              <a:buSzPts val="3500"/>
              <a:buFont typeface="Arial"/>
              <a:buNone/>
              <a:defRPr sz="6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sp>
        <p:nvSpPr>
          <p:cNvPr id="11" name="Google Shape;13;p2">
            <a:extLst>
              <a:ext uri="{FF2B5EF4-FFF2-40B4-BE49-F238E27FC236}">
                <a16:creationId xmlns:a16="http://schemas.microsoft.com/office/drawing/2014/main" id="{9D7E45CC-458F-3F4B-A708-DC62EA2F8890}"/>
              </a:ext>
            </a:extLst>
          </p:cNvPr>
          <p:cNvSpPr txBox="1">
            <a:spLocks noGrp="1"/>
          </p:cNvSpPr>
          <p:nvPr>
            <p:ph type="body" idx="4"/>
          </p:nvPr>
        </p:nvSpPr>
        <p:spPr>
          <a:xfrm>
            <a:off x="1242689" y="10523367"/>
            <a:ext cx="15683764" cy="6238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dk1"/>
              </a:buClr>
              <a:buSzPts val="3500"/>
              <a:buFont typeface="Arial"/>
              <a:buNone/>
              <a:defRPr sz="6000" b="0"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pic>
        <p:nvPicPr>
          <p:cNvPr id="13" name="Picture 12">
            <a:extLst>
              <a:ext uri="{FF2B5EF4-FFF2-40B4-BE49-F238E27FC236}">
                <a16:creationId xmlns:a16="http://schemas.microsoft.com/office/drawing/2014/main" id="{491758E2-DD2C-1946-AD85-7FF7192A1217}"/>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2" name="Picture 11">
            <a:extLst>
              <a:ext uri="{FF2B5EF4-FFF2-40B4-BE49-F238E27FC236}">
                <a16:creationId xmlns:a16="http://schemas.microsoft.com/office/drawing/2014/main" id="{A04D2813-4ADC-2C4C-BD1C-226FBD1F18C8}"/>
              </a:ext>
            </a:extLst>
          </p:cNvPr>
          <p:cNvPicPr>
            <a:picLocks noChangeAspect="1"/>
          </p:cNvPicPr>
          <p:nvPr userDrawn="1"/>
        </p:nvPicPr>
        <p:blipFill>
          <a:blip r:embed="rId3"/>
          <a:stretch>
            <a:fillRect/>
          </a:stretch>
        </p:blipFill>
        <p:spPr>
          <a:xfrm>
            <a:off x="18897049" y="368300"/>
            <a:ext cx="5168900" cy="12979400"/>
          </a:xfrm>
          <a:prstGeom prst="rect">
            <a:avLst/>
          </a:prstGeom>
        </p:spPr>
      </p:pic>
    </p:spTree>
    <p:extLst>
      <p:ext uri="{BB962C8B-B14F-4D97-AF65-F5344CB8AC3E}">
        <p14:creationId xmlns:p14="http://schemas.microsoft.com/office/powerpoint/2010/main" val="3486303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Google Shape;17;p3">
            <a:extLst>
              <a:ext uri="{FF2B5EF4-FFF2-40B4-BE49-F238E27FC236}">
                <a16:creationId xmlns:a16="http://schemas.microsoft.com/office/drawing/2014/main" id="{FE3CAC53-FEBE-5845-B3B9-0214F5266B38}"/>
              </a:ext>
            </a:extLst>
          </p:cNvPr>
          <p:cNvCxnSpPr/>
          <p:nvPr userDrawn="1"/>
        </p:nvCxnSpPr>
        <p:spPr>
          <a:xfrm>
            <a:off x="782401" y="3110635"/>
            <a:ext cx="17607200" cy="30226"/>
          </a:xfrm>
          <a:prstGeom prst="straightConnector1">
            <a:avLst/>
          </a:prstGeom>
          <a:noFill/>
          <a:ln w="12700" cap="flat" cmpd="sng">
            <a:solidFill>
              <a:schemeClr val="bg1"/>
            </a:solidFill>
            <a:prstDash val="solid"/>
            <a:round/>
            <a:headEnd type="none" w="sm" len="sm"/>
            <a:tailEnd type="none" w="sm" len="sm"/>
          </a:ln>
        </p:spPr>
      </p:cxnSp>
      <p:sp>
        <p:nvSpPr>
          <p:cNvPr id="8" name="Google Shape;18;p3">
            <a:extLst>
              <a:ext uri="{FF2B5EF4-FFF2-40B4-BE49-F238E27FC236}">
                <a16:creationId xmlns:a16="http://schemas.microsoft.com/office/drawing/2014/main" id="{93920EA1-693B-F948-ABF5-D619BC5C05D2}"/>
              </a:ext>
            </a:extLst>
          </p:cNvPr>
          <p:cNvSpPr txBox="1">
            <a:spLocks noGrp="1"/>
          </p:cNvSpPr>
          <p:nvPr>
            <p:ph type="body" idx="1"/>
          </p:nvPr>
        </p:nvSpPr>
        <p:spPr>
          <a:xfrm>
            <a:off x="781200" y="1191600"/>
            <a:ext cx="17607199" cy="145800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100000"/>
              </a:lnSpc>
              <a:spcBef>
                <a:spcPts val="1500"/>
              </a:spcBef>
              <a:spcAft>
                <a:spcPts val="0"/>
              </a:spcAft>
              <a:buClr>
                <a:schemeClr val="accent2"/>
              </a:buClr>
              <a:buSzPts val="8800"/>
              <a:buFont typeface="Arial"/>
              <a:buNone/>
              <a:defRPr sz="10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sp>
        <p:nvSpPr>
          <p:cNvPr id="9" name="Google Shape;19;p3">
            <a:extLst>
              <a:ext uri="{FF2B5EF4-FFF2-40B4-BE49-F238E27FC236}">
                <a16:creationId xmlns:a16="http://schemas.microsoft.com/office/drawing/2014/main" id="{6F82FFFA-F9A9-2A4F-A485-19A866204E07}"/>
              </a:ext>
            </a:extLst>
          </p:cNvPr>
          <p:cNvSpPr txBox="1">
            <a:spLocks noGrp="1"/>
          </p:cNvSpPr>
          <p:nvPr>
            <p:ph type="body" idx="2"/>
          </p:nvPr>
        </p:nvSpPr>
        <p:spPr>
          <a:xfrm>
            <a:off x="782400" y="3640304"/>
            <a:ext cx="17607199" cy="84187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4500"/>
              <a:buFont typeface="Arial"/>
              <a:buNone/>
              <a:defRPr sz="8000" b="1" i="0" u="none" strike="noStrike" cap="none">
                <a:solidFill>
                  <a:schemeClr val="bg1"/>
                </a:solidFill>
                <a:latin typeface="Calibri"/>
                <a:ea typeface="Calibri"/>
                <a:cs typeface="Calibri"/>
                <a:sym typeface="Calibri"/>
              </a:defRPr>
            </a:lvl1pPr>
            <a:lvl2pPr marL="914400" marR="0" lvl="1"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2pPr>
            <a:lvl3pPr marL="1371600" marR="0" lvl="2"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3pPr>
            <a:lvl4pPr marL="1828800" marR="0" lvl="3"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4pPr>
            <a:lvl5pPr marL="2286000" marR="0" lvl="4"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5pPr>
            <a:lvl6pPr marL="2743200" marR="0" lvl="5"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6pPr>
            <a:lvl7pPr marL="3200400" marR="0" lvl="6"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7pPr>
            <a:lvl8pPr marL="3657600" marR="0" lvl="7"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8pPr>
            <a:lvl9pPr marL="4114800" marR="0" lvl="8"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pic>
        <p:nvPicPr>
          <p:cNvPr id="11" name="Picture 10">
            <a:extLst>
              <a:ext uri="{FF2B5EF4-FFF2-40B4-BE49-F238E27FC236}">
                <a16:creationId xmlns:a16="http://schemas.microsoft.com/office/drawing/2014/main" id="{55B659E7-8444-AB4B-A95B-CF398778DEED}"/>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0" name="Picture 9">
            <a:extLst>
              <a:ext uri="{FF2B5EF4-FFF2-40B4-BE49-F238E27FC236}">
                <a16:creationId xmlns:a16="http://schemas.microsoft.com/office/drawing/2014/main" id="{8D23E234-6CE1-3B43-96C5-5C88C7827FF6}"/>
              </a:ext>
            </a:extLst>
          </p:cNvPr>
          <p:cNvPicPr>
            <a:picLocks noChangeAspect="1"/>
          </p:cNvPicPr>
          <p:nvPr userDrawn="1"/>
        </p:nvPicPr>
        <p:blipFill>
          <a:blip r:embed="rId3"/>
          <a:stretch>
            <a:fillRect/>
          </a:stretch>
        </p:blipFill>
        <p:spPr>
          <a:xfrm>
            <a:off x="18897049" y="368300"/>
            <a:ext cx="5168900" cy="12979400"/>
          </a:xfrm>
          <a:prstGeom prst="rect">
            <a:avLst/>
          </a:prstGeom>
        </p:spPr>
      </p:pic>
    </p:spTree>
    <p:extLst>
      <p:ext uri="{BB962C8B-B14F-4D97-AF65-F5344CB8AC3E}">
        <p14:creationId xmlns:p14="http://schemas.microsoft.com/office/powerpoint/2010/main" val="3021634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Google Shape;24;p4">
            <a:extLst>
              <a:ext uri="{FF2B5EF4-FFF2-40B4-BE49-F238E27FC236}">
                <a16:creationId xmlns:a16="http://schemas.microsoft.com/office/drawing/2014/main" id="{E0A66863-A960-CA40-BE33-9B8EFCE99C54}"/>
              </a:ext>
            </a:extLst>
          </p:cNvPr>
          <p:cNvCxnSpPr/>
          <p:nvPr userDrawn="1"/>
        </p:nvCxnSpPr>
        <p:spPr>
          <a:xfrm>
            <a:off x="782401" y="3110634"/>
            <a:ext cx="22687198" cy="38947"/>
          </a:xfrm>
          <a:prstGeom prst="straightConnector1">
            <a:avLst/>
          </a:prstGeom>
          <a:noFill/>
          <a:ln w="12700" cap="flat" cmpd="sng">
            <a:solidFill>
              <a:schemeClr val="bg1"/>
            </a:solidFill>
            <a:prstDash val="solid"/>
            <a:round/>
            <a:headEnd type="none" w="sm" len="sm"/>
            <a:tailEnd type="none" w="sm" len="sm"/>
          </a:ln>
        </p:spPr>
      </p:cxnSp>
      <p:sp>
        <p:nvSpPr>
          <p:cNvPr id="8" name="Google Shape;25;p4">
            <a:extLst>
              <a:ext uri="{FF2B5EF4-FFF2-40B4-BE49-F238E27FC236}">
                <a16:creationId xmlns:a16="http://schemas.microsoft.com/office/drawing/2014/main" id="{181249B6-8A4F-0D4E-A7DF-1FCFCEBD7959}"/>
              </a:ext>
            </a:extLst>
          </p:cNvPr>
          <p:cNvSpPr txBox="1">
            <a:spLocks noGrp="1"/>
          </p:cNvSpPr>
          <p:nvPr>
            <p:ph type="body" idx="1" hasCustomPrompt="1"/>
          </p:nvPr>
        </p:nvSpPr>
        <p:spPr>
          <a:xfrm>
            <a:off x="782401" y="465618"/>
            <a:ext cx="17144652" cy="145800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100000"/>
              </a:lnSpc>
              <a:spcBef>
                <a:spcPts val="1500"/>
              </a:spcBef>
              <a:spcAft>
                <a:spcPts val="0"/>
              </a:spcAft>
              <a:buClr>
                <a:schemeClr val="accent2"/>
              </a:buClr>
              <a:buSzPts val="8800"/>
              <a:buFont typeface="Arial"/>
              <a:buNone/>
              <a:defRPr sz="10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Master text styles</a:t>
            </a:r>
          </a:p>
        </p:txBody>
      </p:sp>
      <p:sp>
        <p:nvSpPr>
          <p:cNvPr id="9" name="Google Shape;27;p4">
            <a:extLst>
              <a:ext uri="{FF2B5EF4-FFF2-40B4-BE49-F238E27FC236}">
                <a16:creationId xmlns:a16="http://schemas.microsoft.com/office/drawing/2014/main" id="{22CB69D1-86F8-3C4F-8AB4-090DAA681E5F}"/>
              </a:ext>
            </a:extLst>
          </p:cNvPr>
          <p:cNvSpPr txBox="1">
            <a:spLocks noGrp="1"/>
          </p:cNvSpPr>
          <p:nvPr>
            <p:ph type="body" idx="2"/>
          </p:nvPr>
        </p:nvSpPr>
        <p:spPr>
          <a:xfrm>
            <a:off x="782399" y="3656901"/>
            <a:ext cx="22687200" cy="81388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4500"/>
              <a:buFont typeface="Arial"/>
              <a:buNone/>
              <a:defRPr sz="8000" b="1" i="0" u="none" strike="noStrike" cap="none">
                <a:solidFill>
                  <a:schemeClr val="bg1"/>
                </a:solidFill>
                <a:latin typeface="Calibri"/>
                <a:ea typeface="Calibri"/>
                <a:cs typeface="Calibri"/>
                <a:sym typeface="Calibri"/>
              </a:defRPr>
            </a:lvl1pPr>
            <a:lvl2pPr marL="914400" marR="0" lvl="1"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2pPr>
            <a:lvl3pPr marL="1371600" marR="0" lvl="2"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3pPr>
            <a:lvl4pPr marL="1828800" marR="0" lvl="3"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4pPr>
            <a:lvl5pPr marL="2286000" marR="0" lvl="4"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pic>
        <p:nvPicPr>
          <p:cNvPr id="11" name="Picture 10">
            <a:extLst>
              <a:ext uri="{FF2B5EF4-FFF2-40B4-BE49-F238E27FC236}">
                <a16:creationId xmlns:a16="http://schemas.microsoft.com/office/drawing/2014/main" id="{8D50F24D-E075-004C-BD40-4EEFFA50B477}"/>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0" name="Picture 9">
            <a:extLst>
              <a:ext uri="{FF2B5EF4-FFF2-40B4-BE49-F238E27FC236}">
                <a16:creationId xmlns:a16="http://schemas.microsoft.com/office/drawing/2014/main" id="{2D11E701-2980-A640-A51B-97CE64F7105E}"/>
              </a:ext>
            </a:extLst>
          </p:cNvPr>
          <p:cNvPicPr>
            <a:picLocks noChangeAspect="1"/>
          </p:cNvPicPr>
          <p:nvPr userDrawn="1"/>
        </p:nvPicPr>
        <p:blipFill>
          <a:blip r:embed="rId3"/>
          <a:stretch>
            <a:fillRect/>
          </a:stretch>
        </p:blipFill>
        <p:spPr>
          <a:xfrm>
            <a:off x="19443699" y="1297441"/>
            <a:ext cx="4025900" cy="1892300"/>
          </a:xfrm>
          <a:prstGeom prst="rect">
            <a:avLst/>
          </a:prstGeom>
        </p:spPr>
      </p:pic>
    </p:spTree>
    <p:extLst>
      <p:ext uri="{BB962C8B-B14F-4D97-AF65-F5344CB8AC3E}">
        <p14:creationId xmlns:p14="http://schemas.microsoft.com/office/powerpoint/2010/main" val="3047126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Google Shape;31;p5">
            <a:extLst>
              <a:ext uri="{FF2B5EF4-FFF2-40B4-BE49-F238E27FC236}">
                <a16:creationId xmlns:a16="http://schemas.microsoft.com/office/drawing/2014/main" id="{AF69A79F-15B6-C942-BF38-3120BE6C98E5}"/>
              </a:ext>
            </a:extLst>
          </p:cNvPr>
          <p:cNvCxnSpPr/>
          <p:nvPr userDrawn="1"/>
        </p:nvCxnSpPr>
        <p:spPr>
          <a:xfrm>
            <a:off x="782401" y="3110635"/>
            <a:ext cx="11251394" cy="19315"/>
          </a:xfrm>
          <a:prstGeom prst="straightConnector1">
            <a:avLst/>
          </a:prstGeom>
          <a:noFill/>
          <a:ln w="12700" cap="flat" cmpd="sng">
            <a:solidFill>
              <a:schemeClr val="bg1"/>
            </a:solidFill>
            <a:prstDash val="solid"/>
            <a:round/>
            <a:headEnd type="none" w="sm" len="sm"/>
            <a:tailEnd type="none" w="sm" len="sm"/>
          </a:ln>
        </p:spPr>
      </p:cxnSp>
      <p:sp>
        <p:nvSpPr>
          <p:cNvPr id="9" name="Google Shape;32;p5">
            <a:extLst>
              <a:ext uri="{FF2B5EF4-FFF2-40B4-BE49-F238E27FC236}">
                <a16:creationId xmlns:a16="http://schemas.microsoft.com/office/drawing/2014/main" id="{C00B2D74-CF3E-9142-A504-447B6187AFFB}"/>
              </a:ext>
            </a:extLst>
          </p:cNvPr>
          <p:cNvSpPr txBox="1">
            <a:spLocks noGrp="1"/>
          </p:cNvSpPr>
          <p:nvPr>
            <p:ph type="body" idx="1" hasCustomPrompt="1"/>
          </p:nvPr>
        </p:nvSpPr>
        <p:spPr>
          <a:xfrm>
            <a:off x="782401" y="1079999"/>
            <a:ext cx="8227784" cy="1986095"/>
          </a:xfrm>
          <a:prstGeom prst="rect">
            <a:avLst/>
          </a:prstGeom>
          <a:noFill/>
          <a:ln>
            <a:noFill/>
          </a:ln>
        </p:spPr>
        <p:txBody>
          <a:bodyPr spcFirstLastPara="1" wrap="square" lIns="90000" tIns="45700" rIns="91425" bIns="45700" anchor="ctr" anchorCtr="0">
            <a:noAutofit/>
          </a:bodyPr>
          <a:lstStyle>
            <a:lvl1pPr marL="457200" marR="0" lvl="0" indent="-228600" algn="l" rtl="0">
              <a:lnSpc>
                <a:spcPct val="100000"/>
              </a:lnSpc>
              <a:spcBef>
                <a:spcPts val="1500"/>
              </a:spcBef>
              <a:spcAft>
                <a:spcPts val="0"/>
              </a:spcAft>
              <a:buClr>
                <a:schemeClr val="accent2"/>
              </a:buClr>
              <a:buSzPts val="6000"/>
              <a:buFont typeface="Arial"/>
              <a:buNone/>
              <a:defRPr sz="8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Master text styles</a:t>
            </a:r>
          </a:p>
        </p:txBody>
      </p:sp>
      <p:sp>
        <p:nvSpPr>
          <p:cNvPr id="10" name="Google Shape;33;p5">
            <a:extLst>
              <a:ext uri="{FF2B5EF4-FFF2-40B4-BE49-F238E27FC236}">
                <a16:creationId xmlns:a16="http://schemas.microsoft.com/office/drawing/2014/main" id="{9A19B4BD-95A3-784E-A32F-309B1D446FB4}"/>
              </a:ext>
            </a:extLst>
          </p:cNvPr>
          <p:cNvSpPr>
            <a:spLocks noGrp="1"/>
          </p:cNvSpPr>
          <p:nvPr>
            <p:ph type="pic" idx="2"/>
          </p:nvPr>
        </p:nvSpPr>
        <p:spPr>
          <a:xfrm>
            <a:off x="12751606" y="381000"/>
            <a:ext cx="11251395" cy="12954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1500"/>
              </a:spcBef>
              <a:spcAft>
                <a:spcPts val="0"/>
              </a:spcAft>
              <a:buClr>
                <a:srgbClr val="000000"/>
              </a:buClr>
              <a:buSzPts val="4500"/>
              <a:buFont typeface="Arial"/>
              <a:buNone/>
              <a:defRPr sz="6000" b="1" i="0" u="none" strike="noStrike" cap="none">
                <a:solidFill>
                  <a:schemeClr val="bg1"/>
                </a:solidFill>
                <a:latin typeface="Calibri"/>
                <a:ea typeface="Calibri"/>
                <a:cs typeface="Calibri"/>
                <a:sym typeface="Calibri"/>
              </a:defRPr>
            </a:lvl1pPr>
            <a:lvl2pPr marR="0" lvl="1"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R="0" lvl="2"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R="0" lvl="3"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R="0" lvl="4"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R="0" lvl="5"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R="0" lvl="6"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R="0" lvl="7"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R="0" lvl="8"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r>
              <a:rPr lang="en-GB" dirty="0"/>
              <a:t>Click icon to add picture</a:t>
            </a:r>
            <a:endParaRPr dirty="0"/>
          </a:p>
        </p:txBody>
      </p:sp>
      <p:sp>
        <p:nvSpPr>
          <p:cNvPr id="11" name="Google Shape;34;p5">
            <a:extLst>
              <a:ext uri="{FF2B5EF4-FFF2-40B4-BE49-F238E27FC236}">
                <a16:creationId xmlns:a16="http://schemas.microsoft.com/office/drawing/2014/main" id="{AA5C655F-AD4C-584E-94E7-BE8B3D4A249A}"/>
              </a:ext>
            </a:extLst>
          </p:cNvPr>
          <p:cNvSpPr txBox="1">
            <a:spLocks noGrp="1"/>
          </p:cNvSpPr>
          <p:nvPr>
            <p:ph type="body" idx="3"/>
          </p:nvPr>
        </p:nvSpPr>
        <p:spPr>
          <a:xfrm>
            <a:off x="782401" y="3640304"/>
            <a:ext cx="11251394" cy="84187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4500"/>
              <a:buFont typeface="Arial"/>
              <a:buNone/>
              <a:defRPr sz="6000" b="1" i="0" u="none" strike="noStrike" cap="none">
                <a:solidFill>
                  <a:schemeClr val="bg1"/>
                </a:solidFill>
                <a:latin typeface="Calibri"/>
                <a:ea typeface="Calibri"/>
                <a:cs typeface="Calibri"/>
                <a:sym typeface="Calibri"/>
              </a:defRPr>
            </a:lvl1pPr>
            <a:lvl2pPr marL="914400" marR="0" lvl="1"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2pPr>
            <a:lvl3pPr marL="1371600" marR="0" lvl="2"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3pPr>
            <a:lvl4pPr marL="1828800" marR="0" lvl="3"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4pPr>
            <a:lvl5pPr marL="2286000" marR="0" lvl="4"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5pPr>
            <a:lvl6pPr marL="2743200" marR="0" lvl="5"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6pPr>
            <a:lvl7pPr marL="3200400" marR="0" lvl="6"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7pPr>
            <a:lvl8pPr marL="3657600" marR="0" lvl="7"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8pPr>
            <a:lvl9pPr marL="4114800" marR="0" lvl="8"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9pPr>
          </a:lstStyle>
          <a:p>
            <a:pPr lvl="0"/>
            <a:r>
              <a:rPr lang="en-GB" dirty="0"/>
              <a:t>Click to edit</a:t>
            </a:r>
          </a:p>
        </p:txBody>
      </p:sp>
      <p:pic>
        <p:nvPicPr>
          <p:cNvPr id="13" name="Picture 12">
            <a:extLst>
              <a:ext uri="{FF2B5EF4-FFF2-40B4-BE49-F238E27FC236}">
                <a16:creationId xmlns:a16="http://schemas.microsoft.com/office/drawing/2014/main" id="{4D34652A-5706-7840-8017-5F67100CFFD1}"/>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4" name="Picture 13">
            <a:extLst>
              <a:ext uri="{FF2B5EF4-FFF2-40B4-BE49-F238E27FC236}">
                <a16:creationId xmlns:a16="http://schemas.microsoft.com/office/drawing/2014/main" id="{AE51B32F-A0BA-8A4A-9307-D676984B7EDC}"/>
              </a:ext>
            </a:extLst>
          </p:cNvPr>
          <p:cNvPicPr>
            <a:picLocks noChangeAspect="1"/>
          </p:cNvPicPr>
          <p:nvPr userDrawn="1"/>
        </p:nvPicPr>
        <p:blipFill>
          <a:blip r:embed="rId3"/>
          <a:stretch>
            <a:fillRect/>
          </a:stretch>
        </p:blipFill>
        <p:spPr>
          <a:xfrm>
            <a:off x="8867946" y="1513211"/>
            <a:ext cx="3482261" cy="1636773"/>
          </a:xfrm>
          <a:prstGeom prst="rect">
            <a:avLst/>
          </a:prstGeom>
        </p:spPr>
      </p:pic>
    </p:spTree>
    <p:extLst>
      <p:ext uri="{BB962C8B-B14F-4D97-AF65-F5344CB8AC3E}">
        <p14:creationId xmlns:p14="http://schemas.microsoft.com/office/powerpoint/2010/main" val="1413088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Google Shape;38;p6">
            <a:extLst>
              <a:ext uri="{FF2B5EF4-FFF2-40B4-BE49-F238E27FC236}">
                <a16:creationId xmlns:a16="http://schemas.microsoft.com/office/drawing/2014/main" id="{7D9F510B-38FE-FF46-B75F-B8AD1129FFDC}"/>
              </a:ext>
            </a:extLst>
          </p:cNvPr>
          <p:cNvSpPr>
            <a:spLocks noGrp="1"/>
          </p:cNvSpPr>
          <p:nvPr>
            <p:ph type="pic" idx="2"/>
          </p:nvPr>
        </p:nvSpPr>
        <p:spPr>
          <a:xfrm>
            <a:off x="381600" y="381600"/>
            <a:ext cx="23731200" cy="12952799"/>
          </a:xfrm>
          <a:prstGeom prst="rect">
            <a:avLst/>
          </a:prstGeom>
          <a:noFill/>
          <a:ln>
            <a:noFill/>
          </a:ln>
        </p:spPr>
        <p:txBody>
          <a:bodyPr spcFirstLastPara="1" wrap="square" lIns="90000" tIns="45700" rIns="91425" bIns="45700" anchor="t" anchorCtr="0">
            <a:noAutofit/>
          </a:bodyPr>
          <a:lstStyle>
            <a:lvl1pPr marR="0" lvl="0" algn="ctr" rtl="0">
              <a:lnSpc>
                <a:spcPct val="100000"/>
              </a:lnSpc>
              <a:spcBef>
                <a:spcPts val="1500"/>
              </a:spcBef>
              <a:spcAft>
                <a:spcPts val="0"/>
              </a:spcAft>
              <a:buClr>
                <a:srgbClr val="000000"/>
              </a:buClr>
              <a:buSzPts val="4000"/>
              <a:buFont typeface="Arial"/>
              <a:buNone/>
              <a:defRPr sz="6000" b="0" i="0" u="none" strike="noStrike" cap="none">
                <a:solidFill>
                  <a:schemeClr val="bg1"/>
                </a:solidFill>
                <a:latin typeface="Calibri"/>
                <a:ea typeface="Calibri"/>
                <a:cs typeface="Calibri"/>
                <a:sym typeface="Calibri"/>
              </a:defRPr>
            </a:lvl1pPr>
            <a:lvl2pPr marR="0" lvl="1"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R="0" lvl="2"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R="0" lvl="3"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R="0" lvl="4"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R="0" lvl="5"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R="0" lvl="6"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R="0" lvl="7"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R="0" lvl="8"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r>
              <a:rPr lang="en-GB" dirty="0"/>
              <a:t>Click icon to add picture</a:t>
            </a:r>
            <a:endParaRPr dirty="0"/>
          </a:p>
        </p:txBody>
      </p:sp>
      <p:sp>
        <p:nvSpPr>
          <p:cNvPr id="7" name="Google Shape;39;p6">
            <a:extLst>
              <a:ext uri="{FF2B5EF4-FFF2-40B4-BE49-F238E27FC236}">
                <a16:creationId xmlns:a16="http://schemas.microsoft.com/office/drawing/2014/main" id="{0AA10946-F8E5-AA45-BD35-0A2F15D8056C}"/>
              </a:ext>
            </a:extLst>
          </p:cNvPr>
          <p:cNvSpPr txBox="1">
            <a:spLocks noGrp="1"/>
          </p:cNvSpPr>
          <p:nvPr>
            <p:ph type="body" idx="1"/>
          </p:nvPr>
        </p:nvSpPr>
        <p:spPr>
          <a:xfrm>
            <a:off x="381600" y="8488392"/>
            <a:ext cx="23731200" cy="4846007"/>
          </a:xfrm>
          <a:prstGeom prst="rect">
            <a:avLst/>
          </a:prstGeom>
          <a:solidFill>
            <a:schemeClr val="dk1">
              <a:alpha val="49803"/>
            </a:schemeClr>
          </a:solidFill>
          <a:ln>
            <a:noFill/>
          </a:ln>
        </p:spPr>
        <p:txBody>
          <a:bodyPr spcFirstLastPara="1" wrap="square" lIns="720000" tIns="45700" rIns="720000" bIns="45700" anchor="ctr" anchorCtr="0">
            <a:noAutofit/>
          </a:bodyPr>
          <a:lstStyle>
            <a:lvl1pPr marL="457200" marR="0" lvl="0" indent="-228600" algn="ctr" rtl="0">
              <a:lnSpc>
                <a:spcPct val="100000"/>
              </a:lnSpc>
              <a:spcBef>
                <a:spcPts val="1500"/>
              </a:spcBef>
              <a:spcAft>
                <a:spcPts val="0"/>
              </a:spcAft>
              <a:buClr>
                <a:schemeClr val="lt1"/>
              </a:buClr>
              <a:buSzPts val="11000"/>
              <a:buFont typeface="Arial"/>
              <a:buNone/>
              <a:defRPr sz="11000" b="1" i="0" u="none" strike="noStrike" cap="none">
                <a:solidFill>
                  <a:schemeClr val="lt1"/>
                </a:solidFill>
                <a:latin typeface="Calibri"/>
                <a:ea typeface="Calibri"/>
                <a:cs typeface="Calibri"/>
                <a:sym typeface="Calibri"/>
              </a:defRPr>
            </a:lvl1pPr>
            <a:lvl2pPr marL="914400" marR="0" lvl="1"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sp>
        <p:nvSpPr>
          <p:cNvPr id="8" name="Google Shape;40;p6">
            <a:extLst>
              <a:ext uri="{FF2B5EF4-FFF2-40B4-BE49-F238E27FC236}">
                <a16:creationId xmlns:a16="http://schemas.microsoft.com/office/drawing/2014/main" id="{E27D95C6-8B74-AF4D-B620-0F4C643C9FC3}"/>
              </a:ext>
            </a:extLst>
          </p:cNvPr>
          <p:cNvSpPr txBox="1">
            <a:spLocks noGrp="1"/>
          </p:cNvSpPr>
          <p:nvPr>
            <p:ph type="body" idx="3"/>
          </p:nvPr>
        </p:nvSpPr>
        <p:spPr>
          <a:xfrm>
            <a:off x="21774684" y="12748873"/>
            <a:ext cx="2181600" cy="432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a:t>Click to edit Master text styles</a:t>
            </a:r>
          </a:p>
        </p:txBody>
      </p:sp>
    </p:spTree>
    <p:extLst>
      <p:ext uri="{BB962C8B-B14F-4D97-AF65-F5344CB8AC3E}">
        <p14:creationId xmlns:p14="http://schemas.microsoft.com/office/powerpoint/2010/main" val="926192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Google Shape;42;p7">
            <a:extLst>
              <a:ext uri="{FF2B5EF4-FFF2-40B4-BE49-F238E27FC236}">
                <a16:creationId xmlns:a16="http://schemas.microsoft.com/office/drawing/2014/main" id="{46E45B4D-5377-404A-B5A2-789C914A414B}"/>
              </a:ext>
            </a:extLst>
          </p:cNvPr>
          <p:cNvSpPr>
            <a:spLocks noGrp="1"/>
          </p:cNvSpPr>
          <p:nvPr>
            <p:ph type="pic" idx="2"/>
          </p:nvPr>
        </p:nvSpPr>
        <p:spPr>
          <a:xfrm>
            <a:off x="0" y="0"/>
            <a:ext cx="24384001" cy="13716000"/>
          </a:xfrm>
          <a:prstGeom prst="rect">
            <a:avLst/>
          </a:prstGeom>
          <a:noFill/>
          <a:ln>
            <a:noFill/>
          </a:ln>
        </p:spPr>
        <p:txBody>
          <a:bodyPr spcFirstLastPara="1" wrap="square" lIns="90000" tIns="45700" rIns="91425" bIns="45700" anchor="t" anchorCtr="0">
            <a:noAutofit/>
          </a:bodyPr>
          <a:lstStyle>
            <a:lvl1pPr marR="0" lvl="0" algn="ctr" rtl="0">
              <a:lnSpc>
                <a:spcPct val="100000"/>
              </a:lnSpc>
              <a:spcBef>
                <a:spcPts val="1500"/>
              </a:spcBef>
              <a:spcAft>
                <a:spcPts val="0"/>
              </a:spcAft>
              <a:buClr>
                <a:srgbClr val="000000"/>
              </a:buClr>
              <a:buSzPts val="4000"/>
              <a:buFont typeface="Arial"/>
              <a:buNone/>
              <a:defRPr sz="6000" b="0" i="0" u="none" strike="noStrike" cap="none">
                <a:solidFill>
                  <a:schemeClr val="bg1"/>
                </a:solidFill>
                <a:latin typeface="Calibri"/>
                <a:ea typeface="Calibri"/>
                <a:cs typeface="Calibri"/>
                <a:sym typeface="Calibri"/>
              </a:defRPr>
            </a:lvl1pPr>
            <a:lvl2pPr marR="0" lvl="1"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R="0" lvl="2"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R="0" lvl="3"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R="0" lvl="4"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R="0" lvl="5"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R="0" lvl="6"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R="0" lvl="7"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R="0" lvl="8"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r>
              <a:rPr lang="en-GB" dirty="0"/>
              <a:t>Click icon to add picture</a:t>
            </a:r>
            <a:endParaRPr dirty="0"/>
          </a:p>
        </p:txBody>
      </p:sp>
      <p:sp>
        <p:nvSpPr>
          <p:cNvPr id="6" name="Google Shape;43;p7">
            <a:extLst>
              <a:ext uri="{FF2B5EF4-FFF2-40B4-BE49-F238E27FC236}">
                <a16:creationId xmlns:a16="http://schemas.microsoft.com/office/drawing/2014/main" id="{59AF135F-843F-E54B-B2E1-EE8B74CBAFE6}"/>
              </a:ext>
            </a:extLst>
          </p:cNvPr>
          <p:cNvSpPr txBox="1">
            <a:spLocks noGrp="1"/>
          </p:cNvSpPr>
          <p:nvPr>
            <p:ph type="body" idx="1"/>
          </p:nvPr>
        </p:nvSpPr>
        <p:spPr>
          <a:xfrm>
            <a:off x="0" y="9605353"/>
            <a:ext cx="24384001" cy="3575520"/>
          </a:xfrm>
          <a:prstGeom prst="rect">
            <a:avLst/>
          </a:prstGeom>
          <a:solidFill>
            <a:schemeClr val="accent5">
              <a:alpha val="49803"/>
            </a:schemeClr>
          </a:solidFill>
          <a:ln>
            <a:noFill/>
          </a:ln>
        </p:spPr>
        <p:txBody>
          <a:bodyPr spcFirstLastPara="1" wrap="square" lIns="720000" tIns="45700" rIns="720000" bIns="45700" anchor="ctr" anchorCtr="0">
            <a:noAutofit/>
          </a:bodyPr>
          <a:lstStyle>
            <a:lvl1pPr marL="457200" marR="0" lvl="0" indent="-228600" algn="ctr" rtl="0">
              <a:lnSpc>
                <a:spcPct val="100000"/>
              </a:lnSpc>
              <a:spcBef>
                <a:spcPts val="1500"/>
              </a:spcBef>
              <a:spcAft>
                <a:spcPts val="0"/>
              </a:spcAft>
              <a:buClr>
                <a:schemeClr val="lt1"/>
              </a:buClr>
              <a:buSzPts val="11000"/>
              <a:buFont typeface="Arial"/>
              <a:buNone/>
              <a:defRPr sz="11000" b="1" i="0" u="none" strike="noStrike" cap="none">
                <a:solidFill>
                  <a:schemeClr val="lt1"/>
                </a:solidFill>
                <a:latin typeface="Calibri"/>
                <a:ea typeface="Calibri"/>
                <a:cs typeface="Calibri"/>
                <a:sym typeface="Calibri"/>
              </a:defRPr>
            </a:lvl1pPr>
            <a:lvl2pPr marL="914400" marR="0" lvl="1"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ct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sp>
        <p:nvSpPr>
          <p:cNvPr id="9" name="Google Shape;44;p7">
            <a:extLst>
              <a:ext uri="{FF2B5EF4-FFF2-40B4-BE49-F238E27FC236}">
                <a16:creationId xmlns:a16="http://schemas.microsoft.com/office/drawing/2014/main" id="{3C5A1BA5-6B8E-5A4E-97E7-2115B2DDEDFA}"/>
              </a:ext>
            </a:extLst>
          </p:cNvPr>
          <p:cNvSpPr txBox="1">
            <a:spLocks noGrp="1"/>
          </p:cNvSpPr>
          <p:nvPr>
            <p:ph type="body" idx="3"/>
          </p:nvPr>
        </p:nvSpPr>
        <p:spPr>
          <a:xfrm>
            <a:off x="21774684" y="12748873"/>
            <a:ext cx="2181600" cy="432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a:t>Click to edit Master text styles</a:t>
            </a:r>
          </a:p>
        </p:txBody>
      </p:sp>
    </p:spTree>
    <p:extLst>
      <p:ext uri="{BB962C8B-B14F-4D97-AF65-F5344CB8AC3E}">
        <p14:creationId xmlns:p14="http://schemas.microsoft.com/office/powerpoint/2010/main" val="62543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Google Shape;47;p8">
            <a:extLst>
              <a:ext uri="{FF2B5EF4-FFF2-40B4-BE49-F238E27FC236}">
                <a16:creationId xmlns:a16="http://schemas.microsoft.com/office/drawing/2014/main" id="{3AD6FA85-9DE3-D548-B742-4219DDD87D3E}"/>
              </a:ext>
            </a:extLst>
          </p:cNvPr>
          <p:cNvSpPr/>
          <p:nvPr userDrawn="1"/>
        </p:nvSpPr>
        <p:spPr>
          <a:xfrm>
            <a:off x="14661752" y="4192386"/>
            <a:ext cx="8638823" cy="8485461"/>
          </a:xfrm>
          <a:prstGeom prst="roundRect">
            <a:avLst>
              <a:gd name="adj" fmla="val 16667"/>
            </a:avLst>
          </a:prstGeom>
          <a:noFill/>
          <a:ln>
            <a:solidFill>
              <a:schemeClr val="bg1"/>
            </a:solid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Calibri"/>
              <a:buNone/>
            </a:pPr>
            <a:endParaRPr sz="3600" b="0" i="0" u="none" strike="noStrike" cap="none">
              <a:solidFill>
                <a:schemeClr val="bg1"/>
              </a:solidFill>
              <a:latin typeface="Calibri"/>
              <a:ea typeface="Calibri"/>
              <a:cs typeface="Calibri"/>
              <a:sym typeface="Calibri"/>
            </a:endParaRPr>
          </a:p>
        </p:txBody>
      </p:sp>
      <p:sp>
        <p:nvSpPr>
          <p:cNvPr id="11" name="Google Shape;48;p8">
            <a:extLst>
              <a:ext uri="{FF2B5EF4-FFF2-40B4-BE49-F238E27FC236}">
                <a16:creationId xmlns:a16="http://schemas.microsoft.com/office/drawing/2014/main" id="{1D0969E5-E771-B345-B6D5-12513E726E64}"/>
              </a:ext>
            </a:extLst>
          </p:cNvPr>
          <p:cNvSpPr txBox="1">
            <a:spLocks noGrp="1"/>
          </p:cNvSpPr>
          <p:nvPr>
            <p:ph type="body" idx="1" hasCustomPrompt="1"/>
          </p:nvPr>
        </p:nvSpPr>
        <p:spPr>
          <a:xfrm>
            <a:off x="781200" y="1191600"/>
            <a:ext cx="13320000" cy="145800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100000"/>
              </a:lnSpc>
              <a:spcBef>
                <a:spcPts val="1500"/>
              </a:spcBef>
              <a:spcAft>
                <a:spcPts val="0"/>
              </a:spcAft>
              <a:buClr>
                <a:schemeClr val="accent2"/>
              </a:buClr>
              <a:buSzPts val="8800"/>
              <a:buFont typeface="Arial"/>
              <a:buNone/>
              <a:defRPr sz="10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Master text styles</a:t>
            </a:r>
          </a:p>
        </p:txBody>
      </p:sp>
      <p:sp>
        <p:nvSpPr>
          <p:cNvPr id="12" name="Google Shape;49;p8">
            <a:extLst>
              <a:ext uri="{FF2B5EF4-FFF2-40B4-BE49-F238E27FC236}">
                <a16:creationId xmlns:a16="http://schemas.microsoft.com/office/drawing/2014/main" id="{3B144232-156A-BE45-B585-027C9C4483F3}"/>
              </a:ext>
            </a:extLst>
          </p:cNvPr>
          <p:cNvSpPr>
            <a:spLocks noGrp="1"/>
          </p:cNvSpPr>
          <p:nvPr>
            <p:ph type="pic" idx="2" hasCustomPrompt="1"/>
          </p:nvPr>
        </p:nvSpPr>
        <p:spPr>
          <a:xfrm>
            <a:off x="20679598" y="3537062"/>
            <a:ext cx="2790000" cy="2790000"/>
          </a:xfrm>
          <a:prstGeom prst="ellipse">
            <a:avLst/>
          </a:prstGeom>
          <a:noFill/>
          <a:ln>
            <a:noFill/>
          </a:ln>
        </p:spPr>
        <p:txBody>
          <a:bodyPr spcFirstLastPara="1" wrap="square" lIns="91425" tIns="45700" rIns="91425" bIns="45700" anchor="ctr" anchorCtr="0">
            <a:noAutofit/>
          </a:bodyPr>
          <a:lstStyle>
            <a:lvl1pPr marR="0" lvl="0" algn="ctr" rtl="0">
              <a:lnSpc>
                <a:spcPct val="100000"/>
              </a:lnSpc>
              <a:spcBef>
                <a:spcPts val="1500"/>
              </a:spcBef>
              <a:spcAft>
                <a:spcPts val="0"/>
              </a:spcAft>
              <a:buClr>
                <a:schemeClr val="lt1"/>
              </a:buClr>
              <a:buSzPts val="3000"/>
              <a:buFont typeface="Arial"/>
              <a:buNone/>
              <a:defRPr sz="3000" b="0" i="0" u="none" strike="noStrike" cap="none">
                <a:solidFill>
                  <a:schemeClr val="bg1"/>
                </a:solidFill>
                <a:latin typeface="Calibri"/>
                <a:ea typeface="Calibri"/>
                <a:cs typeface="Calibri"/>
                <a:sym typeface="Calibri"/>
              </a:defRPr>
            </a:lvl1pPr>
            <a:lvl2pPr marR="0" lvl="1"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R="0" lvl="2"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R="0" lvl="3"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R="0" lvl="4"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R="0" lvl="5"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R="0" lvl="6"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R="0" lvl="7"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R="0" lvl="8"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r>
              <a:rPr lang="en-GB" dirty="0"/>
              <a:t>Click to add picture</a:t>
            </a:r>
            <a:endParaRPr dirty="0"/>
          </a:p>
        </p:txBody>
      </p:sp>
      <p:sp>
        <p:nvSpPr>
          <p:cNvPr id="13" name="Google Shape;50;p8">
            <a:extLst>
              <a:ext uri="{FF2B5EF4-FFF2-40B4-BE49-F238E27FC236}">
                <a16:creationId xmlns:a16="http://schemas.microsoft.com/office/drawing/2014/main" id="{1EBEC799-26B3-C94E-A366-9BE6379DCC56}"/>
              </a:ext>
            </a:extLst>
          </p:cNvPr>
          <p:cNvSpPr txBox="1">
            <a:spLocks noGrp="1"/>
          </p:cNvSpPr>
          <p:nvPr>
            <p:ph type="body" idx="3"/>
          </p:nvPr>
        </p:nvSpPr>
        <p:spPr>
          <a:xfrm>
            <a:off x="16011311" y="4766626"/>
            <a:ext cx="4449762" cy="10064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500"/>
              </a:spcBef>
              <a:spcAft>
                <a:spcPts val="0"/>
              </a:spcAft>
              <a:buClr>
                <a:schemeClr val="lt1"/>
              </a:buClr>
              <a:buSzPts val="4000"/>
              <a:buFont typeface="Arial"/>
              <a:buNone/>
              <a:defRPr sz="6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a:t>
            </a:r>
          </a:p>
        </p:txBody>
      </p:sp>
      <p:sp>
        <p:nvSpPr>
          <p:cNvPr id="14" name="Google Shape;51;p8">
            <a:extLst>
              <a:ext uri="{FF2B5EF4-FFF2-40B4-BE49-F238E27FC236}">
                <a16:creationId xmlns:a16="http://schemas.microsoft.com/office/drawing/2014/main" id="{0014502E-1AC9-6F41-9C6F-D54E532F3F56}"/>
              </a:ext>
            </a:extLst>
          </p:cNvPr>
          <p:cNvSpPr txBox="1">
            <a:spLocks noGrp="1"/>
          </p:cNvSpPr>
          <p:nvPr>
            <p:ph type="body" idx="4"/>
          </p:nvPr>
        </p:nvSpPr>
        <p:spPr>
          <a:xfrm>
            <a:off x="14986000" y="6604000"/>
            <a:ext cx="7950200" cy="53204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lt1"/>
              </a:buClr>
              <a:buSzPts val="3500"/>
              <a:buFont typeface="Arial"/>
              <a:buNone/>
              <a:defRPr sz="6000" b="0"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a:t>
            </a:r>
          </a:p>
        </p:txBody>
      </p:sp>
      <p:sp>
        <p:nvSpPr>
          <p:cNvPr id="15" name="Google Shape;52;p8">
            <a:extLst>
              <a:ext uri="{FF2B5EF4-FFF2-40B4-BE49-F238E27FC236}">
                <a16:creationId xmlns:a16="http://schemas.microsoft.com/office/drawing/2014/main" id="{6B6CDBD4-1EA5-A546-AA1B-18DC262E037F}"/>
              </a:ext>
            </a:extLst>
          </p:cNvPr>
          <p:cNvSpPr txBox="1">
            <a:spLocks noGrp="1"/>
          </p:cNvSpPr>
          <p:nvPr>
            <p:ph type="body" idx="5"/>
          </p:nvPr>
        </p:nvSpPr>
        <p:spPr>
          <a:xfrm>
            <a:off x="781200" y="3722215"/>
            <a:ext cx="13319125" cy="82414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4500"/>
              <a:buFont typeface="Arial"/>
              <a:buNone/>
              <a:defRPr sz="8000" b="1" i="0" u="none" strike="noStrike" cap="none">
                <a:solidFill>
                  <a:schemeClr val="bg1"/>
                </a:solidFill>
                <a:latin typeface="Calibri"/>
                <a:ea typeface="Calibri"/>
                <a:cs typeface="Calibri"/>
                <a:sym typeface="Calibri"/>
              </a:defRPr>
            </a:lvl1pPr>
            <a:lvl2pPr marL="914400" marR="0" lvl="1"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2pPr>
            <a:lvl3pPr marL="1371600" marR="0" lvl="2" indent="-482600" algn="l" rtl="0">
              <a:lnSpc>
                <a:spcPct val="100000"/>
              </a:lnSpc>
              <a:spcBef>
                <a:spcPts val="1500"/>
              </a:spcBef>
              <a:spcAft>
                <a:spcPts val="0"/>
              </a:spcAft>
              <a:buClr>
                <a:srgbClr val="000000"/>
              </a:buClr>
              <a:buSzPts val="4000"/>
              <a:buFont typeface="Arial"/>
              <a:buChar char="•"/>
              <a:defRPr sz="4000" b="0" i="0" u="none" strike="noStrike" cap="none">
                <a:solidFill>
                  <a:srgbClr val="000000"/>
                </a:solidFill>
                <a:latin typeface="Calibri"/>
                <a:ea typeface="Calibri"/>
                <a:cs typeface="Calibri"/>
                <a:sym typeface="Calibri"/>
              </a:defRPr>
            </a:lvl3pPr>
            <a:lvl4pPr marL="1828800" marR="0" lvl="3"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4pPr>
            <a:lvl5pPr marL="2286000" marR="0" lvl="4" indent="-419100" algn="l" rtl="0">
              <a:lnSpc>
                <a:spcPct val="100000"/>
              </a:lnSpc>
              <a:spcBef>
                <a:spcPts val="1500"/>
              </a:spcBef>
              <a:spcAft>
                <a:spcPts val="0"/>
              </a:spcAft>
              <a:buClr>
                <a:srgbClr val="000000"/>
              </a:buClr>
              <a:buSzPts val="3000"/>
              <a:buFont typeface="Arial"/>
              <a:buChar char="»"/>
              <a:defRPr sz="30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 Master text styles</a:t>
            </a:r>
          </a:p>
        </p:txBody>
      </p:sp>
      <p:cxnSp>
        <p:nvCxnSpPr>
          <p:cNvPr id="17" name="Google Shape;54;p8">
            <a:extLst>
              <a:ext uri="{FF2B5EF4-FFF2-40B4-BE49-F238E27FC236}">
                <a16:creationId xmlns:a16="http://schemas.microsoft.com/office/drawing/2014/main" id="{CB25023B-296C-374D-AF7E-C6B20FC8075B}"/>
              </a:ext>
            </a:extLst>
          </p:cNvPr>
          <p:cNvCxnSpPr/>
          <p:nvPr userDrawn="1"/>
        </p:nvCxnSpPr>
        <p:spPr>
          <a:xfrm>
            <a:off x="782400" y="3110634"/>
            <a:ext cx="22687200" cy="38947"/>
          </a:xfrm>
          <a:prstGeom prst="straightConnector1">
            <a:avLst/>
          </a:prstGeom>
          <a:noFill/>
          <a:ln w="12700" cap="flat" cmpd="sng">
            <a:solidFill>
              <a:schemeClr val="bg1"/>
            </a:solidFill>
            <a:prstDash val="solid"/>
            <a:round/>
            <a:headEnd type="none" w="sm" len="sm"/>
            <a:tailEnd type="none" w="sm" len="sm"/>
          </a:ln>
        </p:spPr>
      </p:cxnSp>
      <p:pic>
        <p:nvPicPr>
          <p:cNvPr id="18" name="Picture 17">
            <a:extLst>
              <a:ext uri="{FF2B5EF4-FFF2-40B4-BE49-F238E27FC236}">
                <a16:creationId xmlns:a16="http://schemas.microsoft.com/office/drawing/2014/main" id="{257F3332-D203-A34E-9F94-EF3F38C01264}"/>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9" name="Picture 18">
            <a:extLst>
              <a:ext uri="{FF2B5EF4-FFF2-40B4-BE49-F238E27FC236}">
                <a16:creationId xmlns:a16="http://schemas.microsoft.com/office/drawing/2014/main" id="{E35C96E1-13A7-B04C-88F1-F9C9ED887E17}"/>
              </a:ext>
            </a:extLst>
          </p:cNvPr>
          <p:cNvPicPr>
            <a:picLocks noChangeAspect="1"/>
          </p:cNvPicPr>
          <p:nvPr userDrawn="1"/>
        </p:nvPicPr>
        <p:blipFill>
          <a:blip r:embed="rId3"/>
          <a:stretch>
            <a:fillRect/>
          </a:stretch>
        </p:blipFill>
        <p:spPr>
          <a:xfrm>
            <a:off x="19443699" y="1297441"/>
            <a:ext cx="4025900" cy="1892300"/>
          </a:xfrm>
          <a:prstGeom prst="rect">
            <a:avLst/>
          </a:prstGeom>
        </p:spPr>
      </p:pic>
    </p:spTree>
    <p:extLst>
      <p:ext uri="{BB962C8B-B14F-4D97-AF65-F5344CB8AC3E}">
        <p14:creationId xmlns:p14="http://schemas.microsoft.com/office/powerpoint/2010/main" val="365769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Google Shape;58;p9">
            <a:extLst>
              <a:ext uri="{FF2B5EF4-FFF2-40B4-BE49-F238E27FC236}">
                <a16:creationId xmlns:a16="http://schemas.microsoft.com/office/drawing/2014/main" id="{355940F5-86E3-774C-BCA9-D32511BF7DA3}"/>
              </a:ext>
            </a:extLst>
          </p:cNvPr>
          <p:cNvSpPr/>
          <p:nvPr userDrawn="1"/>
        </p:nvSpPr>
        <p:spPr>
          <a:xfrm>
            <a:off x="781201" y="4049843"/>
            <a:ext cx="22519373" cy="7809063"/>
          </a:xfrm>
          <a:prstGeom prst="roundRect">
            <a:avLst>
              <a:gd name="adj" fmla="val 16667"/>
            </a:avLst>
          </a:prstGeom>
          <a:noFill/>
          <a:ln>
            <a:solidFill>
              <a:schemeClr val="bg1"/>
            </a:solid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Calibri"/>
              <a:buNone/>
            </a:pPr>
            <a:endParaRPr sz="3600" b="0" i="0" u="none" strike="noStrike" cap="none">
              <a:solidFill>
                <a:schemeClr val="bg1"/>
              </a:solidFill>
              <a:latin typeface="Calibri"/>
              <a:ea typeface="Calibri"/>
              <a:cs typeface="Calibri"/>
              <a:sym typeface="Calibri"/>
            </a:endParaRPr>
          </a:p>
        </p:txBody>
      </p:sp>
      <p:sp>
        <p:nvSpPr>
          <p:cNvPr id="9" name="Google Shape;59;p9">
            <a:extLst>
              <a:ext uri="{FF2B5EF4-FFF2-40B4-BE49-F238E27FC236}">
                <a16:creationId xmlns:a16="http://schemas.microsoft.com/office/drawing/2014/main" id="{4FF0DB0A-1964-A14F-A50B-7A068A0DABEA}"/>
              </a:ext>
            </a:extLst>
          </p:cNvPr>
          <p:cNvSpPr txBox="1">
            <a:spLocks noGrp="1"/>
          </p:cNvSpPr>
          <p:nvPr>
            <p:ph type="body" idx="1" hasCustomPrompt="1"/>
          </p:nvPr>
        </p:nvSpPr>
        <p:spPr>
          <a:xfrm>
            <a:off x="781200" y="1191600"/>
            <a:ext cx="13320000" cy="145800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100000"/>
              </a:lnSpc>
              <a:spcBef>
                <a:spcPts val="1500"/>
              </a:spcBef>
              <a:spcAft>
                <a:spcPts val="0"/>
              </a:spcAft>
              <a:buClr>
                <a:schemeClr val="accent2"/>
              </a:buClr>
              <a:buSzPts val="8800"/>
              <a:buFont typeface="Arial"/>
              <a:buNone/>
              <a:defRPr sz="12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Master text styles</a:t>
            </a:r>
          </a:p>
        </p:txBody>
      </p:sp>
      <p:sp>
        <p:nvSpPr>
          <p:cNvPr id="10" name="Google Shape;60;p9">
            <a:extLst>
              <a:ext uri="{FF2B5EF4-FFF2-40B4-BE49-F238E27FC236}">
                <a16:creationId xmlns:a16="http://schemas.microsoft.com/office/drawing/2014/main" id="{1D7C686C-E5DD-734D-B3DB-A477489C3A67}"/>
              </a:ext>
            </a:extLst>
          </p:cNvPr>
          <p:cNvSpPr>
            <a:spLocks noGrp="1"/>
          </p:cNvSpPr>
          <p:nvPr>
            <p:ph type="pic" idx="2"/>
          </p:nvPr>
        </p:nvSpPr>
        <p:spPr>
          <a:xfrm>
            <a:off x="20523200" y="3589953"/>
            <a:ext cx="2790000" cy="2790000"/>
          </a:xfrm>
          <a:prstGeom prst="ellipse">
            <a:avLst/>
          </a:prstGeom>
          <a:noFill/>
          <a:ln>
            <a:noFill/>
          </a:ln>
        </p:spPr>
        <p:txBody>
          <a:bodyPr spcFirstLastPara="1" wrap="square" lIns="91425" tIns="45700" rIns="91425" bIns="45700" anchor="ctr" anchorCtr="0">
            <a:noAutofit/>
          </a:bodyPr>
          <a:lstStyle>
            <a:lvl1pPr marR="0" lvl="0" algn="ctr" rtl="0">
              <a:lnSpc>
                <a:spcPct val="100000"/>
              </a:lnSpc>
              <a:spcBef>
                <a:spcPts val="1500"/>
              </a:spcBef>
              <a:spcAft>
                <a:spcPts val="0"/>
              </a:spcAft>
              <a:buClr>
                <a:schemeClr val="lt1"/>
              </a:buClr>
              <a:buSzPts val="3000"/>
              <a:buFont typeface="Arial"/>
              <a:buNone/>
              <a:defRPr sz="3000" b="0" i="0" u="none" strike="noStrike" cap="none">
                <a:solidFill>
                  <a:schemeClr val="bg1"/>
                </a:solidFill>
                <a:latin typeface="Calibri"/>
                <a:ea typeface="Calibri"/>
                <a:cs typeface="Calibri"/>
                <a:sym typeface="Calibri"/>
              </a:defRPr>
            </a:lvl1pPr>
            <a:lvl2pPr marR="0" lvl="1"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R="0" lvl="2"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R="0" lvl="3"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R="0" lvl="4"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R="0" lvl="5"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R="0" lvl="6"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R="0" lvl="7"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R="0" lvl="8"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r>
              <a:rPr lang="en-GB"/>
              <a:t>Click icon to add picture</a:t>
            </a:r>
            <a:endParaRPr/>
          </a:p>
        </p:txBody>
      </p:sp>
      <p:sp>
        <p:nvSpPr>
          <p:cNvPr id="11" name="Google Shape;61;p9">
            <a:extLst>
              <a:ext uri="{FF2B5EF4-FFF2-40B4-BE49-F238E27FC236}">
                <a16:creationId xmlns:a16="http://schemas.microsoft.com/office/drawing/2014/main" id="{581E9BAE-8391-8540-B921-283A1B0A92A6}"/>
              </a:ext>
            </a:extLst>
          </p:cNvPr>
          <p:cNvSpPr txBox="1">
            <a:spLocks noGrp="1"/>
          </p:cNvSpPr>
          <p:nvPr>
            <p:ph type="body" idx="3"/>
          </p:nvPr>
        </p:nvSpPr>
        <p:spPr>
          <a:xfrm>
            <a:off x="6289288" y="4481937"/>
            <a:ext cx="10392935" cy="10064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1500"/>
              </a:spcBef>
              <a:spcAft>
                <a:spcPts val="0"/>
              </a:spcAft>
              <a:buClr>
                <a:schemeClr val="lt1"/>
              </a:buClr>
              <a:buSzPts val="4000"/>
              <a:buFont typeface="Arial"/>
              <a:buNone/>
              <a:defRPr sz="8000" b="1"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a:t>
            </a:r>
          </a:p>
        </p:txBody>
      </p:sp>
      <p:sp>
        <p:nvSpPr>
          <p:cNvPr id="12" name="Google Shape;62;p9">
            <a:extLst>
              <a:ext uri="{FF2B5EF4-FFF2-40B4-BE49-F238E27FC236}">
                <a16:creationId xmlns:a16="http://schemas.microsoft.com/office/drawing/2014/main" id="{B88BF32B-35B5-FD48-9B13-A5427DA4F67C}"/>
              </a:ext>
            </a:extLst>
          </p:cNvPr>
          <p:cNvSpPr txBox="1">
            <a:spLocks noGrp="1"/>
          </p:cNvSpPr>
          <p:nvPr>
            <p:ph type="body" idx="4"/>
          </p:nvPr>
        </p:nvSpPr>
        <p:spPr>
          <a:xfrm>
            <a:off x="1405313" y="6124463"/>
            <a:ext cx="21573373" cy="50983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lt1"/>
              </a:buClr>
              <a:buSzPts val="3500"/>
              <a:buFont typeface="Arial"/>
              <a:buNone/>
              <a:defRPr sz="6000" b="0" i="0" u="none" strike="noStrike" cap="none">
                <a:solidFill>
                  <a:schemeClr val="bg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a:t>Click to edit Master text styles</a:t>
            </a:r>
          </a:p>
        </p:txBody>
      </p:sp>
      <p:cxnSp>
        <p:nvCxnSpPr>
          <p:cNvPr id="13" name="Google Shape;64;p9">
            <a:extLst>
              <a:ext uri="{FF2B5EF4-FFF2-40B4-BE49-F238E27FC236}">
                <a16:creationId xmlns:a16="http://schemas.microsoft.com/office/drawing/2014/main" id="{E8C42CA8-4411-EB45-910B-3029D549B484}"/>
              </a:ext>
            </a:extLst>
          </p:cNvPr>
          <p:cNvCxnSpPr/>
          <p:nvPr userDrawn="1"/>
        </p:nvCxnSpPr>
        <p:spPr>
          <a:xfrm>
            <a:off x="782400" y="3110634"/>
            <a:ext cx="22687200" cy="38947"/>
          </a:xfrm>
          <a:prstGeom prst="straightConnector1">
            <a:avLst/>
          </a:prstGeom>
          <a:noFill/>
          <a:ln w="12700" cap="flat" cmpd="sng">
            <a:solidFill>
              <a:schemeClr val="bg1"/>
            </a:solidFill>
            <a:prstDash val="solid"/>
            <a:round/>
            <a:headEnd type="none" w="sm" len="sm"/>
            <a:tailEnd type="none" w="sm" len="sm"/>
          </a:ln>
        </p:spPr>
      </p:cxnSp>
      <p:pic>
        <p:nvPicPr>
          <p:cNvPr id="15" name="Picture 14">
            <a:extLst>
              <a:ext uri="{FF2B5EF4-FFF2-40B4-BE49-F238E27FC236}">
                <a16:creationId xmlns:a16="http://schemas.microsoft.com/office/drawing/2014/main" id="{F78CF7EA-92EC-254D-ADAD-DF47816E4020}"/>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6" name="Picture 15">
            <a:extLst>
              <a:ext uri="{FF2B5EF4-FFF2-40B4-BE49-F238E27FC236}">
                <a16:creationId xmlns:a16="http://schemas.microsoft.com/office/drawing/2014/main" id="{01DE947F-6139-984F-A7E1-8BC37F3B64B4}"/>
              </a:ext>
            </a:extLst>
          </p:cNvPr>
          <p:cNvPicPr>
            <a:picLocks noChangeAspect="1"/>
          </p:cNvPicPr>
          <p:nvPr userDrawn="1"/>
        </p:nvPicPr>
        <p:blipFill>
          <a:blip r:embed="rId3"/>
          <a:stretch>
            <a:fillRect/>
          </a:stretch>
        </p:blipFill>
        <p:spPr>
          <a:xfrm>
            <a:off x="19443699" y="1297441"/>
            <a:ext cx="4025900" cy="1892300"/>
          </a:xfrm>
          <a:prstGeom prst="rect">
            <a:avLst/>
          </a:prstGeom>
        </p:spPr>
      </p:pic>
    </p:spTree>
    <p:extLst>
      <p:ext uri="{BB962C8B-B14F-4D97-AF65-F5344CB8AC3E}">
        <p14:creationId xmlns:p14="http://schemas.microsoft.com/office/powerpoint/2010/main" val="311852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2"/>
        </a:solidFill>
        <a:effectLst/>
      </p:bgPr>
    </p:bg>
    <p:spTree>
      <p:nvGrpSpPr>
        <p:cNvPr id="1" name=""/>
        <p:cNvGrpSpPr/>
        <p:nvPr/>
      </p:nvGrpSpPr>
      <p:grpSpPr>
        <a:xfrm>
          <a:off x="0" y="0"/>
          <a:ext cx="0" cy="0"/>
          <a:chOff x="0" y="0"/>
          <a:chExt cx="0" cy="0"/>
        </a:xfrm>
      </p:grpSpPr>
      <p:sp>
        <p:nvSpPr>
          <p:cNvPr id="17" name="Rectangle">
            <a:extLst>
              <a:ext uri="{FF2B5EF4-FFF2-40B4-BE49-F238E27FC236}">
                <a16:creationId xmlns:a16="http://schemas.microsoft.com/office/drawing/2014/main" id="{D9B7CAA4-F4E5-F542-B1DA-EB329EBA2032}"/>
              </a:ext>
            </a:extLst>
          </p:cNvPr>
          <p:cNvSpPr/>
          <p:nvPr userDrawn="1"/>
        </p:nvSpPr>
        <p:spPr>
          <a:xfrm>
            <a:off x="381000" y="381000"/>
            <a:ext cx="23622000" cy="12954000"/>
          </a:xfrm>
          <a:prstGeom prst="rect">
            <a:avLst/>
          </a:prstGeom>
          <a:solidFill>
            <a:srgbClr val="FFFFFF"/>
          </a:solidFill>
          <a:ln w="12700">
            <a:miter lim="400000"/>
          </a:ln>
        </p:spPr>
        <p:txBody>
          <a:bodyPr tIns="91439" bIns="91439" anchor="ctr"/>
          <a:lstStyle/>
          <a:p>
            <a:endParaRPr/>
          </a:p>
        </p:txBody>
      </p:sp>
      <p:sp>
        <p:nvSpPr>
          <p:cNvPr id="33" name="Line">
            <a:extLst>
              <a:ext uri="{FF2B5EF4-FFF2-40B4-BE49-F238E27FC236}">
                <a16:creationId xmlns:a16="http://schemas.microsoft.com/office/drawing/2014/main" id="{331BF031-CD8A-1C4A-80A7-3F90E1031772}"/>
              </a:ext>
            </a:extLst>
          </p:cNvPr>
          <p:cNvSpPr/>
          <p:nvPr userDrawn="1"/>
        </p:nvSpPr>
        <p:spPr>
          <a:xfrm>
            <a:off x="782401" y="3110635"/>
            <a:ext cx="17607200" cy="30226"/>
          </a:xfrm>
          <a:prstGeom prst="line">
            <a:avLst/>
          </a:prstGeom>
          <a:ln w="12700">
            <a:solidFill>
              <a:schemeClr val="tx2"/>
            </a:solidFill>
          </a:ln>
        </p:spPr>
        <p:txBody>
          <a:bodyPr tIns="91439" bIns="91439"/>
          <a:lstStyle/>
          <a:p>
            <a:endParaRPr/>
          </a:p>
        </p:txBody>
      </p:sp>
      <p:sp>
        <p:nvSpPr>
          <p:cNvPr id="37" name="Text Placeholder 36">
            <a:extLst>
              <a:ext uri="{FF2B5EF4-FFF2-40B4-BE49-F238E27FC236}">
                <a16:creationId xmlns:a16="http://schemas.microsoft.com/office/drawing/2014/main" id="{106D5625-D0A6-4240-9CFF-3A756AB7FF5A}"/>
              </a:ext>
            </a:extLst>
          </p:cNvPr>
          <p:cNvSpPr>
            <a:spLocks noGrp="1"/>
          </p:cNvSpPr>
          <p:nvPr>
            <p:ph type="body" sz="quarter" idx="10" hasCustomPrompt="1"/>
          </p:nvPr>
        </p:nvSpPr>
        <p:spPr>
          <a:xfrm>
            <a:off x="781200" y="1080000"/>
            <a:ext cx="17607198" cy="1458000"/>
          </a:xfrm>
          <a:prstGeom prst="rect">
            <a:avLst/>
          </a:prstGeom>
        </p:spPr>
        <p:txBody>
          <a:bodyPr lIns="90000"/>
          <a:lstStyle>
            <a:lvl1pPr>
              <a:defRPr sz="8800">
                <a:solidFill>
                  <a:schemeClr val="accent2"/>
                </a:solidFill>
              </a:defRPr>
            </a:lvl1pPr>
          </a:lstStyle>
          <a:p>
            <a:pPr lvl="0"/>
            <a:r>
              <a:rPr lang="en-GB" dirty="0"/>
              <a:t>Overview</a:t>
            </a:r>
          </a:p>
        </p:txBody>
      </p:sp>
      <p:sp>
        <p:nvSpPr>
          <p:cNvPr id="3" name="Text Placeholder 2">
            <a:extLst>
              <a:ext uri="{FF2B5EF4-FFF2-40B4-BE49-F238E27FC236}">
                <a16:creationId xmlns:a16="http://schemas.microsoft.com/office/drawing/2014/main" id="{1882A226-D990-5341-AB6E-CEEBC8CCA830}"/>
              </a:ext>
            </a:extLst>
          </p:cNvPr>
          <p:cNvSpPr>
            <a:spLocks noGrp="1"/>
          </p:cNvSpPr>
          <p:nvPr>
            <p:ph type="body" sz="quarter" idx="13" hasCustomPrompt="1"/>
          </p:nvPr>
        </p:nvSpPr>
        <p:spPr>
          <a:xfrm>
            <a:off x="782400" y="3640304"/>
            <a:ext cx="17607199" cy="8418788"/>
          </a:xfrm>
          <a:prstGeom prst="rect">
            <a:avLst/>
          </a:prstGeom>
        </p:spPr>
        <p:txBody>
          <a:bodyPr/>
          <a:lstStyle>
            <a:lvl1pPr>
              <a:defRPr sz="4500"/>
            </a:lvl1pPr>
            <a:lvl2pPr>
              <a:defRPr sz="4000"/>
            </a:lvl2pPr>
            <a:lvl3pPr>
              <a:defRPr sz="4000"/>
            </a:lvl3pPr>
            <a:lvl4pPr>
              <a:defRPr sz="3000"/>
            </a:lvl4pPr>
            <a:lvl5pPr>
              <a:defRPr sz="4000"/>
            </a:lvl5pPr>
            <a:lvl6pPr>
              <a:defRPr sz="3000"/>
            </a:lvl6pPr>
            <a:lvl7pPr>
              <a:defRPr sz="3000"/>
            </a:lvl7pPr>
            <a:lvl8pPr>
              <a:defRPr sz="3000"/>
            </a:lvl8pPr>
            <a:lvl9pPr>
              <a:defRPr sz="3000"/>
            </a:lvl9pPr>
          </a:lstStyle>
          <a:p>
            <a:pPr lvl="0"/>
            <a:r>
              <a:rPr lang="en-GB" dirty="0"/>
              <a:t>Add copy</a:t>
            </a:r>
          </a:p>
          <a:p>
            <a:pPr lvl="1"/>
            <a:r>
              <a:rPr lang="en-GB" dirty="0"/>
              <a:t>Second point</a:t>
            </a:r>
          </a:p>
          <a:p>
            <a:pPr lvl="2"/>
            <a:r>
              <a:rPr lang="en-GB" dirty="0"/>
              <a:t>Third point</a:t>
            </a:r>
          </a:p>
          <a:p>
            <a:pPr lvl="3"/>
            <a:r>
              <a:rPr lang="en-GB" dirty="0"/>
              <a:t>Fourth point</a:t>
            </a:r>
          </a:p>
        </p:txBody>
      </p:sp>
      <p:pic>
        <p:nvPicPr>
          <p:cNvPr id="11" name="JRF Rubine.png" descr="JRF Rubine.png">
            <a:extLst>
              <a:ext uri="{FF2B5EF4-FFF2-40B4-BE49-F238E27FC236}">
                <a16:creationId xmlns:a16="http://schemas.microsoft.com/office/drawing/2014/main" id="{D398343D-81DB-A343-A00C-6E4F7D94964F}"/>
              </a:ext>
            </a:extLst>
          </p:cNvPr>
          <p:cNvPicPr>
            <a:picLocks noChangeAspect="1"/>
          </p:cNvPicPr>
          <p:nvPr userDrawn="1"/>
        </p:nvPicPr>
        <p:blipFill>
          <a:blip r:embed="rId2"/>
          <a:stretch>
            <a:fillRect/>
          </a:stretch>
        </p:blipFill>
        <p:spPr>
          <a:xfrm>
            <a:off x="711236" y="12440091"/>
            <a:ext cx="2812028" cy="555450"/>
          </a:xfrm>
          <a:prstGeom prst="rect">
            <a:avLst/>
          </a:prstGeom>
          <a:ln w="12700">
            <a:miter lim="400000"/>
          </a:ln>
        </p:spPr>
      </p:pic>
      <p:pic>
        <p:nvPicPr>
          <p:cNvPr id="2" name="Picture 1">
            <a:extLst>
              <a:ext uri="{FF2B5EF4-FFF2-40B4-BE49-F238E27FC236}">
                <a16:creationId xmlns:a16="http://schemas.microsoft.com/office/drawing/2014/main" id="{0043D9E8-8DCC-2C4C-87F9-18162E9EEA46}"/>
              </a:ext>
            </a:extLst>
          </p:cNvPr>
          <p:cNvPicPr>
            <a:picLocks noChangeAspect="1"/>
          </p:cNvPicPr>
          <p:nvPr userDrawn="1"/>
        </p:nvPicPr>
        <p:blipFill>
          <a:blip r:embed="rId3"/>
          <a:stretch>
            <a:fillRect/>
          </a:stretch>
        </p:blipFill>
        <p:spPr>
          <a:xfrm>
            <a:off x="18650403" y="368300"/>
            <a:ext cx="5168900" cy="12979400"/>
          </a:xfrm>
          <a:prstGeom prst="rect">
            <a:avLst/>
          </a:prstGeom>
        </p:spPr>
      </p:pic>
    </p:spTree>
    <p:extLst>
      <p:ext uri="{BB962C8B-B14F-4D97-AF65-F5344CB8AC3E}">
        <p14:creationId xmlns:p14="http://schemas.microsoft.com/office/powerpoint/2010/main" val="126462874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Google Shape;67;p10">
            <a:extLst>
              <a:ext uri="{FF2B5EF4-FFF2-40B4-BE49-F238E27FC236}">
                <a16:creationId xmlns:a16="http://schemas.microsoft.com/office/drawing/2014/main" id="{4A56C820-DBD1-DB4C-9CC3-F8F41AD50758}"/>
              </a:ext>
            </a:extLst>
          </p:cNvPr>
          <p:cNvSpPr txBox="1">
            <a:spLocks noGrp="1"/>
          </p:cNvSpPr>
          <p:nvPr>
            <p:ph type="body" idx="1" hasCustomPrompt="1"/>
          </p:nvPr>
        </p:nvSpPr>
        <p:spPr>
          <a:xfrm>
            <a:off x="971918" y="4971925"/>
            <a:ext cx="15683764" cy="14637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lt1"/>
              </a:buClr>
              <a:buSzPts val="10000"/>
              <a:buFont typeface="Arial"/>
              <a:buNone/>
              <a:defRPr sz="12000" b="1" i="0" u="none" strike="noStrike" cap="none">
                <a:solidFill>
                  <a:schemeClr val="lt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Master text styles</a:t>
            </a:r>
          </a:p>
        </p:txBody>
      </p:sp>
      <p:sp>
        <p:nvSpPr>
          <p:cNvPr id="9" name="Google Shape;68;p10">
            <a:extLst>
              <a:ext uri="{FF2B5EF4-FFF2-40B4-BE49-F238E27FC236}">
                <a16:creationId xmlns:a16="http://schemas.microsoft.com/office/drawing/2014/main" id="{80BF3831-1DED-364A-BB63-1E7A2A8D06F9}"/>
              </a:ext>
            </a:extLst>
          </p:cNvPr>
          <p:cNvSpPr txBox="1">
            <a:spLocks noGrp="1"/>
          </p:cNvSpPr>
          <p:nvPr>
            <p:ph type="body" idx="2"/>
          </p:nvPr>
        </p:nvSpPr>
        <p:spPr>
          <a:xfrm>
            <a:off x="971918" y="6896428"/>
            <a:ext cx="15683764" cy="8854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chemeClr val="lt1"/>
              </a:buClr>
              <a:buSzPts val="5000"/>
              <a:buFont typeface="Arial"/>
              <a:buNone/>
              <a:defRPr sz="8000" b="0" i="0" u="none" strike="noStrike" cap="none">
                <a:solidFill>
                  <a:schemeClr val="lt1"/>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a:t>Click to edit Master text styles</a:t>
            </a:r>
          </a:p>
        </p:txBody>
      </p:sp>
      <p:cxnSp>
        <p:nvCxnSpPr>
          <p:cNvPr id="10" name="Google Shape;69;p10">
            <a:extLst>
              <a:ext uri="{FF2B5EF4-FFF2-40B4-BE49-F238E27FC236}">
                <a16:creationId xmlns:a16="http://schemas.microsoft.com/office/drawing/2014/main" id="{74D29E31-1C71-4A46-9C88-AEE9DB5A0D0C}"/>
              </a:ext>
            </a:extLst>
          </p:cNvPr>
          <p:cNvCxnSpPr/>
          <p:nvPr userDrawn="1"/>
        </p:nvCxnSpPr>
        <p:spPr>
          <a:xfrm>
            <a:off x="971918" y="8974505"/>
            <a:ext cx="1676400" cy="0"/>
          </a:xfrm>
          <a:prstGeom prst="straightConnector1">
            <a:avLst/>
          </a:prstGeom>
          <a:noFill/>
          <a:ln w="12700" cap="flat" cmpd="sng">
            <a:solidFill>
              <a:schemeClr val="lt1"/>
            </a:solidFill>
            <a:prstDash val="solid"/>
            <a:round/>
            <a:headEnd type="none" w="sm" len="sm"/>
            <a:tailEnd type="none" w="sm" len="sm"/>
          </a:ln>
        </p:spPr>
      </p:cxnSp>
      <p:pic>
        <p:nvPicPr>
          <p:cNvPr id="12" name="Picture 11">
            <a:extLst>
              <a:ext uri="{FF2B5EF4-FFF2-40B4-BE49-F238E27FC236}">
                <a16:creationId xmlns:a16="http://schemas.microsoft.com/office/drawing/2014/main" id="{9A90AC25-87EF-6745-B97E-F63D66B97FB1}"/>
              </a:ext>
            </a:extLst>
          </p:cNvPr>
          <p:cNvPicPr>
            <a:picLocks noChangeAspect="1"/>
          </p:cNvPicPr>
          <p:nvPr userDrawn="1"/>
        </p:nvPicPr>
        <p:blipFill>
          <a:blip r:embed="rId2"/>
          <a:stretch>
            <a:fillRect/>
          </a:stretch>
        </p:blipFill>
        <p:spPr>
          <a:xfrm>
            <a:off x="686526" y="12432232"/>
            <a:ext cx="2861447" cy="563309"/>
          </a:xfrm>
          <a:prstGeom prst="rect">
            <a:avLst/>
          </a:prstGeom>
        </p:spPr>
      </p:pic>
      <p:pic>
        <p:nvPicPr>
          <p:cNvPr id="11" name="Picture 10">
            <a:extLst>
              <a:ext uri="{FF2B5EF4-FFF2-40B4-BE49-F238E27FC236}">
                <a16:creationId xmlns:a16="http://schemas.microsoft.com/office/drawing/2014/main" id="{22421BF6-EAAE-074D-BDA6-D6E273241305}"/>
              </a:ext>
            </a:extLst>
          </p:cNvPr>
          <p:cNvPicPr>
            <a:picLocks noChangeAspect="1"/>
          </p:cNvPicPr>
          <p:nvPr userDrawn="1"/>
        </p:nvPicPr>
        <p:blipFill>
          <a:blip r:embed="rId3"/>
          <a:stretch>
            <a:fillRect/>
          </a:stretch>
        </p:blipFill>
        <p:spPr>
          <a:xfrm>
            <a:off x="18897049" y="368300"/>
            <a:ext cx="5168900" cy="12979400"/>
          </a:xfrm>
          <a:prstGeom prst="rect">
            <a:avLst/>
          </a:prstGeom>
        </p:spPr>
      </p:pic>
    </p:spTree>
    <p:extLst>
      <p:ext uri="{BB962C8B-B14F-4D97-AF65-F5344CB8AC3E}">
        <p14:creationId xmlns:p14="http://schemas.microsoft.com/office/powerpoint/2010/main" val="3316988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Google Shape;73;p11">
            <a:extLst>
              <a:ext uri="{FF2B5EF4-FFF2-40B4-BE49-F238E27FC236}">
                <a16:creationId xmlns:a16="http://schemas.microsoft.com/office/drawing/2014/main" id="{9DF1480B-4A7C-9340-8553-6749D7B51513}"/>
              </a:ext>
            </a:extLst>
          </p:cNvPr>
          <p:cNvSpPr>
            <a:spLocks noGrp="1"/>
          </p:cNvSpPr>
          <p:nvPr>
            <p:ph type="pic" idx="2"/>
          </p:nvPr>
        </p:nvSpPr>
        <p:spPr>
          <a:xfrm>
            <a:off x="-2" y="0"/>
            <a:ext cx="24384001" cy="13716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1500"/>
              </a:spcBef>
              <a:spcAft>
                <a:spcPts val="0"/>
              </a:spcAft>
              <a:buClr>
                <a:srgbClr val="000000"/>
              </a:buClr>
              <a:buSzPts val="3000"/>
              <a:buFont typeface="Arial"/>
              <a:buNone/>
              <a:defRPr sz="6000" b="1" i="0" u="none" strike="noStrike" cap="none">
                <a:solidFill>
                  <a:schemeClr val="bg1"/>
                </a:solidFill>
                <a:latin typeface="Calibri"/>
                <a:ea typeface="Calibri"/>
                <a:cs typeface="Calibri"/>
                <a:sym typeface="Calibri"/>
              </a:defRPr>
            </a:lvl1pPr>
            <a:lvl2pPr marR="0" lvl="1"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R="0" lvl="2"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R="0" lvl="3"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R="0" lvl="4"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R="0" lvl="5"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R="0" lvl="6"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R="0" lvl="7"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R="0" lvl="8"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r>
              <a:rPr lang="en-GB" dirty="0"/>
              <a:t>Click icon to add picture</a:t>
            </a:r>
            <a:endParaRPr dirty="0"/>
          </a:p>
        </p:txBody>
      </p:sp>
      <p:sp>
        <p:nvSpPr>
          <p:cNvPr id="8" name="Google Shape;74;p11">
            <a:extLst>
              <a:ext uri="{FF2B5EF4-FFF2-40B4-BE49-F238E27FC236}">
                <a16:creationId xmlns:a16="http://schemas.microsoft.com/office/drawing/2014/main" id="{046B7072-FCEF-5445-9CFA-6ADA915F828D}"/>
              </a:ext>
            </a:extLst>
          </p:cNvPr>
          <p:cNvSpPr>
            <a:spLocks noGrp="1"/>
          </p:cNvSpPr>
          <p:nvPr>
            <p:ph type="body" idx="1"/>
          </p:nvPr>
        </p:nvSpPr>
        <p:spPr>
          <a:xfrm>
            <a:off x="-3" y="1"/>
            <a:ext cx="9969193" cy="13716000"/>
          </a:xfrm>
          <a:prstGeom prst="parallelogram">
            <a:avLst>
              <a:gd name="adj" fmla="val 51974"/>
            </a:avLst>
          </a:prstGeom>
          <a:solidFill>
            <a:schemeClr val="accent5">
              <a:alpha val="40000"/>
            </a:schemeClr>
          </a:solidFill>
          <a:ln>
            <a:noFill/>
          </a:ln>
        </p:spPr>
        <p:txBody>
          <a:bodyPr spcFirstLastPara="1" wrap="square" lIns="91425" tIns="45700" rIns="91425" bIns="45700" anchor="ctr" anchorCtr="0">
            <a:noAutofit/>
          </a:bodyPr>
          <a:lstStyle>
            <a:lvl1pPr marL="457200" marR="0" lvl="0" indent="-228600" algn="l" rtl="0">
              <a:lnSpc>
                <a:spcPct val="100000"/>
              </a:lnSpc>
              <a:spcBef>
                <a:spcPts val="1500"/>
              </a:spcBef>
              <a:spcAft>
                <a:spcPts val="0"/>
              </a:spcAft>
              <a:buClr>
                <a:schemeClr val="lt1"/>
              </a:buClr>
              <a:buSzPts val="6400"/>
              <a:buFont typeface="Arial"/>
              <a:buNone/>
              <a:defRPr sz="80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1500"/>
              </a:spcBef>
              <a:spcAft>
                <a:spcPts val="0"/>
              </a:spcAft>
              <a:buClr>
                <a:schemeClr val="lt1"/>
              </a:buClr>
              <a:buSzPts val="5000"/>
              <a:buFont typeface="Arial"/>
              <a:buNone/>
              <a:defRPr sz="5000" b="0" i="0" u="none" strike="noStrike" cap="none">
                <a:solidFill>
                  <a:schemeClr val="lt1"/>
                </a:solidFill>
                <a:latin typeface="Calibri"/>
                <a:ea typeface="Calibri"/>
                <a:cs typeface="Calibri"/>
                <a:sym typeface="Calibri"/>
              </a:defRPr>
            </a:lvl2pPr>
            <a:lvl3pPr marL="1371600" marR="0" lvl="2" indent="-635000" algn="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r"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dirty="0"/>
              <a:t>Click to edit</a:t>
            </a:r>
          </a:p>
        </p:txBody>
      </p:sp>
      <p:sp>
        <p:nvSpPr>
          <p:cNvPr id="9" name="Google Shape;75;p11">
            <a:extLst>
              <a:ext uri="{FF2B5EF4-FFF2-40B4-BE49-F238E27FC236}">
                <a16:creationId xmlns:a16="http://schemas.microsoft.com/office/drawing/2014/main" id="{788CF156-10D4-C64C-A122-365443E29539}"/>
              </a:ext>
            </a:extLst>
          </p:cNvPr>
          <p:cNvSpPr txBox="1">
            <a:spLocks noGrp="1"/>
          </p:cNvSpPr>
          <p:nvPr>
            <p:ph type="body" idx="3"/>
          </p:nvPr>
        </p:nvSpPr>
        <p:spPr>
          <a:xfrm>
            <a:off x="21774684" y="12748873"/>
            <a:ext cx="2181600" cy="432000"/>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100"/>
              <a:buFont typeface="Arial"/>
              <a:buNone/>
              <a:defRPr sz="100" b="0" i="0" u="none" strike="noStrike" cap="none">
                <a:solidFill>
                  <a:srgbClr val="000000"/>
                </a:solidFill>
                <a:latin typeface="Calibri"/>
                <a:ea typeface="Calibri"/>
                <a:cs typeface="Calibri"/>
                <a:sym typeface="Calibri"/>
              </a:defRPr>
            </a:lvl1pPr>
            <a:lvl2pPr marL="914400" marR="0" lvl="1"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2pPr>
            <a:lvl3pPr marL="1371600" marR="0" lvl="2"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3pPr>
            <a:lvl4pPr marL="1828800" marR="0" lvl="3"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4pPr>
            <a:lvl5pPr marL="2286000" marR="0" lvl="4"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5pPr>
            <a:lvl6pPr marL="2743200" marR="0" lvl="5"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6pPr>
            <a:lvl7pPr marL="3200400" marR="0" lvl="6"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7pPr>
            <a:lvl8pPr marL="3657600" marR="0" lvl="7"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8pPr>
            <a:lvl9pPr marL="4114800" marR="0" lvl="8" indent="-635000" algn="l" rtl="0">
              <a:lnSpc>
                <a:spcPct val="100000"/>
              </a:lnSpc>
              <a:spcBef>
                <a:spcPts val="1500"/>
              </a:spcBef>
              <a:spcAft>
                <a:spcPts val="0"/>
              </a:spcAft>
              <a:buClr>
                <a:srgbClr val="000000"/>
              </a:buClr>
              <a:buSzPts val="6400"/>
              <a:buFont typeface="Arial"/>
              <a:buChar char="•"/>
              <a:defRPr sz="6400" b="0" i="0" u="none" strike="noStrike" cap="none">
                <a:solidFill>
                  <a:srgbClr val="000000"/>
                </a:solidFill>
                <a:latin typeface="Calibri"/>
                <a:ea typeface="Calibri"/>
                <a:cs typeface="Calibri"/>
                <a:sym typeface="Calibri"/>
              </a:defRPr>
            </a:lvl9pPr>
          </a:lstStyle>
          <a:p>
            <a:pPr lvl="0"/>
            <a:r>
              <a:rPr lang="en-GB"/>
              <a:t>Click to edit Master text styles</a:t>
            </a:r>
          </a:p>
        </p:txBody>
      </p:sp>
    </p:spTree>
    <p:extLst>
      <p:ext uri="{BB962C8B-B14F-4D97-AF65-F5344CB8AC3E}">
        <p14:creationId xmlns:p14="http://schemas.microsoft.com/office/powerpoint/2010/main" val="171091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ocus">
    <p:bg>
      <p:bgPr>
        <a:solidFill>
          <a:schemeClr val="accent2"/>
        </a:solidFill>
        <a:effectLst/>
      </p:bgPr>
    </p:bg>
    <p:spTree>
      <p:nvGrpSpPr>
        <p:cNvPr id="1" name=""/>
        <p:cNvGrpSpPr/>
        <p:nvPr/>
      </p:nvGrpSpPr>
      <p:grpSpPr>
        <a:xfrm>
          <a:off x="0" y="0"/>
          <a:ext cx="0" cy="0"/>
          <a:chOff x="0" y="0"/>
          <a:chExt cx="0" cy="0"/>
        </a:xfrm>
      </p:grpSpPr>
      <p:sp>
        <p:nvSpPr>
          <p:cNvPr id="17" name="Rectangle">
            <a:extLst>
              <a:ext uri="{FF2B5EF4-FFF2-40B4-BE49-F238E27FC236}">
                <a16:creationId xmlns:a16="http://schemas.microsoft.com/office/drawing/2014/main" id="{D9B7CAA4-F4E5-F542-B1DA-EB329EBA2032}"/>
              </a:ext>
            </a:extLst>
          </p:cNvPr>
          <p:cNvSpPr/>
          <p:nvPr userDrawn="1"/>
        </p:nvSpPr>
        <p:spPr>
          <a:xfrm>
            <a:off x="381000" y="381000"/>
            <a:ext cx="23622000" cy="12954000"/>
          </a:xfrm>
          <a:prstGeom prst="rect">
            <a:avLst/>
          </a:prstGeom>
          <a:solidFill>
            <a:srgbClr val="FFFFFF"/>
          </a:solidFill>
          <a:ln w="12700">
            <a:miter lim="400000"/>
          </a:ln>
        </p:spPr>
        <p:txBody>
          <a:bodyPr tIns="91439" bIns="91439" anchor="ctr"/>
          <a:lstStyle/>
          <a:p>
            <a:endParaRPr/>
          </a:p>
        </p:txBody>
      </p:sp>
      <p:sp>
        <p:nvSpPr>
          <p:cNvPr id="33" name="Line">
            <a:extLst>
              <a:ext uri="{FF2B5EF4-FFF2-40B4-BE49-F238E27FC236}">
                <a16:creationId xmlns:a16="http://schemas.microsoft.com/office/drawing/2014/main" id="{331BF031-CD8A-1C4A-80A7-3F90E1031772}"/>
              </a:ext>
            </a:extLst>
          </p:cNvPr>
          <p:cNvSpPr/>
          <p:nvPr userDrawn="1"/>
        </p:nvSpPr>
        <p:spPr>
          <a:xfrm>
            <a:off x="782401" y="3110634"/>
            <a:ext cx="22687198" cy="38947"/>
          </a:xfrm>
          <a:prstGeom prst="line">
            <a:avLst/>
          </a:prstGeom>
          <a:ln w="12700">
            <a:solidFill>
              <a:schemeClr val="tx2"/>
            </a:solidFill>
          </a:ln>
        </p:spPr>
        <p:txBody>
          <a:bodyPr tIns="91439" bIns="91439"/>
          <a:lstStyle/>
          <a:p>
            <a:endParaRPr/>
          </a:p>
        </p:txBody>
      </p:sp>
      <p:sp>
        <p:nvSpPr>
          <p:cNvPr id="37" name="Text Placeholder 36">
            <a:extLst>
              <a:ext uri="{FF2B5EF4-FFF2-40B4-BE49-F238E27FC236}">
                <a16:creationId xmlns:a16="http://schemas.microsoft.com/office/drawing/2014/main" id="{106D5625-D0A6-4240-9CFF-3A756AB7FF5A}"/>
              </a:ext>
            </a:extLst>
          </p:cNvPr>
          <p:cNvSpPr>
            <a:spLocks noGrp="1"/>
          </p:cNvSpPr>
          <p:nvPr>
            <p:ph type="body" sz="quarter" idx="10" hasCustomPrompt="1"/>
          </p:nvPr>
        </p:nvSpPr>
        <p:spPr>
          <a:xfrm>
            <a:off x="782401" y="1080000"/>
            <a:ext cx="11409599" cy="1458000"/>
          </a:xfrm>
          <a:prstGeom prst="rect">
            <a:avLst/>
          </a:prstGeom>
        </p:spPr>
        <p:txBody>
          <a:bodyPr lIns="90000"/>
          <a:lstStyle>
            <a:lvl1pPr>
              <a:defRPr sz="8800">
                <a:solidFill>
                  <a:schemeClr val="accent2"/>
                </a:solidFill>
              </a:defRPr>
            </a:lvl1pPr>
          </a:lstStyle>
          <a:p>
            <a:pPr lvl="0"/>
            <a:r>
              <a:rPr lang="en-GB" dirty="0"/>
              <a:t>Content focus</a:t>
            </a:r>
          </a:p>
        </p:txBody>
      </p:sp>
      <p:pic>
        <p:nvPicPr>
          <p:cNvPr id="11" name="JRF Rubine.png" descr="JRF Rubine.png">
            <a:extLst>
              <a:ext uri="{FF2B5EF4-FFF2-40B4-BE49-F238E27FC236}">
                <a16:creationId xmlns:a16="http://schemas.microsoft.com/office/drawing/2014/main" id="{D398343D-81DB-A343-A00C-6E4F7D94964F}"/>
              </a:ext>
            </a:extLst>
          </p:cNvPr>
          <p:cNvPicPr>
            <a:picLocks noChangeAspect="1"/>
          </p:cNvPicPr>
          <p:nvPr userDrawn="1"/>
        </p:nvPicPr>
        <p:blipFill>
          <a:blip r:embed="rId2"/>
          <a:stretch>
            <a:fillRect/>
          </a:stretch>
        </p:blipFill>
        <p:spPr>
          <a:xfrm>
            <a:off x="711236" y="12440091"/>
            <a:ext cx="2812028" cy="555450"/>
          </a:xfrm>
          <a:prstGeom prst="rect">
            <a:avLst/>
          </a:prstGeom>
          <a:ln w="12700">
            <a:miter lim="400000"/>
          </a:ln>
        </p:spPr>
      </p:pic>
      <p:sp>
        <p:nvSpPr>
          <p:cNvPr id="5" name="Content Placeholder 4">
            <a:extLst>
              <a:ext uri="{FF2B5EF4-FFF2-40B4-BE49-F238E27FC236}">
                <a16:creationId xmlns:a16="http://schemas.microsoft.com/office/drawing/2014/main" id="{7BD8C950-2FA0-7647-8476-636735D950BB}"/>
              </a:ext>
            </a:extLst>
          </p:cNvPr>
          <p:cNvSpPr>
            <a:spLocks noGrp="1"/>
          </p:cNvSpPr>
          <p:nvPr>
            <p:ph sz="quarter" idx="14" hasCustomPrompt="1"/>
          </p:nvPr>
        </p:nvSpPr>
        <p:spPr>
          <a:xfrm>
            <a:off x="782399" y="3656901"/>
            <a:ext cx="22687199" cy="8138807"/>
          </a:xfrm>
          <a:prstGeom prst="rect">
            <a:avLst/>
          </a:prstGeom>
        </p:spPr>
        <p:txBody>
          <a:bodyPr/>
          <a:lstStyle>
            <a:lvl1pPr>
              <a:defRPr sz="4500"/>
            </a:lvl1pPr>
            <a:lvl2pPr>
              <a:defRPr sz="4000"/>
            </a:lvl2pPr>
            <a:lvl3pPr>
              <a:defRPr sz="4000"/>
            </a:lvl3pPr>
            <a:lvl4pPr>
              <a:defRPr sz="3000"/>
            </a:lvl4pPr>
            <a:lvl5pPr>
              <a:defRPr sz="3000"/>
            </a:lvl5pPr>
          </a:lstStyle>
          <a:p>
            <a:pPr lvl="0"/>
            <a:r>
              <a:rPr lang="en-GB" dirty="0"/>
              <a:t>Add copy</a:t>
            </a:r>
          </a:p>
          <a:p>
            <a:pPr lvl="1"/>
            <a:r>
              <a:rPr lang="en-GB" dirty="0"/>
              <a:t>Second point</a:t>
            </a:r>
          </a:p>
          <a:p>
            <a:pPr lvl="2"/>
            <a:r>
              <a:rPr lang="en-GB" dirty="0"/>
              <a:t>Third point</a:t>
            </a:r>
          </a:p>
          <a:p>
            <a:pPr lvl="3"/>
            <a:r>
              <a:rPr lang="en-GB" dirty="0"/>
              <a:t>Fourth point</a:t>
            </a:r>
          </a:p>
        </p:txBody>
      </p:sp>
      <p:pic>
        <p:nvPicPr>
          <p:cNvPr id="2" name="Picture 1">
            <a:extLst>
              <a:ext uri="{FF2B5EF4-FFF2-40B4-BE49-F238E27FC236}">
                <a16:creationId xmlns:a16="http://schemas.microsoft.com/office/drawing/2014/main" id="{EE7B84CB-2615-A046-8330-EF30D8A2CF2B}"/>
              </a:ext>
            </a:extLst>
          </p:cNvPr>
          <p:cNvPicPr>
            <a:picLocks noChangeAspect="1"/>
          </p:cNvPicPr>
          <p:nvPr userDrawn="1"/>
        </p:nvPicPr>
        <p:blipFill>
          <a:blip r:embed="rId3"/>
          <a:stretch>
            <a:fillRect/>
          </a:stretch>
        </p:blipFill>
        <p:spPr>
          <a:xfrm>
            <a:off x="18865850" y="1570575"/>
            <a:ext cx="4025900" cy="1892300"/>
          </a:xfrm>
          <a:prstGeom prst="rect">
            <a:avLst/>
          </a:prstGeom>
        </p:spPr>
      </p:pic>
    </p:spTree>
    <p:extLst>
      <p:ext uri="{BB962C8B-B14F-4D97-AF65-F5344CB8AC3E}">
        <p14:creationId xmlns:p14="http://schemas.microsoft.com/office/powerpoint/2010/main" val="9341449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Focus">
    <p:bg>
      <p:bgPr>
        <a:solidFill>
          <a:schemeClr val="accent2"/>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D869F4FD-D063-6947-BFE1-302A67C2F0B6}"/>
              </a:ext>
            </a:extLst>
          </p:cNvPr>
          <p:cNvSpPr/>
          <p:nvPr userDrawn="1"/>
        </p:nvSpPr>
        <p:spPr>
          <a:xfrm>
            <a:off x="381000" y="381000"/>
            <a:ext cx="23622000" cy="12954000"/>
          </a:xfrm>
          <a:prstGeom prst="rect">
            <a:avLst/>
          </a:prstGeom>
          <a:solidFill>
            <a:srgbClr val="FFFFFF"/>
          </a:solidFill>
          <a:ln w="12700">
            <a:miter lim="400000"/>
          </a:ln>
        </p:spPr>
        <p:txBody>
          <a:bodyPr tIns="91439" bIns="91439" anchor="ctr"/>
          <a:lstStyle/>
          <a:p>
            <a:endParaRPr/>
          </a:p>
        </p:txBody>
      </p:sp>
      <p:sp>
        <p:nvSpPr>
          <p:cNvPr id="33" name="Line">
            <a:extLst>
              <a:ext uri="{FF2B5EF4-FFF2-40B4-BE49-F238E27FC236}">
                <a16:creationId xmlns:a16="http://schemas.microsoft.com/office/drawing/2014/main" id="{331BF031-CD8A-1C4A-80A7-3F90E1031772}"/>
              </a:ext>
            </a:extLst>
          </p:cNvPr>
          <p:cNvSpPr/>
          <p:nvPr userDrawn="1"/>
        </p:nvSpPr>
        <p:spPr>
          <a:xfrm>
            <a:off x="782401" y="3110635"/>
            <a:ext cx="11251394" cy="19315"/>
          </a:xfrm>
          <a:prstGeom prst="line">
            <a:avLst/>
          </a:prstGeom>
          <a:ln w="12700">
            <a:solidFill>
              <a:schemeClr val="tx2"/>
            </a:solidFill>
          </a:ln>
        </p:spPr>
        <p:txBody>
          <a:bodyPr tIns="91439" bIns="91439"/>
          <a:lstStyle/>
          <a:p>
            <a:endParaRPr/>
          </a:p>
        </p:txBody>
      </p:sp>
      <p:sp>
        <p:nvSpPr>
          <p:cNvPr id="37" name="Text Placeholder 36">
            <a:extLst>
              <a:ext uri="{FF2B5EF4-FFF2-40B4-BE49-F238E27FC236}">
                <a16:creationId xmlns:a16="http://schemas.microsoft.com/office/drawing/2014/main" id="{106D5625-D0A6-4240-9CFF-3A756AB7FF5A}"/>
              </a:ext>
            </a:extLst>
          </p:cNvPr>
          <p:cNvSpPr>
            <a:spLocks noGrp="1"/>
          </p:cNvSpPr>
          <p:nvPr>
            <p:ph type="body" sz="quarter" idx="10" hasCustomPrompt="1"/>
          </p:nvPr>
        </p:nvSpPr>
        <p:spPr>
          <a:xfrm>
            <a:off x="782401" y="1079999"/>
            <a:ext cx="7437749" cy="1986095"/>
          </a:xfrm>
          <a:prstGeom prst="rect">
            <a:avLst/>
          </a:prstGeom>
        </p:spPr>
        <p:txBody>
          <a:bodyPr lIns="90000" anchor="ctr"/>
          <a:lstStyle>
            <a:lvl1pPr>
              <a:defRPr sz="6000">
                <a:solidFill>
                  <a:schemeClr val="accent2"/>
                </a:solidFill>
              </a:defRPr>
            </a:lvl1pPr>
          </a:lstStyle>
          <a:p>
            <a:pPr lvl="0"/>
            <a:r>
              <a:rPr lang="en-GB" dirty="0"/>
              <a:t>Title</a:t>
            </a:r>
          </a:p>
        </p:txBody>
      </p:sp>
      <p:sp>
        <p:nvSpPr>
          <p:cNvPr id="41" name="Picture Placeholder 40">
            <a:extLst>
              <a:ext uri="{FF2B5EF4-FFF2-40B4-BE49-F238E27FC236}">
                <a16:creationId xmlns:a16="http://schemas.microsoft.com/office/drawing/2014/main" id="{C3E09CD7-C593-3046-A5CD-2E9409D32505}"/>
              </a:ext>
            </a:extLst>
          </p:cNvPr>
          <p:cNvSpPr>
            <a:spLocks noGrp="1"/>
          </p:cNvSpPr>
          <p:nvPr>
            <p:ph type="pic" sz="quarter" idx="12" hasCustomPrompt="1"/>
          </p:nvPr>
        </p:nvSpPr>
        <p:spPr>
          <a:xfrm>
            <a:off x="12751606" y="381000"/>
            <a:ext cx="11251395" cy="12954000"/>
          </a:xfrm>
          <a:prstGeom prst="rect">
            <a:avLst/>
          </a:prstGeom>
        </p:spPr>
        <p:txBody>
          <a:bodyPr anchor="ctr"/>
          <a:lstStyle>
            <a:lvl1pPr algn="ctr">
              <a:defRPr sz="4500"/>
            </a:lvl1pPr>
          </a:lstStyle>
          <a:p>
            <a:r>
              <a:rPr lang="en-GB" dirty="0"/>
              <a:t>Image</a:t>
            </a:r>
          </a:p>
        </p:txBody>
      </p:sp>
      <p:sp>
        <p:nvSpPr>
          <p:cNvPr id="3" name="Text Placeholder 2">
            <a:extLst>
              <a:ext uri="{FF2B5EF4-FFF2-40B4-BE49-F238E27FC236}">
                <a16:creationId xmlns:a16="http://schemas.microsoft.com/office/drawing/2014/main" id="{1882A226-D990-5341-AB6E-CEEBC8CCA830}"/>
              </a:ext>
            </a:extLst>
          </p:cNvPr>
          <p:cNvSpPr>
            <a:spLocks noGrp="1"/>
          </p:cNvSpPr>
          <p:nvPr>
            <p:ph type="body" sz="quarter" idx="13" hasCustomPrompt="1"/>
          </p:nvPr>
        </p:nvSpPr>
        <p:spPr>
          <a:xfrm>
            <a:off x="782401" y="3640304"/>
            <a:ext cx="11251394" cy="8418788"/>
          </a:xfrm>
          <a:prstGeom prst="rect">
            <a:avLst/>
          </a:prstGeom>
        </p:spPr>
        <p:txBody>
          <a:bodyPr/>
          <a:lstStyle>
            <a:lvl1pPr>
              <a:defRPr sz="4500"/>
            </a:lvl1pPr>
            <a:lvl2pPr>
              <a:defRPr sz="4000"/>
            </a:lvl2pPr>
            <a:lvl3pPr>
              <a:defRPr sz="4000"/>
            </a:lvl3pPr>
            <a:lvl4pPr>
              <a:defRPr sz="3000"/>
            </a:lvl4pPr>
            <a:lvl5pPr>
              <a:defRPr sz="4000"/>
            </a:lvl5pPr>
            <a:lvl6pPr>
              <a:defRPr sz="3000"/>
            </a:lvl6pPr>
            <a:lvl7pPr>
              <a:defRPr sz="3000"/>
            </a:lvl7pPr>
            <a:lvl8pPr>
              <a:defRPr sz="3000"/>
            </a:lvl8pPr>
            <a:lvl9pPr>
              <a:defRPr sz="3000"/>
            </a:lvl9pPr>
          </a:lstStyle>
          <a:p>
            <a:pPr lvl="0"/>
            <a:r>
              <a:rPr lang="en-GB" dirty="0"/>
              <a:t>Add copy</a:t>
            </a:r>
          </a:p>
          <a:p>
            <a:pPr lvl="1"/>
            <a:r>
              <a:rPr lang="en-GB" dirty="0"/>
              <a:t>Second point</a:t>
            </a:r>
          </a:p>
          <a:p>
            <a:pPr lvl="2"/>
            <a:r>
              <a:rPr lang="en-GB" dirty="0"/>
              <a:t>Third point</a:t>
            </a:r>
          </a:p>
          <a:p>
            <a:pPr lvl="3"/>
            <a:r>
              <a:rPr lang="en-GB" dirty="0"/>
              <a:t>Fourth level</a:t>
            </a:r>
          </a:p>
        </p:txBody>
      </p:sp>
      <p:pic>
        <p:nvPicPr>
          <p:cNvPr id="11" name="JRF Rubine.png" descr="JRF Rubine.png">
            <a:extLst>
              <a:ext uri="{FF2B5EF4-FFF2-40B4-BE49-F238E27FC236}">
                <a16:creationId xmlns:a16="http://schemas.microsoft.com/office/drawing/2014/main" id="{D398343D-81DB-A343-A00C-6E4F7D94964F}"/>
              </a:ext>
            </a:extLst>
          </p:cNvPr>
          <p:cNvPicPr>
            <a:picLocks noChangeAspect="1"/>
          </p:cNvPicPr>
          <p:nvPr userDrawn="1"/>
        </p:nvPicPr>
        <p:blipFill>
          <a:blip r:embed="rId2"/>
          <a:stretch>
            <a:fillRect/>
          </a:stretch>
        </p:blipFill>
        <p:spPr>
          <a:xfrm>
            <a:off x="711236" y="12440091"/>
            <a:ext cx="2812028" cy="555450"/>
          </a:xfrm>
          <a:prstGeom prst="rect">
            <a:avLst/>
          </a:prstGeom>
          <a:ln w="12700">
            <a:miter lim="400000"/>
          </a:ln>
        </p:spPr>
      </p:pic>
      <p:pic>
        <p:nvPicPr>
          <p:cNvPr id="10" name="Picture 9">
            <a:extLst>
              <a:ext uri="{FF2B5EF4-FFF2-40B4-BE49-F238E27FC236}">
                <a16:creationId xmlns:a16="http://schemas.microsoft.com/office/drawing/2014/main" id="{168903F1-2425-FE44-8E88-6B4BDCFDE68F}"/>
              </a:ext>
            </a:extLst>
          </p:cNvPr>
          <p:cNvPicPr>
            <a:picLocks noChangeAspect="1"/>
          </p:cNvPicPr>
          <p:nvPr userDrawn="1"/>
        </p:nvPicPr>
        <p:blipFill>
          <a:blip r:embed="rId3"/>
          <a:stretch>
            <a:fillRect/>
          </a:stretch>
        </p:blipFill>
        <p:spPr>
          <a:xfrm>
            <a:off x="8710679" y="1844845"/>
            <a:ext cx="3442384" cy="1618029"/>
          </a:xfrm>
          <a:prstGeom prst="rect">
            <a:avLst/>
          </a:prstGeom>
        </p:spPr>
      </p:pic>
    </p:spTree>
    <p:extLst>
      <p:ext uri="{BB962C8B-B14F-4D97-AF65-F5344CB8AC3E}">
        <p14:creationId xmlns:p14="http://schemas.microsoft.com/office/powerpoint/2010/main" val="28151678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ytelling_1">
    <p:bg>
      <p:bgPr>
        <a:solidFill>
          <a:schemeClr val="accent2"/>
        </a:solidFill>
        <a:effectLst/>
      </p:bgPr>
    </p:b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9AB16BF9-810B-1849-9D09-601329B3426C}"/>
              </a:ext>
            </a:extLst>
          </p:cNvPr>
          <p:cNvSpPr>
            <a:spLocks noGrp="1"/>
          </p:cNvSpPr>
          <p:nvPr>
            <p:ph type="pic" sz="quarter" idx="10"/>
          </p:nvPr>
        </p:nvSpPr>
        <p:spPr>
          <a:xfrm>
            <a:off x="381600" y="381600"/>
            <a:ext cx="23731200" cy="12952799"/>
          </a:xfrm>
          <a:prstGeom prst="rect">
            <a:avLst/>
          </a:prstGeom>
        </p:spPr>
        <p:txBody>
          <a:bodyPr lIns="90000"/>
          <a:lstStyle>
            <a:lvl1pPr algn="ctr">
              <a:defRPr sz="4000" b="0"/>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9263AF2-1CD3-C74D-B4EB-2E67418F6A04}"/>
              </a:ext>
            </a:extLst>
          </p:cNvPr>
          <p:cNvSpPr>
            <a:spLocks noGrp="1"/>
          </p:cNvSpPr>
          <p:nvPr>
            <p:ph type="body" sz="quarter" idx="11" hasCustomPrompt="1"/>
          </p:nvPr>
        </p:nvSpPr>
        <p:spPr>
          <a:xfrm>
            <a:off x="381600" y="8154000"/>
            <a:ext cx="23731200" cy="12952799"/>
          </a:xfrm>
          <a:prstGeom prst="rect">
            <a:avLst/>
          </a:prstGeom>
          <a:solidFill>
            <a:schemeClr val="tx1">
              <a:alpha val="50000"/>
            </a:schemeClr>
          </a:solidFill>
        </p:spPr>
        <p:txBody>
          <a:bodyPr lIns="720000" rIns="720000" anchor="ctr"/>
          <a:lstStyle>
            <a:lvl1pPr marL="1371600" indent="-1371600" algn="ctr">
              <a:buNone/>
              <a:defRPr sz="11000">
                <a:solidFill>
                  <a:schemeClr val="bg1"/>
                </a:solidFill>
              </a:defRPr>
            </a:lvl1pPr>
            <a:lvl2pPr algn="ctr">
              <a:defRPr/>
            </a:lvl2pPr>
            <a:lvl3pPr algn="ctr">
              <a:defRPr/>
            </a:lvl3pPr>
            <a:lvl4pPr algn="ctr">
              <a:defRPr/>
            </a:lvl4pPr>
            <a:lvl5pPr algn="ctr">
              <a:defRPr/>
            </a:lvl5pPr>
          </a:lstStyle>
          <a:p>
            <a:pPr lvl="0"/>
            <a:r>
              <a:rPr lang="en-GB" dirty="0"/>
              <a:t>Add picture. Write storytelling statement here. Drag text box </a:t>
            </a:r>
            <a:br>
              <a:rPr lang="en-GB" dirty="0"/>
            </a:br>
            <a:r>
              <a:rPr lang="en-GB" dirty="0"/>
              <a:t>to centre.</a:t>
            </a:r>
          </a:p>
        </p:txBody>
      </p:sp>
      <p:sp>
        <p:nvSpPr>
          <p:cNvPr id="19" name="Text Placeholder 16">
            <a:extLst>
              <a:ext uri="{FF2B5EF4-FFF2-40B4-BE49-F238E27FC236}">
                <a16:creationId xmlns:a16="http://schemas.microsoft.com/office/drawing/2014/main" id="{86991257-81BD-794B-A59D-7860D2F04A63}"/>
              </a:ext>
            </a:extLst>
          </p:cNvPr>
          <p:cNvSpPr>
            <a:spLocks noGrp="1"/>
          </p:cNvSpPr>
          <p:nvPr>
            <p:ph type="body" sz="quarter" idx="12"/>
          </p:nvPr>
        </p:nvSpPr>
        <p:spPr>
          <a:xfrm>
            <a:off x="21774684" y="12748873"/>
            <a:ext cx="2181600" cy="432000"/>
          </a:xfrm>
          <a:prstGeom prst="rect">
            <a:avLst/>
          </a:prstGeom>
          <a:blipFill>
            <a:blip r:embed="rId2"/>
            <a:stretch>
              <a:fillRect/>
            </a:stretch>
          </a:blipFill>
        </p:spPr>
        <p:txBody>
          <a:bodyPr/>
          <a:lstStyle>
            <a:lvl1pPr>
              <a:defRPr sz="100" b="0"/>
            </a:lvl1pPr>
          </a:lstStyle>
          <a:p>
            <a:pPr lvl="0"/>
            <a:r>
              <a:rPr lang="en-US"/>
              <a:t>Click to edit Master text styles</a:t>
            </a:r>
          </a:p>
        </p:txBody>
      </p:sp>
    </p:spTree>
    <p:extLst>
      <p:ext uri="{BB962C8B-B14F-4D97-AF65-F5344CB8AC3E}">
        <p14:creationId xmlns:p14="http://schemas.microsoft.com/office/powerpoint/2010/main" val="277551778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telling_2">
    <p:bg>
      <p:bgPr>
        <a:solidFill>
          <a:schemeClr val="tx2"/>
        </a:solidFill>
        <a:effectLst/>
      </p:bgPr>
    </p:b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9AB16BF9-810B-1849-9D09-601329B3426C}"/>
              </a:ext>
            </a:extLst>
          </p:cNvPr>
          <p:cNvSpPr>
            <a:spLocks noGrp="1"/>
          </p:cNvSpPr>
          <p:nvPr>
            <p:ph type="pic" sz="quarter" idx="10"/>
          </p:nvPr>
        </p:nvSpPr>
        <p:spPr>
          <a:xfrm>
            <a:off x="0" y="0"/>
            <a:ext cx="24384000" cy="13716000"/>
          </a:xfrm>
          <a:prstGeom prst="rect">
            <a:avLst/>
          </a:prstGeom>
        </p:spPr>
        <p:txBody>
          <a:bodyPr lIns="90000"/>
          <a:lstStyle>
            <a:lvl1pPr algn="ctr">
              <a:defRPr sz="4000" b="0"/>
            </a:lvl1pPr>
          </a:lstStyle>
          <a:p>
            <a:r>
              <a:rPr lang="en-US"/>
              <a:t>Click icon to add picture</a:t>
            </a:r>
            <a:endParaRPr lang="en-GB" dirty="0"/>
          </a:p>
        </p:txBody>
      </p:sp>
      <p:sp>
        <p:nvSpPr>
          <p:cNvPr id="7" name="Text Placeholder 6">
            <a:extLst>
              <a:ext uri="{FF2B5EF4-FFF2-40B4-BE49-F238E27FC236}">
                <a16:creationId xmlns:a16="http://schemas.microsoft.com/office/drawing/2014/main" id="{39263AF2-1CD3-C74D-B4EB-2E67418F6A04}"/>
              </a:ext>
            </a:extLst>
          </p:cNvPr>
          <p:cNvSpPr>
            <a:spLocks noGrp="1"/>
          </p:cNvSpPr>
          <p:nvPr>
            <p:ph type="body" sz="quarter" idx="11" hasCustomPrompt="1"/>
          </p:nvPr>
        </p:nvSpPr>
        <p:spPr>
          <a:xfrm>
            <a:off x="0" y="9605353"/>
            <a:ext cx="24384000" cy="3575520"/>
          </a:xfrm>
          <a:prstGeom prst="rect">
            <a:avLst/>
          </a:prstGeom>
          <a:solidFill>
            <a:schemeClr val="accent2">
              <a:alpha val="50000"/>
            </a:schemeClr>
          </a:solidFill>
        </p:spPr>
        <p:txBody>
          <a:bodyPr lIns="720000" rIns="720000" anchor="ctr"/>
          <a:lstStyle>
            <a:lvl1pPr marL="1371600" indent="-1371600" algn="ctr">
              <a:buNone/>
              <a:defRPr sz="11000">
                <a:solidFill>
                  <a:schemeClr val="bg1"/>
                </a:solidFill>
              </a:defRPr>
            </a:lvl1pPr>
            <a:lvl2pPr algn="ctr">
              <a:defRPr/>
            </a:lvl2pPr>
            <a:lvl3pPr algn="ctr">
              <a:defRPr/>
            </a:lvl3pPr>
            <a:lvl4pPr algn="ctr">
              <a:defRPr/>
            </a:lvl4pPr>
            <a:lvl5pPr algn="ctr">
              <a:defRPr/>
            </a:lvl5pPr>
          </a:lstStyle>
          <a:p>
            <a:pPr lvl="0"/>
            <a:r>
              <a:rPr lang="en-GB" dirty="0"/>
              <a:t>Add picture. Write storytelling statement here. Adjust size of text box (if needed) and drag to centre.</a:t>
            </a:r>
          </a:p>
        </p:txBody>
      </p:sp>
      <p:sp>
        <p:nvSpPr>
          <p:cNvPr id="19" name="Text Placeholder 16">
            <a:extLst>
              <a:ext uri="{FF2B5EF4-FFF2-40B4-BE49-F238E27FC236}">
                <a16:creationId xmlns:a16="http://schemas.microsoft.com/office/drawing/2014/main" id="{86991257-81BD-794B-A59D-7860D2F04A63}"/>
              </a:ext>
            </a:extLst>
          </p:cNvPr>
          <p:cNvSpPr>
            <a:spLocks noGrp="1"/>
          </p:cNvSpPr>
          <p:nvPr>
            <p:ph type="body" sz="quarter" idx="12"/>
          </p:nvPr>
        </p:nvSpPr>
        <p:spPr>
          <a:xfrm>
            <a:off x="21774684" y="12748873"/>
            <a:ext cx="2181600" cy="432000"/>
          </a:xfrm>
          <a:prstGeom prst="rect">
            <a:avLst/>
          </a:prstGeom>
          <a:blipFill>
            <a:blip r:embed="rId2"/>
            <a:stretch>
              <a:fillRect/>
            </a:stretch>
          </a:blipFill>
        </p:spPr>
        <p:txBody>
          <a:bodyPr/>
          <a:lstStyle>
            <a:lvl1pPr>
              <a:defRPr sz="100" b="0"/>
            </a:lvl1pPr>
          </a:lstStyle>
          <a:p>
            <a:pPr lvl="0"/>
            <a:r>
              <a:rPr lang="en-US"/>
              <a:t>Click to edit Master text styles</a:t>
            </a:r>
          </a:p>
        </p:txBody>
      </p:sp>
    </p:spTree>
    <p:extLst>
      <p:ext uri="{BB962C8B-B14F-4D97-AF65-F5344CB8AC3E}">
        <p14:creationId xmlns:p14="http://schemas.microsoft.com/office/powerpoint/2010/main" val="31929989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Short)">
    <p:bg>
      <p:bgPr>
        <a:solidFill>
          <a:schemeClr val="accent2"/>
        </a:solidFill>
        <a:effectLst/>
      </p:bgPr>
    </p:bg>
    <p:spTree>
      <p:nvGrpSpPr>
        <p:cNvPr id="1" name=""/>
        <p:cNvGrpSpPr/>
        <p:nvPr/>
      </p:nvGrpSpPr>
      <p:grpSpPr>
        <a:xfrm>
          <a:off x="0" y="0"/>
          <a:ext cx="0" cy="0"/>
          <a:chOff x="0" y="0"/>
          <a:chExt cx="0" cy="0"/>
        </a:xfrm>
      </p:grpSpPr>
      <p:sp>
        <p:nvSpPr>
          <p:cNvPr id="17" name="Rectangle">
            <a:extLst>
              <a:ext uri="{FF2B5EF4-FFF2-40B4-BE49-F238E27FC236}">
                <a16:creationId xmlns:a16="http://schemas.microsoft.com/office/drawing/2014/main" id="{49F78475-0AAA-5540-857C-18C985A86BAF}"/>
              </a:ext>
            </a:extLst>
          </p:cNvPr>
          <p:cNvSpPr/>
          <p:nvPr userDrawn="1"/>
        </p:nvSpPr>
        <p:spPr>
          <a:xfrm>
            <a:off x="381000" y="381000"/>
            <a:ext cx="23622000" cy="12954000"/>
          </a:xfrm>
          <a:prstGeom prst="rect">
            <a:avLst/>
          </a:prstGeom>
          <a:solidFill>
            <a:srgbClr val="FFFFFF"/>
          </a:solidFill>
          <a:ln w="12700">
            <a:miter lim="400000"/>
          </a:ln>
        </p:spPr>
        <p:txBody>
          <a:bodyPr tIns="91439" bIns="91439" anchor="ctr"/>
          <a:lstStyle/>
          <a:p>
            <a:endParaRPr/>
          </a:p>
        </p:txBody>
      </p:sp>
      <p:sp>
        <p:nvSpPr>
          <p:cNvPr id="2" name="Rounded Rectangle 1">
            <a:extLst>
              <a:ext uri="{FF2B5EF4-FFF2-40B4-BE49-F238E27FC236}">
                <a16:creationId xmlns:a16="http://schemas.microsoft.com/office/drawing/2014/main" id="{2B2DB673-EA18-ED4F-A16B-CC4EBE46021C}"/>
              </a:ext>
            </a:extLst>
          </p:cNvPr>
          <p:cNvSpPr/>
          <p:nvPr userDrawn="1"/>
        </p:nvSpPr>
        <p:spPr>
          <a:xfrm>
            <a:off x="14661751" y="4192386"/>
            <a:ext cx="8638823" cy="8485461"/>
          </a:xfrm>
          <a:prstGeom prst="roundRect">
            <a:avLst/>
          </a:prstGeom>
          <a:solidFill>
            <a:schemeClr val="accent2"/>
          </a:solidFill>
          <a:ln w="50800" cap="flat">
            <a:no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Tx/>
              <a:latin typeface="+mj-lt"/>
              <a:ea typeface="+mj-ea"/>
              <a:cs typeface="+mj-cs"/>
              <a:sym typeface="Calibri"/>
            </a:endParaRPr>
          </a:p>
        </p:txBody>
      </p:sp>
      <p:sp>
        <p:nvSpPr>
          <p:cNvPr id="37" name="Text Placeholder 36">
            <a:extLst>
              <a:ext uri="{FF2B5EF4-FFF2-40B4-BE49-F238E27FC236}">
                <a16:creationId xmlns:a16="http://schemas.microsoft.com/office/drawing/2014/main" id="{106D5625-D0A6-4240-9CFF-3A756AB7FF5A}"/>
              </a:ext>
            </a:extLst>
          </p:cNvPr>
          <p:cNvSpPr>
            <a:spLocks noGrp="1"/>
          </p:cNvSpPr>
          <p:nvPr>
            <p:ph type="body" sz="quarter" idx="10" hasCustomPrompt="1"/>
          </p:nvPr>
        </p:nvSpPr>
        <p:spPr>
          <a:xfrm>
            <a:off x="781200" y="1080000"/>
            <a:ext cx="13320000" cy="1458000"/>
          </a:xfrm>
          <a:prstGeom prst="rect">
            <a:avLst/>
          </a:prstGeom>
        </p:spPr>
        <p:txBody>
          <a:bodyPr lIns="90000"/>
          <a:lstStyle>
            <a:lvl1pPr>
              <a:defRPr sz="8800">
                <a:solidFill>
                  <a:schemeClr val="accent2"/>
                </a:solidFill>
              </a:defRPr>
            </a:lvl1pPr>
          </a:lstStyle>
          <a:p>
            <a:pPr lvl="0"/>
            <a:r>
              <a:rPr lang="en-GB" dirty="0"/>
              <a:t>Case study</a:t>
            </a:r>
          </a:p>
        </p:txBody>
      </p:sp>
      <p:sp>
        <p:nvSpPr>
          <p:cNvPr id="41" name="Picture Placeholder 40">
            <a:extLst>
              <a:ext uri="{FF2B5EF4-FFF2-40B4-BE49-F238E27FC236}">
                <a16:creationId xmlns:a16="http://schemas.microsoft.com/office/drawing/2014/main" id="{C3E09CD7-C593-3046-A5CD-2E9409D32505}"/>
              </a:ext>
            </a:extLst>
          </p:cNvPr>
          <p:cNvSpPr>
            <a:spLocks noGrp="1"/>
          </p:cNvSpPr>
          <p:nvPr>
            <p:ph type="pic" sz="quarter" idx="12" hasCustomPrompt="1"/>
          </p:nvPr>
        </p:nvSpPr>
        <p:spPr>
          <a:xfrm>
            <a:off x="20679599" y="3537062"/>
            <a:ext cx="2790000" cy="2790000"/>
          </a:xfrm>
          <a:prstGeom prst="ellipse">
            <a:avLst/>
          </a:prstGeom>
        </p:spPr>
        <p:txBody>
          <a:bodyPr anchor="ctr"/>
          <a:lstStyle>
            <a:lvl1pPr algn="ctr">
              <a:defRPr sz="3000" b="0">
                <a:solidFill>
                  <a:schemeClr val="bg1"/>
                </a:solidFill>
              </a:defRPr>
            </a:lvl1pPr>
          </a:lstStyle>
          <a:p>
            <a:r>
              <a:rPr lang="en-GB" dirty="0"/>
              <a:t>Headshot (if available)</a:t>
            </a:r>
          </a:p>
        </p:txBody>
      </p:sp>
      <p:sp>
        <p:nvSpPr>
          <p:cNvPr id="4" name="Text Placeholder 3">
            <a:extLst>
              <a:ext uri="{FF2B5EF4-FFF2-40B4-BE49-F238E27FC236}">
                <a16:creationId xmlns:a16="http://schemas.microsoft.com/office/drawing/2014/main" id="{0AFE9532-5445-5842-8165-C67BA1880B18}"/>
              </a:ext>
            </a:extLst>
          </p:cNvPr>
          <p:cNvSpPr>
            <a:spLocks noGrp="1"/>
          </p:cNvSpPr>
          <p:nvPr>
            <p:ph type="body" sz="quarter" idx="13" hasCustomPrompt="1"/>
          </p:nvPr>
        </p:nvSpPr>
        <p:spPr>
          <a:xfrm>
            <a:off x="16011311" y="4766626"/>
            <a:ext cx="4449762" cy="1006475"/>
          </a:xfrm>
          <a:prstGeom prst="rect">
            <a:avLst/>
          </a:prstGeom>
        </p:spPr>
        <p:txBody>
          <a:bodyPr anchor="ctr"/>
          <a:lstStyle>
            <a:lvl1pPr algn="ctr">
              <a:defRPr sz="4000">
                <a:solidFill>
                  <a:schemeClr val="bg1"/>
                </a:solidFill>
              </a:defRPr>
            </a:lvl1pPr>
          </a:lstStyle>
          <a:p>
            <a:pPr lvl="0"/>
            <a:r>
              <a:rPr lang="en-GB" dirty="0"/>
              <a:t>Name (Age)</a:t>
            </a:r>
          </a:p>
        </p:txBody>
      </p:sp>
      <p:sp>
        <p:nvSpPr>
          <p:cNvPr id="11" name="Text Placeholder 3">
            <a:extLst>
              <a:ext uri="{FF2B5EF4-FFF2-40B4-BE49-F238E27FC236}">
                <a16:creationId xmlns:a16="http://schemas.microsoft.com/office/drawing/2014/main" id="{1D9C18D4-77F7-7A47-AA65-08D6C164B324}"/>
              </a:ext>
            </a:extLst>
          </p:cNvPr>
          <p:cNvSpPr>
            <a:spLocks noGrp="1"/>
          </p:cNvSpPr>
          <p:nvPr>
            <p:ph type="body" sz="quarter" idx="14" hasCustomPrompt="1"/>
          </p:nvPr>
        </p:nvSpPr>
        <p:spPr>
          <a:xfrm>
            <a:off x="14986000" y="6604000"/>
            <a:ext cx="7950200" cy="5320449"/>
          </a:xfrm>
          <a:prstGeom prst="rect">
            <a:avLst/>
          </a:prstGeom>
        </p:spPr>
        <p:txBody>
          <a:bodyPr anchor="t"/>
          <a:lstStyle>
            <a:lvl1pPr algn="l">
              <a:defRPr sz="3500" b="0">
                <a:solidFill>
                  <a:schemeClr val="bg1"/>
                </a:solidFill>
              </a:defRPr>
            </a:lvl1pPr>
          </a:lstStyle>
          <a:p>
            <a:pPr lvl="0"/>
            <a:r>
              <a:rPr lang="en-GB" dirty="0"/>
              <a:t>[Personal story goes here]</a:t>
            </a:r>
          </a:p>
        </p:txBody>
      </p:sp>
      <p:sp>
        <p:nvSpPr>
          <p:cNvPr id="5" name="Text Placeholder 4">
            <a:extLst>
              <a:ext uri="{FF2B5EF4-FFF2-40B4-BE49-F238E27FC236}">
                <a16:creationId xmlns:a16="http://schemas.microsoft.com/office/drawing/2014/main" id="{E82C5193-A111-624A-8D85-1A9C8A1E79EE}"/>
              </a:ext>
            </a:extLst>
          </p:cNvPr>
          <p:cNvSpPr>
            <a:spLocks noGrp="1"/>
          </p:cNvSpPr>
          <p:nvPr>
            <p:ph type="body" sz="quarter" idx="15" hasCustomPrompt="1"/>
          </p:nvPr>
        </p:nvSpPr>
        <p:spPr>
          <a:xfrm>
            <a:off x="781200" y="3722215"/>
            <a:ext cx="13319125" cy="8241418"/>
          </a:xfrm>
          <a:prstGeom prst="rect">
            <a:avLst/>
          </a:prstGeom>
        </p:spPr>
        <p:txBody>
          <a:bodyPr/>
          <a:lstStyle>
            <a:lvl1pPr>
              <a:defRPr sz="4500"/>
            </a:lvl1pPr>
            <a:lvl2pPr>
              <a:defRPr sz="4000"/>
            </a:lvl2pPr>
            <a:lvl3pPr>
              <a:defRPr sz="4000"/>
            </a:lvl3pPr>
            <a:lvl4pPr>
              <a:defRPr sz="3000"/>
            </a:lvl4pPr>
            <a:lvl5pPr>
              <a:defRPr sz="3000"/>
            </a:lvl5pPr>
          </a:lstStyle>
          <a:p>
            <a:pPr lvl="0"/>
            <a:r>
              <a:rPr lang="en-GB" dirty="0"/>
              <a:t>Copy</a:t>
            </a:r>
          </a:p>
          <a:p>
            <a:pPr lvl="1"/>
            <a:r>
              <a:rPr lang="en-GB" dirty="0"/>
              <a:t>First point</a:t>
            </a:r>
          </a:p>
          <a:p>
            <a:pPr lvl="2"/>
            <a:r>
              <a:rPr lang="en-GB" dirty="0"/>
              <a:t>Second point</a:t>
            </a:r>
          </a:p>
          <a:p>
            <a:pPr lvl="3"/>
            <a:r>
              <a:rPr lang="en-GB" dirty="0"/>
              <a:t>Third point</a:t>
            </a:r>
          </a:p>
        </p:txBody>
      </p:sp>
      <p:pic>
        <p:nvPicPr>
          <p:cNvPr id="18" name="JRF Rubine.png" descr="JRF Rubine.png">
            <a:extLst>
              <a:ext uri="{FF2B5EF4-FFF2-40B4-BE49-F238E27FC236}">
                <a16:creationId xmlns:a16="http://schemas.microsoft.com/office/drawing/2014/main" id="{71C42266-0FB5-594E-BD73-DB78F95943FB}"/>
              </a:ext>
            </a:extLst>
          </p:cNvPr>
          <p:cNvPicPr>
            <a:picLocks noChangeAspect="1"/>
          </p:cNvPicPr>
          <p:nvPr userDrawn="1"/>
        </p:nvPicPr>
        <p:blipFill>
          <a:blip r:embed="rId2"/>
          <a:stretch>
            <a:fillRect/>
          </a:stretch>
        </p:blipFill>
        <p:spPr>
          <a:xfrm>
            <a:off x="711236" y="12440091"/>
            <a:ext cx="2812028" cy="555450"/>
          </a:xfrm>
          <a:prstGeom prst="rect">
            <a:avLst/>
          </a:prstGeom>
          <a:ln w="12700">
            <a:miter lim="400000"/>
          </a:ln>
        </p:spPr>
      </p:pic>
      <p:sp>
        <p:nvSpPr>
          <p:cNvPr id="20" name="Line">
            <a:extLst>
              <a:ext uri="{FF2B5EF4-FFF2-40B4-BE49-F238E27FC236}">
                <a16:creationId xmlns:a16="http://schemas.microsoft.com/office/drawing/2014/main" id="{2B77EBA8-DF5F-374B-A219-7F86A8E40B8B}"/>
              </a:ext>
            </a:extLst>
          </p:cNvPr>
          <p:cNvSpPr/>
          <p:nvPr userDrawn="1"/>
        </p:nvSpPr>
        <p:spPr>
          <a:xfrm>
            <a:off x="782400" y="3110634"/>
            <a:ext cx="22687199" cy="38947"/>
          </a:xfrm>
          <a:prstGeom prst="line">
            <a:avLst/>
          </a:prstGeom>
          <a:ln w="12700">
            <a:solidFill>
              <a:schemeClr val="tx2"/>
            </a:solidFill>
          </a:ln>
        </p:spPr>
        <p:txBody>
          <a:bodyPr tIns="91439" bIns="91439"/>
          <a:lstStyle/>
          <a:p>
            <a:endParaRPr/>
          </a:p>
        </p:txBody>
      </p:sp>
      <p:pic>
        <p:nvPicPr>
          <p:cNvPr id="12" name="Picture 11">
            <a:extLst>
              <a:ext uri="{FF2B5EF4-FFF2-40B4-BE49-F238E27FC236}">
                <a16:creationId xmlns:a16="http://schemas.microsoft.com/office/drawing/2014/main" id="{F84172C5-786D-6049-A285-80274243B166}"/>
              </a:ext>
            </a:extLst>
          </p:cNvPr>
          <p:cNvPicPr>
            <a:picLocks noChangeAspect="1"/>
          </p:cNvPicPr>
          <p:nvPr userDrawn="1"/>
        </p:nvPicPr>
        <p:blipFill>
          <a:blip r:embed="rId3"/>
          <a:stretch>
            <a:fillRect/>
          </a:stretch>
        </p:blipFill>
        <p:spPr>
          <a:xfrm>
            <a:off x="18865850" y="1570575"/>
            <a:ext cx="4025900" cy="1892300"/>
          </a:xfrm>
          <a:prstGeom prst="rect">
            <a:avLst/>
          </a:prstGeom>
        </p:spPr>
      </p:pic>
    </p:spTree>
    <p:extLst>
      <p:ext uri="{BB962C8B-B14F-4D97-AF65-F5344CB8AC3E}">
        <p14:creationId xmlns:p14="http://schemas.microsoft.com/office/powerpoint/2010/main" val="90384217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Long)">
    <p:bg>
      <p:bgPr>
        <a:solidFill>
          <a:schemeClr val="accent2"/>
        </a:solidFill>
        <a:effectLst/>
      </p:bgPr>
    </p:bg>
    <p:spTree>
      <p:nvGrpSpPr>
        <p:cNvPr id="1" name=""/>
        <p:cNvGrpSpPr/>
        <p:nvPr/>
      </p:nvGrpSpPr>
      <p:grpSpPr>
        <a:xfrm>
          <a:off x="0" y="0"/>
          <a:ext cx="0" cy="0"/>
          <a:chOff x="0" y="0"/>
          <a:chExt cx="0" cy="0"/>
        </a:xfrm>
      </p:grpSpPr>
      <p:sp>
        <p:nvSpPr>
          <p:cNvPr id="17" name="Rectangle">
            <a:extLst>
              <a:ext uri="{FF2B5EF4-FFF2-40B4-BE49-F238E27FC236}">
                <a16:creationId xmlns:a16="http://schemas.microsoft.com/office/drawing/2014/main" id="{49F78475-0AAA-5540-857C-18C985A86BAF}"/>
              </a:ext>
            </a:extLst>
          </p:cNvPr>
          <p:cNvSpPr/>
          <p:nvPr userDrawn="1"/>
        </p:nvSpPr>
        <p:spPr>
          <a:xfrm>
            <a:off x="381000" y="381000"/>
            <a:ext cx="23622000" cy="12954000"/>
          </a:xfrm>
          <a:prstGeom prst="rect">
            <a:avLst/>
          </a:prstGeom>
          <a:solidFill>
            <a:srgbClr val="FFFFFF"/>
          </a:solidFill>
          <a:ln w="12700">
            <a:miter lim="400000"/>
          </a:ln>
        </p:spPr>
        <p:txBody>
          <a:bodyPr tIns="91439" bIns="91439" anchor="ctr"/>
          <a:lstStyle/>
          <a:p>
            <a:endParaRPr/>
          </a:p>
        </p:txBody>
      </p:sp>
      <p:sp>
        <p:nvSpPr>
          <p:cNvPr id="2" name="Rounded Rectangle 1">
            <a:extLst>
              <a:ext uri="{FF2B5EF4-FFF2-40B4-BE49-F238E27FC236}">
                <a16:creationId xmlns:a16="http://schemas.microsoft.com/office/drawing/2014/main" id="{2B2DB673-EA18-ED4F-A16B-CC4EBE46021C}"/>
              </a:ext>
            </a:extLst>
          </p:cNvPr>
          <p:cNvSpPr/>
          <p:nvPr userDrawn="1"/>
        </p:nvSpPr>
        <p:spPr>
          <a:xfrm>
            <a:off x="781201" y="4049843"/>
            <a:ext cx="22519373" cy="7809063"/>
          </a:xfrm>
          <a:prstGeom prst="roundRect">
            <a:avLst/>
          </a:prstGeom>
          <a:solidFill>
            <a:schemeClr val="accent2"/>
          </a:solidFill>
          <a:ln w="50800" cap="flat">
            <a:no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Tx/>
              <a:latin typeface="+mj-lt"/>
              <a:ea typeface="+mj-ea"/>
              <a:cs typeface="+mj-cs"/>
              <a:sym typeface="Calibri"/>
            </a:endParaRPr>
          </a:p>
        </p:txBody>
      </p:sp>
      <p:sp>
        <p:nvSpPr>
          <p:cNvPr id="37" name="Text Placeholder 36">
            <a:extLst>
              <a:ext uri="{FF2B5EF4-FFF2-40B4-BE49-F238E27FC236}">
                <a16:creationId xmlns:a16="http://schemas.microsoft.com/office/drawing/2014/main" id="{106D5625-D0A6-4240-9CFF-3A756AB7FF5A}"/>
              </a:ext>
            </a:extLst>
          </p:cNvPr>
          <p:cNvSpPr>
            <a:spLocks noGrp="1"/>
          </p:cNvSpPr>
          <p:nvPr>
            <p:ph type="body" sz="quarter" idx="10" hasCustomPrompt="1"/>
          </p:nvPr>
        </p:nvSpPr>
        <p:spPr>
          <a:xfrm>
            <a:off x="781200" y="1080000"/>
            <a:ext cx="13320000" cy="1458000"/>
          </a:xfrm>
          <a:prstGeom prst="rect">
            <a:avLst/>
          </a:prstGeom>
        </p:spPr>
        <p:txBody>
          <a:bodyPr lIns="90000"/>
          <a:lstStyle>
            <a:lvl1pPr>
              <a:defRPr sz="8800">
                <a:solidFill>
                  <a:schemeClr val="accent2"/>
                </a:solidFill>
              </a:defRPr>
            </a:lvl1pPr>
          </a:lstStyle>
          <a:p>
            <a:pPr lvl="0"/>
            <a:r>
              <a:rPr lang="en-GB" dirty="0"/>
              <a:t>Case study title</a:t>
            </a:r>
          </a:p>
        </p:txBody>
      </p:sp>
      <p:sp>
        <p:nvSpPr>
          <p:cNvPr id="41" name="Picture Placeholder 40">
            <a:extLst>
              <a:ext uri="{FF2B5EF4-FFF2-40B4-BE49-F238E27FC236}">
                <a16:creationId xmlns:a16="http://schemas.microsoft.com/office/drawing/2014/main" id="{C3E09CD7-C593-3046-A5CD-2E9409D32505}"/>
              </a:ext>
            </a:extLst>
          </p:cNvPr>
          <p:cNvSpPr>
            <a:spLocks noGrp="1" noChangeAspect="1"/>
          </p:cNvSpPr>
          <p:nvPr>
            <p:ph type="pic" sz="quarter" idx="12" hasCustomPrompt="1"/>
          </p:nvPr>
        </p:nvSpPr>
        <p:spPr>
          <a:xfrm>
            <a:off x="20523200" y="3589953"/>
            <a:ext cx="2790000" cy="2790000"/>
          </a:xfrm>
          <a:prstGeom prst="ellipse">
            <a:avLst/>
          </a:prstGeom>
        </p:spPr>
        <p:txBody>
          <a:bodyPr anchor="ctr"/>
          <a:lstStyle>
            <a:lvl1pPr algn="ctr">
              <a:defRPr sz="3000" b="0">
                <a:solidFill>
                  <a:schemeClr val="bg1"/>
                </a:solidFill>
              </a:defRPr>
            </a:lvl1pPr>
          </a:lstStyle>
          <a:p>
            <a:r>
              <a:rPr lang="en-GB" dirty="0"/>
              <a:t>Headshot (if available)</a:t>
            </a:r>
          </a:p>
        </p:txBody>
      </p:sp>
      <p:sp>
        <p:nvSpPr>
          <p:cNvPr id="4" name="Text Placeholder 3">
            <a:extLst>
              <a:ext uri="{FF2B5EF4-FFF2-40B4-BE49-F238E27FC236}">
                <a16:creationId xmlns:a16="http://schemas.microsoft.com/office/drawing/2014/main" id="{0AFE9532-5445-5842-8165-C67BA1880B18}"/>
              </a:ext>
            </a:extLst>
          </p:cNvPr>
          <p:cNvSpPr>
            <a:spLocks noGrp="1"/>
          </p:cNvSpPr>
          <p:nvPr>
            <p:ph type="body" sz="quarter" idx="13" hasCustomPrompt="1"/>
          </p:nvPr>
        </p:nvSpPr>
        <p:spPr>
          <a:xfrm>
            <a:off x="9967119" y="4481937"/>
            <a:ext cx="4449762" cy="1006475"/>
          </a:xfrm>
          <a:prstGeom prst="rect">
            <a:avLst/>
          </a:prstGeom>
        </p:spPr>
        <p:txBody>
          <a:bodyPr anchor="ctr"/>
          <a:lstStyle>
            <a:lvl1pPr algn="ctr">
              <a:defRPr sz="4000">
                <a:solidFill>
                  <a:schemeClr val="bg1"/>
                </a:solidFill>
              </a:defRPr>
            </a:lvl1pPr>
          </a:lstStyle>
          <a:p>
            <a:pPr lvl="0"/>
            <a:r>
              <a:rPr lang="en-GB" dirty="0"/>
              <a:t>Name (Age)</a:t>
            </a:r>
          </a:p>
        </p:txBody>
      </p:sp>
      <p:sp>
        <p:nvSpPr>
          <p:cNvPr id="11" name="Text Placeholder 3">
            <a:extLst>
              <a:ext uri="{FF2B5EF4-FFF2-40B4-BE49-F238E27FC236}">
                <a16:creationId xmlns:a16="http://schemas.microsoft.com/office/drawing/2014/main" id="{1D9C18D4-77F7-7A47-AA65-08D6C164B324}"/>
              </a:ext>
            </a:extLst>
          </p:cNvPr>
          <p:cNvSpPr>
            <a:spLocks noGrp="1"/>
          </p:cNvSpPr>
          <p:nvPr>
            <p:ph type="body" sz="quarter" idx="14" hasCustomPrompt="1"/>
          </p:nvPr>
        </p:nvSpPr>
        <p:spPr>
          <a:xfrm>
            <a:off x="1405313" y="6124463"/>
            <a:ext cx="21573374" cy="5098392"/>
          </a:xfrm>
          <a:prstGeom prst="rect">
            <a:avLst/>
          </a:prstGeom>
        </p:spPr>
        <p:txBody>
          <a:bodyPr anchor="t"/>
          <a:lstStyle>
            <a:lvl1pPr algn="l">
              <a:defRPr sz="3500" b="0">
                <a:solidFill>
                  <a:schemeClr val="bg1"/>
                </a:solidFill>
              </a:defRPr>
            </a:lvl1pPr>
          </a:lstStyle>
          <a:p>
            <a:pPr lvl="0"/>
            <a:r>
              <a:rPr lang="en-GB" dirty="0"/>
              <a:t>[Personal story goes here]</a:t>
            </a:r>
          </a:p>
        </p:txBody>
      </p:sp>
      <p:pic>
        <p:nvPicPr>
          <p:cNvPr id="18" name="JRF Rubine.png" descr="JRF Rubine.png">
            <a:extLst>
              <a:ext uri="{FF2B5EF4-FFF2-40B4-BE49-F238E27FC236}">
                <a16:creationId xmlns:a16="http://schemas.microsoft.com/office/drawing/2014/main" id="{71C42266-0FB5-594E-BD73-DB78F95943FB}"/>
              </a:ext>
            </a:extLst>
          </p:cNvPr>
          <p:cNvPicPr>
            <a:picLocks noChangeAspect="1"/>
          </p:cNvPicPr>
          <p:nvPr userDrawn="1"/>
        </p:nvPicPr>
        <p:blipFill>
          <a:blip r:embed="rId2"/>
          <a:stretch>
            <a:fillRect/>
          </a:stretch>
        </p:blipFill>
        <p:spPr>
          <a:xfrm>
            <a:off x="711236" y="12440091"/>
            <a:ext cx="2812028" cy="555450"/>
          </a:xfrm>
          <a:prstGeom prst="rect">
            <a:avLst/>
          </a:prstGeom>
          <a:ln w="12700">
            <a:miter lim="400000"/>
          </a:ln>
        </p:spPr>
      </p:pic>
      <p:sp>
        <p:nvSpPr>
          <p:cNvPr id="20" name="Line">
            <a:extLst>
              <a:ext uri="{FF2B5EF4-FFF2-40B4-BE49-F238E27FC236}">
                <a16:creationId xmlns:a16="http://schemas.microsoft.com/office/drawing/2014/main" id="{2B77EBA8-DF5F-374B-A219-7F86A8E40B8B}"/>
              </a:ext>
            </a:extLst>
          </p:cNvPr>
          <p:cNvSpPr/>
          <p:nvPr userDrawn="1"/>
        </p:nvSpPr>
        <p:spPr>
          <a:xfrm>
            <a:off x="782400" y="3110634"/>
            <a:ext cx="22687199" cy="38947"/>
          </a:xfrm>
          <a:prstGeom prst="line">
            <a:avLst/>
          </a:prstGeom>
          <a:ln w="12700">
            <a:solidFill>
              <a:schemeClr val="accent1"/>
            </a:solidFill>
          </a:ln>
        </p:spPr>
        <p:txBody>
          <a:bodyPr tIns="91439" bIns="91439"/>
          <a:lstStyle/>
          <a:p>
            <a:endParaRPr/>
          </a:p>
        </p:txBody>
      </p:sp>
      <p:pic>
        <p:nvPicPr>
          <p:cNvPr id="10" name="Picture 9">
            <a:extLst>
              <a:ext uri="{FF2B5EF4-FFF2-40B4-BE49-F238E27FC236}">
                <a16:creationId xmlns:a16="http://schemas.microsoft.com/office/drawing/2014/main" id="{C8E8FCA4-EF8C-DD4C-B2FF-7EF10F0510A9}"/>
              </a:ext>
            </a:extLst>
          </p:cNvPr>
          <p:cNvPicPr>
            <a:picLocks noChangeAspect="1"/>
          </p:cNvPicPr>
          <p:nvPr userDrawn="1"/>
        </p:nvPicPr>
        <p:blipFill>
          <a:blip r:embed="rId3"/>
          <a:stretch>
            <a:fillRect/>
          </a:stretch>
        </p:blipFill>
        <p:spPr>
          <a:xfrm>
            <a:off x="18865850" y="1570575"/>
            <a:ext cx="4025900" cy="1892300"/>
          </a:xfrm>
          <a:prstGeom prst="rect">
            <a:avLst/>
          </a:prstGeom>
        </p:spPr>
      </p:pic>
    </p:spTree>
    <p:extLst>
      <p:ext uri="{BB962C8B-B14F-4D97-AF65-F5344CB8AC3E}">
        <p14:creationId xmlns:p14="http://schemas.microsoft.com/office/powerpoint/2010/main" val="363330187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chemeClr val="accent2"/>
        </a:solidFill>
        <a:effectLst/>
      </p:bgPr>
    </p:bg>
    <p:spTree>
      <p:nvGrpSpPr>
        <p:cNvPr id="1" name=""/>
        <p:cNvGrpSpPr/>
        <p:nvPr/>
      </p:nvGrpSpPr>
      <p:grpSpPr>
        <a:xfrm>
          <a:off x="0" y="0"/>
          <a:ext cx="0" cy="0"/>
          <a:chOff x="0" y="0"/>
          <a:chExt cx="0" cy="0"/>
        </a:xfrm>
      </p:grpSpPr>
      <p:sp>
        <p:nvSpPr>
          <p:cNvPr id="19" name="Text Placeholder 17">
            <a:extLst>
              <a:ext uri="{FF2B5EF4-FFF2-40B4-BE49-F238E27FC236}">
                <a16:creationId xmlns:a16="http://schemas.microsoft.com/office/drawing/2014/main" id="{5CA72962-61FC-3D4B-8056-BE20EB7A954C}"/>
              </a:ext>
            </a:extLst>
          </p:cNvPr>
          <p:cNvSpPr>
            <a:spLocks noGrp="1"/>
          </p:cNvSpPr>
          <p:nvPr>
            <p:ph type="body" sz="quarter" idx="10" hasCustomPrompt="1"/>
          </p:nvPr>
        </p:nvSpPr>
        <p:spPr>
          <a:xfrm>
            <a:off x="971918" y="5432657"/>
            <a:ext cx="15683764" cy="1463771"/>
          </a:xfrm>
          <a:prstGeom prst="rect">
            <a:avLst/>
          </a:prstGeom>
        </p:spPr>
        <p:txBody>
          <a:bodyPr/>
          <a:lstStyle>
            <a:lvl1pPr algn="l">
              <a:buNone/>
              <a:defRPr sz="10000" b="1">
                <a:solidFill>
                  <a:schemeClr val="bg1"/>
                </a:solidFill>
                <a:latin typeface="Calibri" panose="020F0502020204030204" pitchFamily="34" charset="0"/>
                <a:cs typeface="Calibri" panose="020F0502020204030204" pitchFamily="34" charset="0"/>
              </a:defRPr>
            </a:lvl1pPr>
          </a:lstStyle>
          <a:p>
            <a:pPr lvl="0"/>
            <a:r>
              <a:rPr lang="en-GB" dirty="0"/>
              <a:t>Title</a:t>
            </a:r>
          </a:p>
        </p:txBody>
      </p:sp>
      <p:sp>
        <p:nvSpPr>
          <p:cNvPr id="21" name="Text Placeholder 17">
            <a:extLst>
              <a:ext uri="{FF2B5EF4-FFF2-40B4-BE49-F238E27FC236}">
                <a16:creationId xmlns:a16="http://schemas.microsoft.com/office/drawing/2014/main" id="{79F62C49-AB61-D44C-810C-E54ABDB30DD9}"/>
              </a:ext>
            </a:extLst>
          </p:cNvPr>
          <p:cNvSpPr>
            <a:spLocks noGrp="1"/>
          </p:cNvSpPr>
          <p:nvPr>
            <p:ph type="body" sz="quarter" idx="11" hasCustomPrompt="1"/>
          </p:nvPr>
        </p:nvSpPr>
        <p:spPr>
          <a:xfrm>
            <a:off x="971918" y="6896428"/>
            <a:ext cx="15683764" cy="885460"/>
          </a:xfrm>
          <a:prstGeom prst="rect">
            <a:avLst/>
          </a:prstGeom>
        </p:spPr>
        <p:txBody>
          <a:bodyPr/>
          <a:lstStyle>
            <a:lvl1pPr algn="l">
              <a:buNone/>
              <a:defRPr sz="5000" b="0">
                <a:solidFill>
                  <a:schemeClr val="bg1"/>
                </a:solidFill>
                <a:latin typeface="Calibri" panose="020F0502020204030204" pitchFamily="34" charset="0"/>
                <a:cs typeface="Calibri" panose="020F0502020204030204" pitchFamily="34" charset="0"/>
              </a:defRPr>
            </a:lvl1pPr>
          </a:lstStyle>
          <a:p>
            <a:pPr lvl="0"/>
            <a:r>
              <a:rPr lang="en-GB" dirty="0"/>
              <a:t>Subtitle</a:t>
            </a:r>
          </a:p>
        </p:txBody>
      </p:sp>
      <p:sp>
        <p:nvSpPr>
          <p:cNvPr id="9" name="Line">
            <a:extLst>
              <a:ext uri="{FF2B5EF4-FFF2-40B4-BE49-F238E27FC236}">
                <a16:creationId xmlns:a16="http://schemas.microsoft.com/office/drawing/2014/main" id="{82BE64CD-4282-0F42-A1B0-768CF1AB1FDC}"/>
              </a:ext>
            </a:extLst>
          </p:cNvPr>
          <p:cNvSpPr/>
          <p:nvPr userDrawn="1"/>
        </p:nvSpPr>
        <p:spPr>
          <a:xfrm>
            <a:off x="971918" y="8974505"/>
            <a:ext cx="1676400" cy="0"/>
          </a:xfrm>
          <a:prstGeom prst="line">
            <a:avLst/>
          </a:prstGeom>
          <a:ln w="12700">
            <a:solidFill>
              <a:schemeClr val="bg1"/>
            </a:solidFill>
          </a:ln>
        </p:spPr>
        <p:txBody>
          <a:bodyPr tIns="91439" bIns="91439"/>
          <a:lstStyle/>
          <a:p>
            <a:endParaRPr/>
          </a:p>
        </p:txBody>
      </p:sp>
      <p:pic>
        <p:nvPicPr>
          <p:cNvPr id="11" name="Picture 10">
            <a:extLst>
              <a:ext uri="{FF2B5EF4-FFF2-40B4-BE49-F238E27FC236}">
                <a16:creationId xmlns:a16="http://schemas.microsoft.com/office/drawing/2014/main" id="{3B864C5B-CB0E-4144-ADF4-6280DC787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36" y="12440091"/>
            <a:ext cx="2835717" cy="555450"/>
          </a:xfrm>
          <a:prstGeom prst="rect">
            <a:avLst/>
          </a:prstGeom>
        </p:spPr>
      </p:pic>
      <p:pic>
        <p:nvPicPr>
          <p:cNvPr id="2" name="Picture 1">
            <a:extLst>
              <a:ext uri="{FF2B5EF4-FFF2-40B4-BE49-F238E27FC236}">
                <a16:creationId xmlns:a16="http://schemas.microsoft.com/office/drawing/2014/main" id="{A1B7DF07-8F92-2B48-8F66-48C9A92F8B68}"/>
              </a:ext>
            </a:extLst>
          </p:cNvPr>
          <p:cNvPicPr>
            <a:picLocks noChangeAspect="1"/>
          </p:cNvPicPr>
          <p:nvPr userDrawn="1"/>
        </p:nvPicPr>
        <p:blipFill>
          <a:blip r:embed="rId3"/>
          <a:stretch>
            <a:fillRect/>
          </a:stretch>
        </p:blipFill>
        <p:spPr>
          <a:xfrm>
            <a:off x="18910576" y="368300"/>
            <a:ext cx="5168900" cy="12979400"/>
          </a:xfrm>
          <a:prstGeom prst="rect">
            <a:avLst/>
          </a:prstGeom>
        </p:spPr>
      </p:pic>
    </p:spTree>
    <p:extLst>
      <p:ext uri="{BB962C8B-B14F-4D97-AF65-F5344CB8AC3E}">
        <p14:creationId xmlns:p14="http://schemas.microsoft.com/office/powerpoint/2010/main" val="5132369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8" r:id="rId2"/>
    <p:sldLayoutId id="2147483667" r:id="rId3"/>
    <p:sldLayoutId id="2147483666" r:id="rId4"/>
    <p:sldLayoutId id="2147483654" r:id="rId5"/>
    <p:sldLayoutId id="2147483665" r:id="rId6"/>
    <p:sldLayoutId id="2147483657" r:id="rId7"/>
    <p:sldLayoutId id="2147483668" r:id="rId8"/>
    <p:sldLayoutId id="2147483660" r:id="rId9"/>
    <p:sldLayoutId id="2147483664" r:id="rId10"/>
    <p:sldLayoutId id="2147483692" r:id="rId11"/>
  </p:sldLayoutIdLst>
  <p:transition spd="med"/>
  <p:hf sldNum="0" hdr="0" ftr="0"/>
  <p:txStyles>
    <p:titleStyle>
      <a:lvl1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1pPr>
      <a:lvl2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2pPr>
      <a:lvl3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3pPr>
      <a:lvl4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4pPr>
      <a:lvl5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5pPr>
      <a:lvl6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6pPr>
      <a:lvl7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7pPr>
      <a:lvl8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8pPr>
      <a:lvl9pPr marL="0" marR="0" indent="0" algn="ctr" defTabSz="1828800" rtl="0" eaLnBrk="1" latinLnBrk="0" hangingPunct="1">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9pPr>
    </p:titleStyle>
    <p:bodyStyle>
      <a:lvl1pPr marL="0" marR="0" indent="0" algn="l" defTabSz="1828800" rtl="0" eaLnBrk="1" latinLnBrk="0" hangingPunct="1">
        <a:lnSpc>
          <a:spcPct val="100000"/>
        </a:lnSpc>
        <a:spcBef>
          <a:spcPts val="1500"/>
        </a:spcBef>
        <a:spcAft>
          <a:spcPts val="0"/>
        </a:spcAft>
        <a:buClrTx/>
        <a:buSzPct val="100000"/>
        <a:buFont typeface="Arial"/>
        <a:buNone/>
        <a:tabLst/>
        <a:defRPr sz="64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64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9pPr>
    </p:bodyStyle>
    <p:otherStyle>
      <a:lvl1pPr marL="0" marR="0" indent="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1A5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535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2C38A-33A4-3447-893D-C82457DA2E14}"/>
              </a:ext>
            </a:extLst>
          </p:cNvPr>
          <p:cNvSpPr>
            <a:spLocks noGrp="1"/>
          </p:cNvSpPr>
          <p:nvPr>
            <p:ph type="body" sz="quarter" idx="10"/>
          </p:nvPr>
        </p:nvSpPr>
        <p:spPr/>
        <p:txBody>
          <a:bodyPr/>
          <a:lstStyle/>
          <a:p>
            <a:r>
              <a:rPr lang="en-GB" dirty="0"/>
              <a:t>Poverty post-pandemic</a:t>
            </a:r>
          </a:p>
        </p:txBody>
      </p:sp>
      <p:sp>
        <p:nvSpPr>
          <p:cNvPr id="3" name="Text Placeholder 2">
            <a:extLst>
              <a:ext uri="{FF2B5EF4-FFF2-40B4-BE49-F238E27FC236}">
                <a16:creationId xmlns:a16="http://schemas.microsoft.com/office/drawing/2014/main" id="{0B8A13B9-B47E-324E-BA4D-AC012ED9635E}"/>
              </a:ext>
            </a:extLst>
          </p:cNvPr>
          <p:cNvSpPr>
            <a:spLocks noGrp="1"/>
          </p:cNvSpPr>
          <p:nvPr>
            <p:ph type="body" sz="quarter" idx="11"/>
          </p:nvPr>
        </p:nvSpPr>
        <p:spPr/>
        <p:txBody>
          <a:bodyPr/>
          <a:lstStyle/>
          <a:p>
            <a:r>
              <a:rPr lang="en-GB" dirty="0"/>
              <a:t>Yorkshire Funders Forum</a:t>
            </a:r>
          </a:p>
        </p:txBody>
      </p:sp>
      <p:sp>
        <p:nvSpPr>
          <p:cNvPr id="4" name="Text Placeholder 3">
            <a:extLst>
              <a:ext uri="{FF2B5EF4-FFF2-40B4-BE49-F238E27FC236}">
                <a16:creationId xmlns:a16="http://schemas.microsoft.com/office/drawing/2014/main" id="{E14F8E53-4BF0-784D-87B5-B5E5104C46D3}"/>
              </a:ext>
            </a:extLst>
          </p:cNvPr>
          <p:cNvSpPr>
            <a:spLocks noGrp="1"/>
          </p:cNvSpPr>
          <p:nvPr>
            <p:ph type="body" sz="quarter" idx="25"/>
          </p:nvPr>
        </p:nvSpPr>
        <p:spPr/>
        <p:txBody>
          <a:bodyPr/>
          <a:lstStyle/>
          <a:p>
            <a:r>
              <a:rPr lang="en-GB" dirty="0"/>
              <a:t>Katie Schmuecker, Deputy Director Policy &amp; Partnerships</a:t>
            </a:r>
          </a:p>
        </p:txBody>
      </p:sp>
      <p:sp>
        <p:nvSpPr>
          <p:cNvPr id="5" name="Text Placeholder 4">
            <a:extLst>
              <a:ext uri="{FF2B5EF4-FFF2-40B4-BE49-F238E27FC236}">
                <a16:creationId xmlns:a16="http://schemas.microsoft.com/office/drawing/2014/main" id="{4C5910C6-1EE4-E748-A349-BFB611CDB2FA}"/>
              </a:ext>
            </a:extLst>
          </p:cNvPr>
          <p:cNvSpPr>
            <a:spLocks noGrp="1"/>
          </p:cNvSpPr>
          <p:nvPr>
            <p:ph type="body" sz="quarter" idx="26"/>
          </p:nvPr>
        </p:nvSpPr>
        <p:spPr/>
        <p:txBody>
          <a:bodyPr/>
          <a:lstStyle/>
          <a:p>
            <a:r>
              <a:rPr lang="en-GB" dirty="0"/>
              <a:t>Twitter @KatieSchmuecker </a:t>
            </a:r>
          </a:p>
          <a:p>
            <a:r>
              <a:rPr lang="en-GB" dirty="0"/>
              <a:t>2</a:t>
            </a:r>
            <a:r>
              <a:rPr lang="en-GB" baseline="30000" dirty="0"/>
              <a:t>nd</a:t>
            </a:r>
            <a:r>
              <a:rPr lang="en-GB" dirty="0"/>
              <a:t> December 2021</a:t>
            </a:r>
          </a:p>
        </p:txBody>
      </p:sp>
    </p:spTree>
    <p:extLst>
      <p:ext uri="{BB962C8B-B14F-4D97-AF65-F5344CB8AC3E}">
        <p14:creationId xmlns:p14="http://schemas.microsoft.com/office/powerpoint/2010/main" val="25517809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25566-9169-4FFC-B0BF-858E971365C1}"/>
              </a:ext>
            </a:extLst>
          </p:cNvPr>
          <p:cNvSpPr>
            <a:spLocks noGrp="1"/>
          </p:cNvSpPr>
          <p:nvPr>
            <p:ph type="body" sz="quarter" idx="10"/>
          </p:nvPr>
        </p:nvSpPr>
        <p:spPr>
          <a:xfrm>
            <a:off x="782401" y="1079999"/>
            <a:ext cx="8141733" cy="1986095"/>
          </a:xfrm>
        </p:spPr>
        <p:txBody>
          <a:bodyPr/>
          <a:lstStyle/>
          <a:p>
            <a:r>
              <a:rPr lang="en-GB" dirty="0">
                <a:cs typeface="Calibri" panose="020F0502020204030204" pitchFamily="34" charset="0"/>
              </a:rPr>
              <a:t>Benefits give limited protection</a:t>
            </a:r>
          </a:p>
        </p:txBody>
      </p:sp>
      <p:pic>
        <p:nvPicPr>
          <p:cNvPr id="9" name="Picture Placeholder 8">
            <a:extLst>
              <a:ext uri="{FF2B5EF4-FFF2-40B4-BE49-F238E27FC236}">
                <a16:creationId xmlns:a16="http://schemas.microsoft.com/office/drawing/2014/main" id="{AA4CD316-A4DA-4614-941A-C7E6A99B7C8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 r="4"/>
          <a:stretch/>
        </p:blipFill>
        <p:spPr>
          <a:xfrm>
            <a:off x="12751606" y="381000"/>
            <a:ext cx="11251395" cy="12954000"/>
          </a:xfrm>
        </p:spPr>
      </p:pic>
      <p:sp>
        <p:nvSpPr>
          <p:cNvPr id="5" name="Rectangle 4">
            <a:extLst>
              <a:ext uri="{FF2B5EF4-FFF2-40B4-BE49-F238E27FC236}">
                <a16:creationId xmlns:a16="http://schemas.microsoft.com/office/drawing/2014/main" id="{73D386F4-6AC0-9B4C-A94B-481AD52D9CD6}"/>
              </a:ext>
            </a:extLst>
          </p:cNvPr>
          <p:cNvSpPr/>
          <p:nvPr/>
        </p:nvSpPr>
        <p:spPr>
          <a:xfrm>
            <a:off x="12751607" y="1246016"/>
            <a:ext cx="11251394" cy="4588113"/>
          </a:xfrm>
          <a:prstGeom prst="rect">
            <a:avLst/>
          </a:prstGeom>
          <a:solidFill>
            <a:schemeClr val="tx1">
              <a:alpha val="80000"/>
            </a:schemeClr>
          </a:solidFill>
          <a:ln w="508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6E310A43-B268-C245-9AA2-E47D8AF5920F}"/>
              </a:ext>
            </a:extLst>
          </p:cNvPr>
          <p:cNvSpPr/>
          <p:nvPr/>
        </p:nvSpPr>
        <p:spPr>
          <a:xfrm>
            <a:off x="13373099" y="1493376"/>
            <a:ext cx="9829801" cy="4154984"/>
          </a:xfrm>
          <a:prstGeom prst="rect">
            <a:avLst/>
          </a:prstGeom>
          <a:effectLst/>
        </p:spPr>
        <p:txBody>
          <a:bodyPr wrap="square">
            <a:spAutoFit/>
          </a:bodyPr>
          <a:lstStyle/>
          <a:p>
            <a:r>
              <a:rPr lang="en-GB" sz="4400" dirty="0">
                <a:solidFill>
                  <a:schemeClr val="bg1"/>
                </a:solidFill>
                <a:latin typeface="Chaparral Pro" panose="02060503040505020203" pitchFamily="18" charset="77"/>
              </a:rPr>
              <a:t>“Social security should allow people to be able to live, to be able to have enough to live on so we don’t have people going to foodbanks. It makes you feel degraded when you go there sometimes.”  </a:t>
            </a:r>
          </a:p>
          <a:p>
            <a:r>
              <a:rPr lang="en-GB" sz="4400" b="1" dirty="0">
                <a:solidFill>
                  <a:schemeClr val="bg1"/>
                </a:solidFill>
                <a:latin typeface="Chaparral Pro" panose="02060503040505020203" pitchFamily="18" charset="77"/>
              </a:rPr>
              <a:t>Man at food bank</a:t>
            </a:r>
            <a:r>
              <a:rPr lang="en-GB" sz="4400" dirty="0">
                <a:solidFill>
                  <a:schemeClr val="bg1"/>
                </a:solidFill>
                <a:latin typeface="Chaparral Pro" panose="02060503040505020203" pitchFamily="18" charset="77"/>
              </a:rPr>
              <a:t>, London</a:t>
            </a:r>
          </a:p>
        </p:txBody>
      </p:sp>
      <p:sp>
        <p:nvSpPr>
          <p:cNvPr id="12" name="Text Placeholder 3">
            <a:extLst>
              <a:ext uri="{FF2B5EF4-FFF2-40B4-BE49-F238E27FC236}">
                <a16:creationId xmlns:a16="http://schemas.microsoft.com/office/drawing/2014/main" id="{609E6320-6CB0-47CB-9757-08A7102C09D7}"/>
              </a:ext>
            </a:extLst>
          </p:cNvPr>
          <p:cNvSpPr txBox="1">
            <a:spLocks/>
          </p:cNvSpPr>
          <p:nvPr/>
        </p:nvSpPr>
        <p:spPr>
          <a:xfrm>
            <a:off x="782400" y="3645599"/>
            <a:ext cx="11251393" cy="1584450"/>
          </a:xfrm>
          <a:prstGeom prst="rect">
            <a:avLst/>
          </a:prstGeom>
        </p:spPr>
        <p:txBody>
          <a:bodyPr/>
          <a:lstStyle>
            <a:lvl1pPr marL="0" marR="0" indent="0" algn="l" defTabSz="1828800" rtl="0" eaLnBrk="1" latinLnBrk="0" hangingPunct="1">
              <a:lnSpc>
                <a:spcPct val="100000"/>
              </a:lnSpc>
              <a:spcBef>
                <a:spcPts val="1500"/>
              </a:spcBef>
              <a:spcAft>
                <a:spcPts val="0"/>
              </a:spcAft>
              <a:buClrTx/>
              <a:buSzPct val="100000"/>
              <a:buFont typeface="Arial"/>
              <a:buNone/>
              <a:tabLst/>
              <a:defRPr sz="45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40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9pPr>
          </a:lstStyle>
          <a:p>
            <a:pPr marL="685800" indent="-685800">
              <a:buFont typeface="Arial" panose="020B0604020202020204" pitchFamily="34" charset="0"/>
              <a:buChar char="•"/>
            </a:pPr>
            <a:r>
              <a:rPr lang="en-GB" b="0" dirty="0"/>
              <a:t>43% of households on UC food insecure vs 8% of UK population</a:t>
            </a:r>
          </a:p>
        </p:txBody>
      </p:sp>
      <p:sp>
        <p:nvSpPr>
          <p:cNvPr id="14" name="Text Placeholder 3">
            <a:extLst>
              <a:ext uri="{FF2B5EF4-FFF2-40B4-BE49-F238E27FC236}">
                <a16:creationId xmlns:a16="http://schemas.microsoft.com/office/drawing/2014/main" id="{EBE6B186-27FC-4F43-B152-B953CDC7F652}"/>
              </a:ext>
            </a:extLst>
          </p:cNvPr>
          <p:cNvSpPr txBox="1">
            <a:spLocks/>
          </p:cNvSpPr>
          <p:nvPr/>
        </p:nvSpPr>
        <p:spPr>
          <a:xfrm>
            <a:off x="782400" y="5334798"/>
            <a:ext cx="11251393" cy="1584450"/>
          </a:xfrm>
          <a:prstGeom prst="rect">
            <a:avLst/>
          </a:prstGeom>
        </p:spPr>
        <p:txBody>
          <a:bodyPr/>
          <a:lstStyle>
            <a:lvl1pPr marL="0" marR="0" indent="0" algn="l" defTabSz="1828800" rtl="0" eaLnBrk="1" latinLnBrk="0" hangingPunct="1">
              <a:lnSpc>
                <a:spcPct val="100000"/>
              </a:lnSpc>
              <a:spcBef>
                <a:spcPts val="1500"/>
              </a:spcBef>
              <a:spcAft>
                <a:spcPts val="0"/>
              </a:spcAft>
              <a:buClrTx/>
              <a:buSzPct val="100000"/>
              <a:buFont typeface="Arial"/>
              <a:buNone/>
              <a:tabLst/>
              <a:defRPr sz="45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40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9pPr>
          </a:lstStyle>
          <a:p>
            <a:pPr marL="685800" indent="-685800">
              <a:buFont typeface="Arial" panose="020B0604020202020204" pitchFamily="34" charset="0"/>
              <a:buChar char="•"/>
            </a:pPr>
            <a:r>
              <a:rPr lang="en-GB" b="0" dirty="0"/>
              <a:t>24% of working-age families on income-related benefits unable to keep up with bills/regular debt payments</a:t>
            </a:r>
          </a:p>
          <a:p>
            <a:pPr marL="685800" indent="-685800">
              <a:buFont typeface="Arial" panose="020B0604020202020204" pitchFamily="34" charset="0"/>
              <a:buChar char="•"/>
            </a:pPr>
            <a:endParaRPr lang="en-GB" b="0" dirty="0"/>
          </a:p>
        </p:txBody>
      </p:sp>
      <p:sp>
        <p:nvSpPr>
          <p:cNvPr id="15" name="Text Placeholder 3">
            <a:extLst>
              <a:ext uri="{FF2B5EF4-FFF2-40B4-BE49-F238E27FC236}">
                <a16:creationId xmlns:a16="http://schemas.microsoft.com/office/drawing/2014/main" id="{755F3557-80E7-4A34-ADB6-9085EB3DD3FC}"/>
              </a:ext>
            </a:extLst>
          </p:cNvPr>
          <p:cNvSpPr txBox="1">
            <a:spLocks/>
          </p:cNvSpPr>
          <p:nvPr/>
        </p:nvSpPr>
        <p:spPr>
          <a:xfrm>
            <a:off x="782401" y="7691529"/>
            <a:ext cx="11251393" cy="1584450"/>
          </a:xfrm>
          <a:prstGeom prst="rect">
            <a:avLst/>
          </a:prstGeom>
        </p:spPr>
        <p:txBody>
          <a:bodyPr/>
          <a:lstStyle>
            <a:lvl1pPr marL="0" marR="0" indent="0" algn="l" defTabSz="1828800" rtl="0" eaLnBrk="1" latinLnBrk="0" hangingPunct="1">
              <a:lnSpc>
                <a:spcPct val="100000"/>
              </a:lnSpc>
              <a:spcBef>
                <a:spcPts val="1500"/>
              </a:spcBef>
              <a:spcAft>
                <a:spcPts val="0"/>
              </a:spcAft>
              <a:buClrTx/>
              <a:buSzPct val="100000"/>
              <a:buFont typeface="Arial"/>
              <a:buNone/>
              <a:tabLst/>
              <a:defRPr sz="45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40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9pPr>
          </a:lstStyle>
          <a:p>
            <a:pPr marL="685800" indent="-685800">
              <a:buFont typeface="Arial" panose="020B0604020202020204" pitchFamily="34" charset="0"/>
              <a:buChar char="•"/>
            </a:pPr>
            <a:r>
              <a:rPr lang="en-GB" b="0" dirty="0"/>
              <a:t>Over half of people in receipt of income-related benefits were in poverty and almost 2 in 5 were in deep poverty.</a:t>
            </a:r>
          </a:p>
        </p:txBody>
      </p:sp>
      <p:sp>
        <p:nvSpPr>
          <p:cNvPr id="16" name="Text Placeholder 3">
            <a:extLst>
              <a:ext uri="{FF2B5EF4-FFF2-40B4-BE49-F238E27FC236}">
                <a16:creationId xmlns:a16="http://schemas.microsoft.com/office/drawing/2014/main" id="{45C56415-6FB3-4D6D-A4A3-D21EB37C2BDB}"/>
              </a:ext>
            </a:extLst>
          </p:cNvPr>
          <p:cNvSpPr txBox="1">
            <a:spLocks/>
          </p:cNvSpPr>
          <p:nvPr/>
        </p:nvSpPr>
        <p:spPr>
          <a:xfrm>
            <a:off x="782401" y="9945192"/>
            <a:ext cx="11251393" cy="1584450"/>
          </a:xfrm>
          <a:prstGeom prst="rect">
            <a:avLst/>
          </a:prstGeom>
        </p:spPr>
        <p:txBody>
          <a:bodyPr/>
          <a:lstStyle>
            <a:lvl1pPr marL="0" marR="0" indent="0" algn="l" defTabSz="1828800" rtl="0" eaLnBrk="1" latinLnBrk="0" hangingPunct="1">
              <a:lnSpc>
                <a:spcPct val="100000"/>
              </a:lnSpc>
              <a:spcBef>
                <a:spcPts val="1500"/>
              </a:spcBef>
              <a:spcAft>
                <a:spcPts val="0"/>
              </a:spcAft>
              <a:buClrTx/>
              <a:buSzPct val="100000"/>
              <a:buFont typeface="Arial"/>
              <a:buNone/>
              <a:tabLst/>
              <a:defRPr sz="45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40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9pPr>
          </a:lstStyle>
          <a:p>
            <a:pPr marL="685800" indent="-685800">
              <a:buFont typeface="Arial" panose="020B0604020202020204" pitchFamily="34" charset="0"/>
              <a:buChar char="•"/>
            </a:pPr>
            <a:r>
              <a:rPr lang="en-GB" b="0" dirty="0"/>
              <a:t>Almost 90% who were workless due to unemployment were in poverty and 70% in deep poverty, despite receiving benefits.</a:t>
            </a:r>
          </a:p>
        </p:txBody>
      </p:sp>
    </p:spTree>
    <p:extLst>
      <p:ext uri="{BB962C8B-B14F-4D97-AF65-F5344CB8AC3E}">
        <p14:creationId xmlns:p14="http://schemas.microsoft.com/office/powerpoint/2010/main" val="39222413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6AD1DF-2D49-4001-A3ED-60885B18C3D8}"/>
              </a:ext>
            </a:extLst>
          </p:cNvPr>
          <p:cNvSpPr>
            <a:spLocks noGrp="1"/>
          </p:cNvSpPr>
          <p:nvPr>
            <p:ph type="body" sz="quarter" idx="10"/>
          </p:nvPr>
        </p:nvSpPr>
        <p:spPr/>
        <p:txBody>
          <a:bodyPr/>
          <a:lstStyle/>
          <a:p>
            <a:r>
              <a:rPr lang="en-GB" dirty="0"/>
              <a:t>Impact of the pandemic</a:t>
            </a:r>
          </a:p>
        </p:txBody>
      </p:sp>
      <p:sp>
        <p:nvSpPr>
          <p:cNvPr id="5" name="Text Placeholder 4">
            <a:extLst>
              <a:ext uri="{FF2B5EF4-FFF2-40B4-BE49-F238E27FC236}">
                <a16:creationId xmlns:a16="http://schemas.microsoft.com/office/drawing/2014/main" id="{49DB84F1-4BC0-4AC8-84FF-0FE18C4D939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010146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4B8A837-88FC-4D2E-B7BD-072D54BFC34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6" r="86"/>
          <a:stretch/>
        </p:blipFill>
        <p:spPr>
          <a:xfrm>
            <a:off x="381600" y="381600"/>
            <a:ext cx="23731200" cy="12952799"/>
          </a:xfrm>
        </p:spPr>
      </p:pic>
      <p:sp>
        <p:nvSpPr>
          <p:cNvPr id="5" name="Text Placeholder 4">
            <a:extLst>
              <a:ext uri="{FF2B5EF4-FFF2-40B4-BE49-F238E27FC236}">
                <a16:creationId xmlns:a16="http://schemas.microsoft.com/office/drawing/2014/main" id="{3FBF2112-9B99-4DD5-962C-653AE7FC4BF4}"/>
              </a:ext>
            </a:extLst>
          </p:cNvPr>
          <p:cNvSpPr>
            <a:spLocks noGrp="1"/>
          </p:cNvSpPr>
          <p:nvPr>
            <p:ph type="body" sz="quarter" idx="11"/>
          </p:nvPr>
        </p:nvSpPr>
        <p:spPr>
          <a:xfrm>
            <a:off x="388381" y="381611"/>
            <a:ext cx="23731200" cy="12952799"/>
          </a:xfrm>
        </p:spPr>
        <p:txBody>
          <a:bodyPr/>
          <a:lstStyle/>
          <a:p>
            <a:r>
              <a:rPr lang="en-GB" sz="6000" b="0" dirty="0"/>
              <a:t>			</a:t>
            </a:r>
          </a:p>
          <a:p>
            <a:endParaRPr lang="en-GB" sz="6000" b="0" dirty="0"/>
          </a:p>
          <a:p>
            <a:r>
              <a:rPr lang="en-GB" sz="6000" b="0" dirty="0"/>
              <a:t>		“A lot of families are really struggling and getting into debt… Times are hard, food is expensive now, the cost of everything is going up.” </a:t>
            </a:r>
          </a:p>
          <a:p>
            <a:endParaRPr lang="en-GB" dirty="0"/>
          </a:p>
        </p:txBody>
      </p:sp>
      <p:sp>
        <p:nvSpPr>
          <p:cNvPr id="6" name="Text Placeholder 5">
            <a:extLst>
              <a:ext uri="{FF2B5EF4-FFF2-40B4-BE49-F238E27FC236}">
                <a16:creationId xmlns:a16="http://schemas.microsoft.com/office/drawing/2014/main" id="{CDF38EB6-9875-4890-80A4-A26D6FC733CC}"/>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7370574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CFC5D-BC14-4163-9974-401200ACBFA0}"/>
              </a:ext>
            </a:extLst>
          </p:cNvPr>
          <p:cNvSpPr>
            <a:spLocks noGrp="1"/>
          </p:cNvSpPr>
          <p:nvPr>
            <p:ph type="body" sz="quarter" idx="10"/>
          </p:nvPr>
        </p:nvSpPr>
        <p:spPr>
          <a:xfrm>
            <a:off x="782401" y="1080000"/>
            <a:ext cx="13731621" cy="1458000"/>
          </a:xfrm>
        </p:spPr>
        <p:txBody>
          <a:bodyPr/>
          <a:lstStyle/>
          <a:p>
            <a:r>
              <a:rPr lang="en-GB"/>
              <a:t>Poverty during the pandemic</a:t>
            </a:r>
          </a:p>
        </p:txBody>
      </p:sp>
      <p:pic>
        <p:nvPicPr>
          <p:cNvPr id="3078" name="Picture 6">
            <a:extLst>
              <a:ext uri="{FF2B5EF4-FFF2-40B4-BE49-F238E27FC236}">
                <a16:creationId xmlns:a16="http://schemas.microsoft.com/office/drawing/2014/main" id="{5FF9B7C3-8954-4D47-816C-2A7C5B2F36D7}"/>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19897" y="5968539"/>
            <a:ext cx="15344206" cy="59851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DCE17B3-8A02-4F25-B7D8-4CBCA36533F2}"/>
              </a:ext>
            </a:extLst>
          </p:cNvPr>
          <p:cNvSpPr txBox="1"/>
          <p:nvPr/>
        </p:nvSpPr>
        <p:spPr>
          <a:xfrm>
            <a:off x="4809032" y="4997596"/>
            <a:ext cx="5678358" cy="23083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buFont typeface="Arial" panose="020B0604020202020204" pitchFamily="34" charset="0"/>
              <a:buChar char="•"/>
            </a:pPr>
            <a:r>
              <a:rPr lang="en-GB" b="0" i="0" u="none" strike="noStrike" dirty="0">
                <a:solidFill>
                  <a:srgbClr val="512D6D"/>
                </a:solidFill>
                <a:effectLst/>
                <a:latin typeface="Calibri" panose="020F0502020204030204" pitchFamily="34" charset="0"/>
              </a:rPr>
              <a:t> Higher benefits and additional Government support</a:t>
            </a:r>
            <a:r>
              <a:rPr lang="en-US" b="0" i="0" dirty="0">
                <a:solidFill>
                  <a:srgbClr val="000000"/>
                </a:solidFill>
                <a:effectLst/>
                <a:latin typeface="Calibri" panose="020F0502020204030204" pitchFamily="34" charset="0"/>
              </a:rPr>
              <a:t>​</a:t>
            </a:r>
          </a:p>
          <a:p>
            <a:pPr algn="l" rtl="0" fontAlgn="base">
              <a:buFont typeface="Arial" panose="020B0604020202020204" pitchFamily="34" charset="0"/>
              <a:buChar char="•"/>
            </a:pPr>
            <a:r>
              <a:rPr lang="en-GB" b="0" i="0" u="none" strike="noStrike" dirty="0">
                <a:solidFill>
                  <a:srgbClr val="512D6D"/>
                </a:solidFill>
                <a:effectLst/>
                <a:latin typeface="Calibri" panose="020F0502020204030204" pitchFamily="34" charset="0"/>
              </a:rPr>
              <a:t> Lower median incomes</a:t>
            </a:r>
            <a:endParaRPr lang="en-US" b="0" i="0" dirty="0">
              <a:solidFill>
                <a:srgbClr val="000000"/>
              </a:solidFill>
              <a:effectLst/>
              <a:latin typeface="Arial" panose="020B0604020202020204" pitchFamily="34" charset="0"/>
            </a:endParaRPr>
          </a:p>
        </p:txBody>
      </p:sp>
      <p:sp>
        <p:nvSpPr>
          <p:cNvPr id="12" name="TextBox 11">
            <a:extLst>
              <a:ext uri="{FF2B5EF4-FFF2-40B4-BE49-F238E27FC236}">
                <a16:creationId xmlns:a16="http://schemas.microsoft.com/office/drawing/2014/main" id="{024755AB-857F-41C9-A421-27AE7F6F0D17}"/>
              </a:ext>
            </a:extLst>
          </p:cNvPr>
          <p:cNvSpPr txBox="1"/>
          <p:nvPr/>
        </p:nvSpPr>
        <p:spPr>
          <a:xfrm>
            <a:off x="13896612" y="5029451"/>
            <a:ext cx="5390803"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buFont typeface="Arial" panose="020B0604020202020204" pitchFamily="34" charset="0"/>
              <a:buChar char="•"/>
            </a:pPr>
            <a:r>
              <a:rPr lang="en-GB" b="0" i="0" u="none" strike="noStrike" dirty="0">
                <a:solidFill>
                  <a:srgbClr val="512D6D"/>
                </a:solidFill>
                <a:effectLst/>
                <a:latin typeface="Calibri" panose="020F0502020204030204" pitchFamily="34" charset="0"/>
              </a:rPr>
              <a:t> Higher unemployment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512D6D"/>
                </a:solidFill>
                <a:effectLst/>
                <a:latin typeface="Calibri" panose="020F0502020204030204" pitchFamily="34" charset="0"/>
              </a:rPr>
              <a:t> Lower earnings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649118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9290E-5A61-4073-8E1F-262F305C12E0}"/>
              </a:ext>
            </a:extLst>
          </p:cNvPr>
          <p:cNvSpPr>
            <a:spLocks noGrp="1"/>
          </p:cNvSpPr>
          <p:nvPr>
            <p:ph type="body" sz="quarter" idx="10"/>
          </p:nvPr>
        </p:nvSpPr>
        <p:spPr>
          <a:xfrm>
            <a:off x="782401" y="1080000"/>
            <a:ext cx="17398023" cy="1458000"/>
          </a:xfrm>
        </p:spPr>
        <p:txBody>
          <a:bodyPr/>
          <a:lstStyle/>
          <a:p>
            <a:r>
              <a:rPr lang="en-GB" dirty="0"/>
              <a:t>Unequal financial impacts</a:t>
            </a:r>
          </a:p>
        </p:txBody>
      </p:sp>
      <p:sp>
        <p:nvSpPr>
          <p:cNvPr id="3" name="Content Placeholder 2">
            <a:extLst>
              <a:ext uri="{FF2B5EF4-FFF2-40B4-BE49-F238E27FC236}">
                <a16:creationId xmlns:a16="http://schemas.microsoft.com/office/drawing/2014/main" id="{AE43D58C-A812-4154-9D01-0B4753FEFB81}"/>
              </a:ext>
            </a:extLst>
          </p:cNvPr>
          <p:cNvSpPr>
            <a:spLocks noGrp="1"/>
          </p:cNvSpPr>
          <p:nvPr>
            <p:ph sz="quarter" idx="14"/>
          </p:nvPr>
        </p:nvSpPr>
        <p:spPr>
          <a:xfrm>
            <a:off x="782399" y="3656901"/>
            <a:ext cx="6479013" cy="7979287"/>
          </a:xfrm>
        </p:spPr>
        <p:txBody>
          <a:bodyPr/>
          <a:lstStyle/>
          <a:p>
            <a:r>
              <a:rPr lang="en-GB" sz="4000" dirty="0"/>
              <a:t>Low-income households were more likely to be struggling with their financial situation throughout the pandemic than higher-income households</a:t>
            </a:r>
          </a:p>
        </p:txBody>
      </p:sp>
      <p:pic>
        <p:nvPicPr>
          <p:cNvPr id="5" name="Picture 4" descr="Chart, line chart&#10;&#10;Description automatically generated">
            <a:extLst>
              <a:ext uri="{FF2B5EF4-FFF2-40B4-BE49-F238E27FC236}">
                <a16:creationId xmlns:a16="http://schemas.microsoft.com/office/drawing/2014/main" id="{9F320709-0293-4B88-9428-8FE0E7744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313" y="3567254"/>
            <a:ext cx="16027947" cy="9716467"/>
          </a:xfrm>
          <a:prstGeom prst="rect">
            <a:avLst/>
          </a:prstGeom>
        </p:spPr>
      </p:pic>
    </p:spTree>
    <p:extLst>
      <p:ext uri="{BB962C8B-B14F-4D97-AF65-F5344CB8AC3E}">
        <p14:creationId xmlns:p14="http://schemas.microsoft.com/office/powerpoint/2010/main" val="42117539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10AA0-0EC8-496C-80A9-895A362B751C}"/>
              </a:ext>
            </a:extLst>
          </p:cNvPr>
          <p:cNvSpPr>
            <a:spLocks noGrp="1"/>
          </p:cNvSpPr>
          <p:nvPr>
            <p:ph type="body" sz="quarter" idx="10"/>
          </p:nvPr>
        </p:nvSpPr>
        <p:spPr/>
        <p:txBody>
          <a:bodyPr/>
          <a:lstStyle/>
          <a:p>
            <a:r>
              <a:rPr lang="en-GB" dirty="0"/>
              <a:t>Debt overhang</a:t>
            </a:r>
          </a:p>
        </p:txBody>
      </p:sp>
      <p:sp>
        <p:nvSpPr>
          <p:cNvPr id="3" name="Content Placeholder 2">
            <a:extLst>
              <a:ext uri="{FF2B5EF4-FFF2-40B4-BE49-F238E27FC236}">
                <a16:creationId xmlns:a16="http://schemas.microsoft.com/office/drawing/2014/main" id="{AAC7EA99-C34D-463F-8BB0-75141CB0E8E6}"/>
              </a:ext>
            </a:extLst>
          </p:cNvPr>
          <p:cNvSpPr>
            <a:spLocks noGrp="1"/>
          </p:cNvSpPr>
          <p:nvPr>
            <p:ph sz="quarter" idx="14"/>
          </p:nvPr>
        </p:nvSpPr>
        <p:spPr>
          <a:xfrm>
            <a:off x="3660069" y="5099357"/>
            <a:ext cx="8442283" cy="3201099"/>
          </a:xfrm>
        </p:spPr>
        <p:txBody>
          <a:bodyPr/>
          <a:lstStyle/>
          <a:p>
            <a:r>
              <a:rPr lang="en-GB" sz="6000" dirty="0"/>
              <a:t>% of low-income households in arrears</a:t>
            </a:r>
          </a:p>
          <a:p>
            <a:r>
              <a:rPr lang="en-GB" sz="6000" dirty="0"/>
              <a:t> </a:t>
            </a:r>
          </a:p>
        </p:txBody>
      </p:sp>
      <p:grpSp>
        <p:nvGrpSpPr>
          <p:cNvPr id="11" name="Group 10">
            <a:extLst>
              <a:ext uri="{FF2B5EF4-FFF2-40B4-BE49-F238E27FC236}">
                <a16:creationId xmlns:a16="http://schemas.microsoft.com/office/drawing/2014/main" id="{5F573C34-1423-45DF-B4D1-27EDC6E2D1A2}"/>
              </a:ext>
            </a:extLst>
          </p:cNvPr>
          <p:cNvGrpSpPr/>
          <p:nvPr/>
        </p:nvGrpSpPr>
        <p:grpSpPr>
          <a:xfrm>
            <a:off x="7557246" y="3584266"/>
            <a:ext cx="10961366" cy="9363874"/>
            <a:chOff x="12640235" y="4230139"/>
            <a:chExt cx="10961366" cy="9363874"/>
          </a:xfrm>
        </p:grpSpPr>
        <p:sp>
          <p:nvSpPr>
            <p:cNvPr id="4" name="Rectangle 3">
              <a:extLst>
                <a:ext uri="{FF2B5EF4-FFF2-40B4-BE49-F238E27FC236}">
                  <a16:creationId xmlns:a16="http://schemas.microsoft.com/office/drawing/2014/main" id="{2C01EF82-DB1F-4294-8D10-6F9E7F398909}"/>
                </a:ext>
              </a:extLst>
            </p:cNvPr>
            <p:cNvSpPr/>
            <p:nvPr/>
          </p:nvSpPr>
          <p:spPr>
            <a:xfrm>
              <a:off x="13473953" y="9789459"/>
              <a:ext cx="2958353" cy="2140718"/>
            </a:xfrm>
            <a:prstGeom prst="rect">
              <a:avLst/>
            </a:prstGeom>
            <a:solidFill>
              <a:schemeClr val="accent2"/>
            </a:solidFill>
            <a:ln w="50800" cap="flat">
              <a:solidFill>
                <a:schemeClr val="accent2"/>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GB" sz="8000" b="1" i="0" u="none" strike="noStrike" cap="none" spc="0" normalizeH="0" baseline="0" dirty="0">
                  <a:ln>
                    <a:noFill/>
                  </a:ln>
                  <a:solidFill>
                    <a:schemeClr val="bg1"/>
                  </a:solidFill>
                  <a:effectLst/>
                  <a:uFillTx/>
                  <a:latin typeface="+mj-lt"/>
                  <a:ea typeface="+mj-ea"/>
                  <a:cs typeface="+mj-cs"/>
                  <a:sym typeface="Calibri"/>
                </a:rPr>
                <a:t>11%</a:t>
              </a:r>
            </a:p>
          </p:txBody>
        </p:sp>
        <p:sp>
          <p:nvSpPr>
            <p:cNvPr id="5" name="Rectangle 4">
              <a:extLst>
                <a:ext uri="{FF2B5EF4-FFF2-40B4-BE49-F238E27FC236}">
                  <a16:creationId xmlns:a16="http://schemas.microsoft.com/office/drawing/2014/main" id="{B4F914C4-1C87-4A5C-A4A0-85C77B98725B}"/>
                </a:ext>
              </a:extLst>
            </p:cNvPr>
            <p:cNvSpPr/>
            <p:nvPr/>
          </p:nvSpPr>
          <p:spPr>
            <a:xfrm>
              <a:off x="19462376" y="5970494"/>
              <a:ext cx="2958353" cy="5959684"/>
            </a:xfrm>
            <a:prstGeom prst="rect">
              <a:avLst/>
            </a:prstGeom>
            <a:solidFill>
              <a:schemeClr val="accent2">
                <a:lumMod val="75000"/>
              </a:schemeClr>
            </a:solidFill>
            <a:ln w="50800" cap="flat">
              <a:solidFill>
                <a:schemeClr val="accent2">
                  <a:lumMod val="75000"/>
                </a:schemeClr>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en-GB" sz="8000" b="1" dirty="0">
                  <a:solidFill>
                    <a:schemeClr val="bg1"/>
                  </a:solidFill>
                </a:rPr>
                <a:t>33</a:t>
              </a:r>
              <a:r>
                <a:rPr kumimoji="0" lang="en-GB" sz="8000" b="1" i="0" u="none" strike="noStrike" cap="none" spc="0" normalizeH="0" baseline="0" dirty="0">
                  <a:ln>
                    <a:noFill/>
                  </a:ln>
                  <a:solidFill>
                    <a:schemeClr val="bg1"/>
                  </a:solidFill>
                  <a:effectLst/>
                  <a:uFillTx/>
                  <a:latin typeface="+mj-lt"/>
                  <a:ea typeface="+mj-ea"/>
                  <a:cs typeface="+mj-cs"/>
                  <a:sym typeface="Calibri"/>
                </a:rPr>
                <a:t>%</a:t>
              </a:r>
            </a:p>
          </p:txBody>
        </p:sp>
        <p:cxnSp>
          <p:nvCxnSpPr>
            <p:cNvPr id="7" name="Straight Connector 6">
              <a:extLst>
                <a:ext uri="{FF2B5EF4-FFF2-40B4-BE49-F238E27FC236}">
                  <a16:creationId xmlns:a16="http://schemas.microsoft.com/office/drawing/2014/main" id="{20ABB5A7-B50A-4D1D-A468-0AF3E5FFA776}"/>
                </a:ext>
              </a:extLst>
            </p:cNvPr>
            <p:cNvCxnSpPr/>
            <p:nvPr/>
          </p:nvCxnSpPr>
          <p:spPr>
            <a:xfrm flipV="1">
              <a:off x="12640235" y="11930177"/>
              <a:ext cx="10381130" cy="1"/>
            </a:xfrm>
            <a:prstGeom prst="line">
              <a:avLst/>
            </a:prstGeom>
            <a:noFill/>
            <a:ln w="50800" cap="flat">
              <a:solidFill>
                <a:schemeClr val="accent1"/>
              </a:solidFill>
              <a:prstDash val="solid"/>
              <a:round/>
            </a:ln>
            <a:effectLst>
              <a:outerShdw blurRad="76200" dist="381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DF83046A-4177-4357-AE2D-8F6B45784396}"/>
                </a:ext>
              </a:extLst>
            </p:cNvPr>
            <p:cNvSpPr txBox="1"/>
            <p:nvPr/>
          </p:nvSpPr>
          <p:spPr>
            <a:xfrm>
              <a:off x="13124329" y="11932022"/>
              <a:ext cx="4061012"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000000"/>
                  </a:solidFill>
                  <a:effectLst/>
                  <a:uFillTx/>
                  <a:latin typeface="+mj-lt"/>
                  <a:ea typeface="+mj-ea"/>
                  <a:cs typeface="+mj-cs"/>
                  <a:sym typeface="Calibri"/>
                </a:rPr>
                <a:t>Pre-pandemic (2019/20)</a:t>
              </a:r>
            </a:p>
          </p:txBody>
        </p:sp>
        <p:sp>
          <p:nvSpPr>
            <p:cNvPr id="9" name="TextBox 8">
              <a:extLst>
                <a:ext uri="{FF2B5EF4-FFF2-40B4-BE49-F238E27FC236}">
                  <a16:creationId xmlns:a16="http://schemas.microsoft.com/office/drawing/2014/main" id="{68E77D0A-42F3-404F-A698-FB21FC14B607}"/>
                </a:ext>
              </a:extLst>
            </p:cNvPr>
            <p:cNvSpPr txBox="1"/>
            <p:nvPr/>
          </p:nvSpPr>
          <p:spPr>
            <a:xfrm>
              <a:off x="18911046" y="11932022"/>
              <a:ext cx="4061012"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000000"/>
                  </a:solidFill>
                  <a:effectLst/>
                  <a:uFillTx/>
                  <a:latin typeface="+mj-lt"/>
                  <a:ea typeface="+mj-ea"/>
                  <a:cs typeface="+mj-cs"/>
                  <a:sym typeface="Calibri"/>
                </a:rPr>
                <a:t>Post-pandemic (Sep/Oct 2021)</a:t>
              </a:r>
            </a:p>
          </p:txBody>
        </p:sp>
        <p:sp>
          <p:nvSpPr>
            <p:cNvPr id="10" name="TextBox 9">
              <a:extLst>
                <a:ext uri="{FF2B5EF4-FFF2-40B4-BE49-F238E27FC236}">
                  <a16:creationId xmlns:a16="http://schemas.microsoft.com/office/drawing/2014/main" id="{97C641DB-2252-4E21-B1F4-C6C0F3C50FEA}"/>
                </a:ext>
              </a:extLst>
            </p:cNvPr>
            <p:cNvSpPr txBox="1"/>
            <p:nvPr/>
          </p:nvSpPr>
          <p:spPr>
            <a:xfrm>
              <a:off x="18966850" y="4230139"/>
              <a:ext cx="4634751" cy="1292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GB" sz="7200" b="0" i="0" u="none" strike="noStrike" cap="none" spc="0" normalizeH="0" baseline="0" dirty="0">
                  <a:ln>
                    <a:noFill/>
                  </a:ln>
                  <a:solidFill>
                    <a:schemeClr val="accent2">
                      <a:lumMod val="75000"/>
                    </a:schemeClr>
                  </a:solidFill>
                  <a:effectLst/>
                  <a:uFillTx/>
                  <a:latin typeface="+mj-lt"/>
                  <a:ea typeface="+mj-ea"/>
                  <a:cs typeface="+mj-cs"/>
                  <a:sym typeface="Calibri"/>
                </a:rPr>
                <a:t>3.8 million</a:t>
              </a:r>
            </a:p>
          </p:txBody>
        </p:sp>
      </p:grpSp>
    </p:spTree>
    <p:extLst>
      <p:ext uri="{BB962C8B-B14F-4D97-AF65-F5344CB8AC3E}">
        <p14:creationId xmlns:p14="http://schemas.microsoft.com/office/powerpoint/2010/main" val="34828578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9290E-5A61-4073-8E1F-262F305C12E0}"/>
              </a:ext>
            </a:extLst>
          </p:cNvPr>
          <p:cNvSpPr>
            <a:spLocks noGrp="1"/>
          </p:cNvSpPr>
          <p:nvPr>
            <p:ph type="body" sz="quarter" idx="10"/>
          </p:nvPr>
        </p:nvSpPr>
        <p:spPr/>
        <p:txBody>
          <a:bodyPr/>
          <a:lstStyle/>
          <a:p>
            <a:r>
              <a:rPr lang="en-GB" dirty="0"/>
              <a:t>Unequal debt overhang</a:t>
            </a:r>
          </a:p>
        </p:txBody>
      </p:sp>
      <p:sp>
        <p:nvSpPr>
          <p:cNvPr id="3" name="Content Placeholder 2">
            <a:extLst>
              <a:ext uri="{FF2B5EF4-FFF2-40B4-BE49-F238E27FC236}">
                <a16:creationId xmlns:a16="http://schemas.microsoft.com/office/drawing/2014/main" id="{AE43D58C-A812-4154-9D01-0B4753FEFB81}"/>
              </a:ext>
            </a:extLst>
          </p:cNvPr>
          <p:cNvSpPr>
            <a:spLocks noGrp="1"/>
          </p:cNvSpPr>
          <p:nvPr>
            <p:ph sz="quarter" idx="14"/>
          </p:nvPr>
        </p:nvSpPr>
        <p:spPr>
          <a:xfrm>
            <a:off x="782400" y="3656901"/>
            <a:ext cx="6855530" cy="8138807"/>
          </a:xfrm>
        </p:spPr>
        <p:txBody>
          <a:bodyPr/>
          <a:lstStyle/>
          <a:p>
            <a:r>
              <a:rPr lang="en-GB" dirty="0"/>
              <a:t>Households are disproportionately more likely to be in arrears if they are young, BAME, have children in their household, live in London and are a UC recipient</a:t>
            </a:r>
          </a:p>
        </p:txBody>
      </p:sp>
      <p:pic>
        <p:nvPicPr>
          <p:cNvPr id="5" name="Picture 4" descr="Chart, timeline, bar chart&#10;&#10;Description automatically generated">
            <a:extLst>
              <a:ext uri="{FF2B5EF4-FFF2-40B4-BE49-F238E27FC236}">
                <a16:creationId xmlns:a16="http://schemas.microsoft.com/office/drawing/2014/main" id="{CCEB80E1-AAE2-4B04-A0B5-635458A92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15" y="3553246"/>
            <a:ext cx="13304355" cy="9569528"/>
          </a:xfrm>
          <a:prstGeom prst="rect">
            <a:avLst/>
          </a:prstGeom>
        </p:spPr>
      </p:pic>
    </p:spTree>
    <p:extLst>
      <p:ext uri="{BB962C8B-B14F-4D97-AF65-F5344CB8AC3E}">
        <p14:creationId xmlns:p14="http://schemas.microsoft.com/office/powerpoint/2010/main" val="12639667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AA0FAF-D395-4F3D-ACEB-7FD21D88B94E}"/>
              </a:ext>
            </a:extLst>
          </p:cNvPr>
          <p:cNvSpPr>
            <a:spLocks noGrp="1"/>
          </p:cNvSpPr>
          <p:nvPr>
            <p:ph type="body" sz="quarter" idx="10"/>
          </p:nvPr>
        </p:nvSpPr>
        <p:spPr/>
        <p:txBody>
          <a:bodyPr/>
          <a:lstStyle/>
          <a:p>
            <a:r>
              <a:rPr lang="en-GB" dirty="0"/>
              <a:t>The picture in Yorkshire</a:t>
            </a:r>
          </a:p>
        </p:txBody>
      </p:sp>
      <p:sp>
        <p:nvSpPr>
          <p:cNvPr id="5" name="Text Placeholder 4">
            <a:extLst>
              <a:ext uri="{FF2B5EF4-FFF2-40B4-BE49-F238E27FC236}">
                <a16:creationId xmlns:a16="http://schemas.microsoft.com/office/drawing/2014/main" id="{EACAE3C0-A759-43EE-AFDE-406316D193C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886080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3DAD71-B430-4F32-B5F5-FC448AE14FF8}"/>
              </a:ext>
            </a:extLst>
          </p:cNvPr>
          <p:cNvSpPr>
            <a:spLocks noGrp="1"/>
          </p:cNvSpPr>
          <p:nvPr>
            <p:ph type="body" sz="quarter" idx="10"/>
          </p:nvPr>
        </p:nvSpPr>
        <p:spPr>
          <a:xfrm>
            <a:off x="782401" y="1080000"/>
            <a:ext cx="11409599" cy="1458000"/>
          </a:xfrm>
        </p:spPr>
        <p:txBody>
          <a:bodyPr>
            <a:normAutofit/>
          </a:bodyPr>
          <a:lstStyle/>
          <a:p>
            <a:pPr>
              <a:lnSpc>
                <a:spcPct val="90000"/>
              </a:lnSpc>
            </a:pPr>
            <a:r>
              <a:rPr lang="en-GB" sz="6200"/>
              <a:t>Child poverty rates in Yorkshire</a:t>
            </a:r>
          </a:p>
        </p:txBody>
      </p:sp>
      <p:pic>
        <p:nvPicPr>
          <p:cNvPr id="7" name="Content Placeholder 6" descr="Map&#10;&#10;Description automatically generated">
            <a:extLst>
              <a:ext uri="{FF2B5EF4-FFF2-40B4-BE49-F238E27FC236}">
                <a16:creationId xmlns:a16="http://schemas.microsoft.com/office/drawing/2014/main" id="{60F64090-03EB-495B-A12F-F6688C3F8045}"/>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7225" y="3317924"/>
            <a:ext cx="16177546" cy="8816762"/>
          </a:xfrm>
          <a:noFill/>
        </p:spPr>
      </p:pic>
    </p:spTree>
    <p:extLst>
      <p:ext uri="{BB962C8B-B14F-4D97-AF65-F5344CB8AC3E}">
        <p14:creationId xmlns:p14="http://schemas.microsoft.com/office/powerpoint/2010/main" val="30773257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37D8D-1381-41EC-AD88-824A1CFD9D43}"/>
              </a:ext>
            </a:extLst>
          </p:cNvPr>
          <p:cNvSpPr>
            <a:spLocks noGrp="1"/>
          </p:cNvSpPr>
          <p:nvPr>
            <p:ph type="body" sz="quarter" idx="10"/>
          </p:nvPr>
        </p:nvSpPr>
        <p:spPr>
          <a:xfrm>
            <a:off x="782401" y="1080000"/>
            <a:ext cx="16983085" cy="1458000"/>
          </a:xfrm>
        </p:spPr>
        <p:txBody>
          <a:bodyPr/>
          <a:lstStyle/>
          <a:p>
            <a:r>
              <a:rPr lang="en-GB" dirty="0"/>
              <a:t>PRS affordability in Yorkshire</a:t>
            </a:r>
          </a:p>
        </p:txBody>
      </p:sp>
      <p:pic>
        <p:nvPicPr>
          <p:cNvPr id="5" name="Content Placeholder 4" descr="Diagram&#10;&#10;Description automatically generated">
            <a:extLst>
              <a:ext uri="{FF2B5EF4-FFF2-40B4-BE49-F238E27FC236}">
                <a16:creationId xmlns:a16="http://schemas.microsoft.com/office/drawing/2014/main" id="{4B14616B-B3BD-4BB5-9A02-FE7BF475CC3B}"/>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577942" y="3657600"/>
            <a:ext cx="7228115" cy="9578579"/>
          </a:xfrm>
        </p:spPr>
      </p:pic>
    </p:spTree>
    <p:extLst>
      <p:ext uri="{BB962C8B-B14F-4D97-AF65-F5344CB8AC3E}">
        <p14:creationId xmlns:p14="http://schemas.microsoft.com/office/powerpoint/2010/main" val="17900511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A49DDD-5387-4850-96E4-894E8CE1754F}"/>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a16="http://schemas.microsoft.com/office/drawing/2014/main" id="{B79D7E9D-4F9B-4161-A5C5-32F8595773E4}"/>
              </a:ext>
            </a:extLst>
          </p:cNvPr>
          <p:cNvSpPr>
            <a:spLocks noGrp="1"/>
          </p:cNvSpPr>
          <p:nvPr>
            <p:ph type="body" sz="quarter" idx="13"/>
          </p:nvPr>
        </p:nvSpPr>
        <p:spPr/>
        <p:txBody>
          <a:bodyPr/>
          <a:lstStyle/>
          <a:p>
            <a:pPr marL="685800" indent="-685800">
              <a:buFont typeface="Arial" panose="020B0604020202020204" pitchFamily="34" charset="0"/>
              <a:buChar char="•"/>
            </a:pPr>
            <a:r>
              <a:rPr lang="en-GB" sz="6600" b="0" dirty="0"/>
              <a:t>Poverty pre-pandemic</a:t>
            </a:r>
          </a:p>
          <a:p>
            <a:pPr marL="685800" indent="-685800">
              <a:buFont typeface="Arial" panose="020B0604020202020204" pitchFamily="34" charset="0"/>
              <a:buChar char="•"/>
            </a:pPr>
            <a:r>
              <a:rPr lang="en-GB" sz="6600" b="0" dirty="0"/>
              <a:t>Impact of the pandemic</a:t>
            </a:r>
          </a:p>
          <a:p>
            <a:pPr marL="685800" indent="-685800">
              <a:buFont typeface="Arial" panose="020B0604020202020204" pitchFamily="34" charset="0"/>
              <a:buChar char="•"/>
            </a:pPr>
            <a:r>
              <a:rPr lang="en-GB" sz="6600" b="0" dirty="0"/>
              <a:t>The picture in Yorkshire</a:t>
            </a:r>
          </a:p>
          <a:p>
            <a:pPr marL="685800" indent="-685800">
              <a:buFont typeface="Arial" panose="020B0604020202020204" pitchFamily="34" charset="0"/>
              <a:buChar char="•"/>
            </a:pPr>
            <a:r>
              <a:rPr lang="en-GB" sz="6600" b="0" dirty="0"/>
              <a:t>Questions for funders</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endParaRPr lang="en-GB" dirty="0"/>
          </a:p>
        </p:txBody>
      </p:sp>
    </p:spTree>
    <p:extLst>
      <p:ext uri="{BB962C8B-B14F-4D97-AF65-F5344CB8AC3E}">
        <p14:creationId xmlns:p14="http://schemas.microsoft.com/office/powerpoint/2010/main" val="161774019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6AD1DF-2D49-4001-A3ED-60885B18C3D8}"/>
              </a:ext>
            </a:extLst>
          </p:cNvPr>
          <p:cNvSpPr>
            <a:spLocks noGrp="1"/>
          </p:cNvSpPr>
          <p:nvPr>
            <p:ph type="body" sz="quarter" idx="10"/>
          </p:nvPr>
        </p:nvSpPr>
        <p:spPr/>
        <p:txBody>
          <a:bodyPr/>
          <a:lstStyle/>
          <a:p>
            <a:r>
              <a:rPr lang="en-GB" dirty="0"/>
              <a:t>Areas for change</a:t>
            </a:r>
          </a:p>
        </p:txBody>
      </p:sp>
      <p:sp>
        <p:nvSpPr>
          <p:cNvPr id="5" name="Text Placeholder 4">
            <a:extLst>
              <a:ext uri="{FF2B5EF4-FFF2-40B4-BE49-F238E27FC236}">
                <a16:creationId xmlns:a16="http://schemas.microsoft.com/office/drawing/2014/main" id="{49DB84F1-4BC0-4AC8-84FF-0FE18C4D939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321703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9290E-5A61-4073-8E1F-262F305C12E0}"/>
              </a:ext>
            </a:extLst>
          </p:cNvPr>
          <p:cNvSpPr>
            <a:spLocks noGrp="1"/>
          </p:cNvSpPr>
          <p:nvPr>
            <p:ph type="body" sz="quarter" idx="10"/>
          </p:nvPr>
        </p:nvSpPr>
        <p:spPr>
          <a:xfrm>
            <a:off x="782401" y="1080000"/>
            <a:ext cx="18133128" cy="1458000"/>
          </a:xfrm>
        </p:spPr>
        <p:txBody>
          <a:bodyPr/>
          <a:lstStyle/>
          <a:p>
            <a:r>
              <a:rPr lang="en-GB" sz="6600" dirty="0"/>
              <a:t>Drivers of economic insecurity and pressure</a:t>
            </a:r>
          </a:p>
        </p:txBody>
      </p:sp>
      <p:pic>
        <p:nvPicPr>
          <p:cNvPr id="4" name="Content Placeholder 5">
            <a:extLst>
              <a:ext uri="{FF2B5EF4-FFF2-40B4-BE49-F238E27FC236}">
                <a16:creationId xmlns:a16="http://schemas.microsoft.com/office/drawing/2014/main" id="{AD0EBC84-C3BA-4ADC-81C6-06D13D5897ED}"/>
              </a:ext>
            </a:extLst>
          </p:cNvPr>
          <p:cNvPicPr>
            <a:picLocks noChangeAspect="1"/>
          </p:cNvPicPr>
          <p:nvPr/>
        </p:nvPicPr>
        <p:blipFill>
          <a:blip r:embed="rId3"/>
          <a:stretch>
            <a:fillRect/>
          </a:stretch>
        </p:blipFill>
        <p:spPr>
          <a:xfrm>
            <a:off x="8069065" y="4646645"/>
            <a:ext cx="6617319" cy="6904198"/>
          </a:xfrm>
          <a:prstGeom prst="rect">
            <a:avLst/>
          </a:prstGeom>
        </p:spPr>
      </p:pic>
      <p:sp>
        <p:nvSpPr>
          <p:cNvPr id="7" name="TextBox 6">
            <a:extLst>
              <a:ext uri="{FF2B5EF4-FFF2-40B4-BE49-F238E27FC236}">
                <a16:creationId xmlns:a16="http://schemas.microsoft.com/office/drawing/2014/main" id="{824AA165-BDBF-4DFE-958C-FC40068FA307}"/>
              </a:ext>
            </a:extLst>
          </p:cNvPr>
          <p:cNvSpPr txBox="1"/>
          <p:nvPr/>
        </p:nvSpPr>
        <p:spPr>
          <a:xfrm>
            <a:off x="4945225" y="6976949"/>
            <a:ext cx="4292081" cy="221598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GB" sz="4400" u="none" strike="noStrike" cap="none" spc="0" normalizeH="0" baseline="0" dirty="0">
                <a:ln>
                  <a:noFill/>
                </a:ln>
                <a:solidFill>
                  <a:srgbClr val="000000"/>
                </a:solidFill>
                <a:effectLst/>
                <a:uFillTx/>
                <a:latin typeface="Cavolini" panose="020B0502040204020203" pitchFamily="66" charset="0"/>
                <a:cs typeface="Cavolini" panose="020B0502040204020203" pitchFamily="66" charset="0"/>
                <a:sym typeface="Calibri"/>
              </a:rPr>
              <a:t>Low paid insecure work</a:t>
            </a:r>
          </a:p>
        </p:txBody>
      </p:sp>
      <p:sp>
        <p:nvSpPr>
          <p:cNvPr id="8" name="TextBox 7">
            <a:extLst>
              <a:ext uri="{FF2B5EF4-FFF2-40B4-BE49-F238E27FC236}">
                <a16:creationId xmlns:a16="http://schemas.microsoft.com/office/drawing/2014/main" id="{7A927B7C-8A9E-4702-B96C-0B2F2319876B}"/>
              </a:ext>
            </a:extLst>
          </p:cNvPr>
          <p:cNvSpPr txBox="1"/>
          <p:nvPr/>
        </p:nvSpPr>
        <p:spPr>
          <a:xfrm>
            <a:off x="5952930" y="11719467"/>
            <a:ext cx="11849878" cy="86177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GB" sz="4400" u="none" strike="noStrike" cap="none" spc="0" normalizeH="0" baseline="0" dirty="0">
                <a:ln>
                  <a:noFill/>
                </a:ln>
                <a:solidFill>
                  <a:srgbClr val="000000"/>
                </a:solidFill>
                <a:effectLst/>
                <a:uFillTx/>
                <a:latin typeface="Cavolini" panose="020B0502040204020203" pitchFamily="66" charset="0"/>
                <a:cs typeface="Cavolini" panose="020B0502040204020203" pitchFamily="66" charset="0"/>
                <a:sym typeface="Calibri"/>
              </a:rPr>
              <a:t>Relationships and family pressures</a:t>
            </a:r>
          </a:p>
        </p:txBody>
      </p:sp>
      <p:sp>
        <p:nvSpPr>
          <p:cNvPr id="9" name="TextBox 8">
            <a:extLst>
              <a:ext uri="{FF2B5EF4-FFF2-40B4-BE49-F238E27FC236}">
                <a16:creationId xmlns:a16="http://schemas.microsoft.com/office/drawing/2014/main" id="{A2A5D6CD-1AA9-4556-B53F-6DB18C9D09E5}"/>
              </a:ext>
            </a:extLst>
          </p:cNvPr>
          <p:cNvSpPr txBox="1"/>
          <p:nvPr/>
        </p:nvSpPr>
        <p:spPr>
          <a:xfrm>
            <a:off x="15132605" y="5961285"/>
            <a:ext cx="3845677" cy="4247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GB" sz="4400" dirty="0">
                <a:latin typeface="Cavolini" panose="020B0502040204020203" pitchFamily="66" charset="0"/>
                <a:cs typeface="Cavolini" panose="020B0502040204020203" pitchFamily="66" charset="0"/>
              </a:rPr>
              <a:t>Inadequate s</a:t>
            </a:r>
            <a:r>
              <a:rPr kumimoji="0" lang="en-GB" sz="4400" u="none" strike="noStrike" cap="none" spc="0" normalizeH="0" baseline="0" dirty="0">
                <a:ln>
                  <a:noFill/>
                </a:ln>
                <a:solidFill>
                  <a:srgbClr val="000000"/>
                </a:solidFill>
                <a:effectLst/>
                <a:uFillTx/>
                <a:latin typeface="Cavolini" panose="020B0502040204020203" pitchFamily="66" charset="0"/>
                <a:cs typeface="Cavolini" panose="020B0502040204020203" pitchFamily="66" charset="0"/>
                <a:sym typeface="Calibri"/>
              </a:rPr>
              <a:t>ocial security and financial support</a:t>
            </a:r>
          </a:p>
        </p:txBody>
      </p:sp>
      <p:sp>
        <p:nvSpPr>
          <p:cNvPr id="10" name="TextBox 9">
            <a:extLst>
              <a:ext uri="{FF2B5EF4-FFF2-40B4-BE49-F238E27FC236}">
                <a16:creationId xmlns:a16="http://schemas.microsoft.com/office/drawing/2014/main" id="{05CDDD9A-7946-4620-A519-A0C695544974}"/>
              </a:ext>
            </a:extLst>
          </p:cNvPr>
          <p:cNvSpPr txBox="1"/>
          <p:nvPr/>
        </p:nvSpPr>
        <p:spPr>
          <a:xfrm>
            <a:off x="8330224" y="3700561"/>
            <a:ext cx="6617319" cy="86177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GB" sz="4400" dirty="0">
                <a:latin typeface="Cavolini" panose="020B0502040204020203" pitchFamily="66" charset="0"/>
                <a:cs typeface="Cavolini" panose="020B0502040204020203" pitchFamily="66" charset="0"/>
              </a:rPr>
              <a:t>Expensive housing</a:t>
            </a:r>
            <a:endParaRPr kumimoji="0" lang="en-GB" sz="4400" u="none" strike="noStrike" cap="none" spc="0" normalizeH="0" baseline="0" dirty="0">
              <a:ln>
                <a:noFill/>
              </a:ln>
              <a:solidFill>
                <a:srgbClr val="000000"/>
              </a:solidFill>
              <a:effectLst/>
              <a:uFillTx/>
              <a:latin typeface="Cavolini" panose="020B0502040204020203" pitchFamily="66" charset="0"/>
              <a:cs typeface="Cavolini" panose="020B0502040204020203" pitchFamily="66" charset="0"/>
              <a:sym typeface="Calibri"/>
            </a:endParaRPr>
          </a:p>
        </p:txBody>
      </p:sp>
    </p:spTree>
    <p:extLst>
      <p:ext uri="{BB962C8B-B14F-4D97-AF65-F5344CB8AC3E}">
        <p14:creationId xmlns:p14="http://schemas.microsoft.com/office/powerpoint/2010/main" val="21590678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281235-914F-4628-B119-80584B6130A8}"/>
              </a:ext>
            </a:extLst>
          </p:cNvPr>
          <p:cNvSpPr>
            <a:spLocks noGrp="1"/>
          </p:cNvSpPr>
          <p:nvPr>
            <p:ph type="body" sz="quarter" idx="10"/>
          </p:nvPr>
        </p:nvSpPr>
        <p:spPr/>
        <p:txBody>
          <a:bodyPr/>
          <a:lstStyle/>
          <a:p>
            <a:r>
              <a:rPr lang="en-GB" dirty="0"/>
              <a:t>Questions for funders</a:t>
            </a:r>
          </a:p>
        </p:txBody>
      </p:sp>
      <p:sp>
        <p:nvSpPr>
          <p:cNvPr id="7" name="Text Placeholder 6">
            <a:extLst>
              <a:ext uri="{FF2B5EF4-FFF2-40B4-BE49-F238E27FC236}">
                <a16:creationId xmlns:a16="http://schemas.microsoft.com/office/drawing/2014/main" id="{9DF9D505-C477-469F-A994-0A85A706CFE6}"/>
              </a:ext>
            </a:extLst>
          </p:cNvPr>
          <p:cNvSpPr>
            <a:spLocks noGrp="1"/>
          </p:cNvSpPr>
          <p:nvPr>
            <p:ph type="body" sz="quarter" idx="13"/>
          </p:nvPr>
        </p:nvSpPr>
        <p:spPr/>
        <p:txBody>
          <a:bodyPr/>
          <a:lstStyle/>
          <a:p>
            <a:pPr marL="685800" indent="-685800">
              <a:buFont typeface="Arial" panose="020B0604020202020204" pitchFamily="34" charset="0"/>
              <a:buChar char="•"/>
            </a:pPr>
            <a:r>
              <a:rPr lang="en-GB" sz="4800" b="0" dirty="0"/>
              <a:t>How to share power?</a:t>
            </a:r>
          </a:p>
          <a:p>
            <a:pPr marL="685800" indent="-685800">
              <a:buFont typeface="Arial" panose="020B0604020202020204" pitchFamily="34" charset="0"/>
              <a:buChar char="•"/>
            </a:pPr>
            <a:r>
              <a:rPr lang="en-GB" sz="4800" b="0" dirty="0"/>
              <a:t>Palliative, remedial or preventative?</a:t>
            </a:r>
          </a:p>
          <a:p>
            <a:pPr marL="685800" indent="-685800">
              <a:buFont typeface="Arial" panose="020B0604020202020204" pitchFamily="34" charset="0"/>
              <a:buChar char="•"/>
            </a:pPr>
            <a:r>
              <a:rPr lang="en-GB" sz="4800" b="0" dirty="0"/>
              <a:t>Change in the here and now or longer term radical shift?</a:t>
            </a:r>
          </a:p>
          <a:p>
            <a:pPr marL="685800" indent="-685800">
              <a:buFont typeface="Arial" panose="020B0604020202020204" pitchFamily="34" charset="0"/>
              <a:buChar char="•"/>
            </a:pPr>
            <a:endParaRPr lang="en-GB" dirty="0"/>
          </a:p>
        </p:txBody>
      </p:sp>
      <p:pic>
        <p:nvPicPr>
          <p:cNvPr id="18" name="Picture Placeholder 17" descr="A large group of people in a room with a screen&#10;&#10;Description automatically generated with low confidence">
            <a:extLst>
              <a:ext uri="{FF2B5EF4-FFF2-40B4-BE49-F238E27FC236}">
                <a16:creationId xmlns:a16="http://schemas.microsoft.com/office/drawing/2014/main" id="{0EF72DE1-772D-41B4-85BC-4054BB0456C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027" r="21027"/>
          <a:stretch>
            <a:fillRect/>
          </a:stretch>
        </p:blipFill>
        <p:spPr/>
      </p:pic>
    </p:spTree>
    <p:extLst>
      <p:ext uri="{BB962C8B-B14F-4D97-AF65-F5344CB8AC3E}">
        <p14:creationId xmlns:p14="http://schemas.microsoft.com/office/powerpoint/2010/main" val="7226028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507D0C-B0A3-4B58-8516-4C07537291EB}"/>
              </a:ext>
            </a:extLst>
          </p:cNvPr>
          <p:cNvSpPr>
            <a:spLocks noGrp="1"/>
          </p:cNvSpPr>
          <p:nvPr>
            <p:ph type="body" sz="quarter" idx="10"/>
          </p:nvPr>
        </p:nvSpPr>
        <p:spPr/>
        <p:txBody>
          <a:bodyPr/>
          <a:lstStyle/>
          <a:p>
            <a:r>
              <a:rPr lang="en-GB" dirty="0"/>
              <a:t>Thank you!</a:t>
            </a:r>
          </a:p>
        </p:txBody>
      </p:sp>
      <p:sp>
        <p:nvSpPr>
          <p:cNvPr id="10" name="Text Placeholder 9">
            <a:extLst>
              <a:ext uri="{FF2B5EF4-FFF2-40B4-BE49-F238E27FC236}">
                <a16:creationId xmlns:a16="http://schemas.microsoft.com/office/drawing/2014/main" id="{916D3D4E-FB4F-49C1-9DEE-5C577CDC9BCA}"/>
              </a:ext>
            </a:extLst>
          </p:cNvPr>
          <p:cNvSpPr>
            <a:spLocks noGrp="1"/>
          </p:cNvSpPr>
          <p:nvPr>
            <p:ph type="body" sz="quarter" idx="11"/>
          </p:nvPr>
        </p:nvSpPr>
        <p:spPr/>
        <p:txBody>
          <a:bodyPr/>
          <a:lstStyle/>
          <a:p>
            <a:r>
              <a:rPr lang="en-GB" dirty="0"/>
              <a:t>Katie Schmuecker, Deputy Director Policy </a:t>
            </a:r>
            <a:r>
              <a:rPr lang="en-GB"/>
              <a:t>&amp; Partnerships</a:t>
            </a:r>
            <a:endParaRPr lang="en-GB" dirty="0"/>
          </a:p>
          <a:p>
            <a:r>
              <a:rPr lang="en-GB" dirty="0"/>
              <a:t>Joseph Rowntree Foundation</a:t>
            </a:r>
          </a:p>
        </p:txBody>
      </p:sp>
    </p:spTree>
    <p:extLst>
      <p:ext uri="{BB962C8B-B14F-4D97-AF65-F5344CB8AC3E}">
        <p14:creationId xmlns:p14="http://schemas.microsoft.com/office/powerpoint/2010/main" val="9832324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1EB948-444C-4BA5-BEE0-F4AA90D7E8B3}"/>
              </a:ext>
            </a:extLst>
          </p:cNvPr>
          <p:cNvSpPr>
            <a:spLocks noGrp="1"/>
          </p:cNvSpPr>
          <p:nvPr>
            <p:ph type="body" sz="quarter" idx="10"/>
          </p:nvPr>
        </p:nvSpPr>
        <p:spPr/>
        <p:txBody>
          <a:bodyPr/>
          <a:lstStyle/>
          <a:p>
            <a:r>
              <a:rPr lang="en-GB" dirty="0"/>
              <a:t>Poverty pre-pandemic</a:t>
            </a:r>
          </a:p>
        </p:txBody>
      </p:sp>
      <p:sp>
        <p:nvSpPr>
          <p:cNvPr id="5" name="Text Placeholder 4">
            <a:extLst>
              <a:ext uri="{FF2B5EF4-FFF2-40B4-BE49-F238E27FC236}">
                <a16:creationId xmlns:a16="http://schemas.microsoft.com/office/drawing/2014/main" id="{1E7E9CD5-57BC-4897-AA96-D91F78D61A8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9804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39FA8E-F0AC-463B-874E-8A5174D604C4}"/>
              </a:ext>
            </a:extLst>
          </p:cNvPr>
          <p:cNvSpPr>
            <a:spLocks noGrp="1"/>
          </p:cNvSpPr>
          <p:nvPr>
            <p:ph type="body" sz="quarter" idx="10"/>
          </p:nvPr>
        </p:nvSpPr>
        <p:spPr/>
        <p:txBody>
          <a:bodyPr/>
          <a:lstStyle/>
          <a:p>
            <a:r>
              <a:rPr lang="en-GB"/>
              <a:t>Poverty pre-pandemic</a:t>
            </a:r>
          </a:p>
        </p:txBody>
      </p:sp>
      <p:pic>
        <p:nvPicPr>
          <p:cNvPr id="3" name="Picture 2">
            <a:extLst>
              <a:ext uri="{FF2B5EF4-FFF2-40B4-BE49-F238E27FC236}">
                <a16:creationId xmlns:a16="http://schemas.microsoft.com/office/drawing/2014/main" id="{18B31BE2-9776-45B1-A60D-7EA5484462C4}"/>
              </a:ext>
            </a:extLst>
          </p:cNvPr>
          <p:cNvPicPr>
            <a:picLocks noChangeAspect="1"/>
          </p:cNvPicPr>
          <p:nvPr/>
        </p:nvPicPr>
        <p:blipFill>
          <a:blip r:embed="rId3"/>
          <a:stretch>
            <a:fillRect/>
          </a:stretch>
        </p:blipFill>
        <p:spPr>
          <a:xfrm>
            <a:off x="6111048" y="4139491"/>
            <a:ext cx="7772975" cy="7772975"/>
          </a:xfrm>
          <a:prstGeom prst="rect">
            <a:avLst/>
          </a:prstGeom>
        </p:spPr>
      </p:pic>
      <p:sp>
        <p:nvSpPr>
          <p:cNvPr id="107" name="Content Placeholder 106">
            <a:extLst>
              <a:ext uri="{FF2B5EF4-FFF2-40B4-BE49-F238E27FC236}">
                <a16:creationId xmlns:a16="http://schemas.microsoft.com/office/drawing/2014/main" id="{EAA242F8-A49B-44F1-8BBF-303697E8D464}"/>
              </a:ext>
            </a:extLst>
          </p:cNvPr>
          <p:cNvSpPr txBox="1">
            <a:spLocks noGrp="1"/>
          </p:cNvSpPr>
          <p:nvPr>
            <p:ph sz="quarter" idx="14"/>
          </p:nvPr>
        </p:nvSpPr>
        <p:spPr>
          <a:xfrm>
            <a:off x="2369977" y="4139490"/>
            <a:ext cx="4117223" cy="1938992"/>
          </a:xfrm>
          <a:prstGeom prst="rect">
            <a:avLst/>
          </a:prstGeom>
          <a:noFill/>
        </p:spPr>
        <p:txBody>
          <a:bodyPr wrap="square" lIns="91440" tIns="45720" rIns="91440" bIns="45720" rtlCol="0" anchor="t">
            <a:spAutoFit/>
          </a:bodyPr>
          <a:lstStyle/>
          <a:p>
            <a:r>
              <a:rPr lang="en-GB" sz="4000" dirty="0"/>
              <a:t>22 in every 100 </a:t>
            </a:r>
            <a:r>
              <a:rPr lang="en-GB" sz="4000" b="1" dirty="0">
                <a:solidFill>
                  <a:srgbClr val="C80056"/>
                </a:solidFill>
              </a:rPr>
              <a:t>people</a:t>
            </a:r>
            <a:r>
              <a:rPr lang="en-GB" sz="4000" dirty="0"/>
              <a:t> were in poverty</a:t>
            </a:r>
          </a:p>
        </p:txBody>
      </p:sp>
      <p:sp>
        <p:nvSpPr>
          <p:cNvPr id="5" name="Content Placeholder 106">
            <a:extLst>
              <a:ext uri="{FF2B5EF4-FFF2-40B4-BE49-F238E27FC236}">
                <a16:creationId xmlns:a16="http://schemas.microsoft.com/office/drawing/2014/main" id="{074329F7-A8AC-414B-BAB0-FCF0CFC8E067}"/>
              </a:ext>
            </a:extLst>
          </p:cNvPr>
          <p:cNvSpPr txBox="1">
            <a:spLocks/>
          </p:cNvSpPr>
          <p:nvPr/>
        </p:nvSpPr>
        <p:spPr>
          <a:xfrm>
            <a:off x="16251229" y="4139490"/>
            <a:ext cx="6532571" cy="9248686"/>
          </a:xfrm>
          <a:prstGeom prst="rect">
            <a:avLst/>
          </a:prstGeom>
          <a:noFill/>
        </p:spPr>
        <p:txBody>
          <a:bodyPr wrap="square" lIns="91440" tIns="45720" rIns="91440" bIns="45720" rtlCol="0" anchor="t">
            <a:spAutoFit/>
          </a:bodyPr>
          <a:lstStyle>
            <a:lvl1pPr marL="0" marR="0" indent="0" algn="l" defTabSz="1828800" rtl="0" eaLnBrk="1" latinLnBrk="0" hangingPunct="1">
              <a:lnSpc>
                <a:spcPct val="100000"/>
              </a:lnSpc>
              <a:spcBef>
                <a:spcPts val="1500"/>
              </a:spcBef>
              <a:spcAft>
                <a:spcPts val="0"/>
              </a:spcAft>
              <a:buClrTx/>
              <a:buSzPct val="100000"/>
              <a:buFont typeface="Arial"/>
              <a:buNone/>
              <a:tabLst/>
              <a:defRPr sz="45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40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40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30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9pPr>
          </a:lstStyle>
          <a:p>
            <a:r>
              <a:rPr lang="en-GB" sz="4000" dirty="0"/>
              <a:t>But big differences:</a:t>
            </a:r>
          </a:p>
          <a:p>
            <a:pPr marL="571500" indent="-571500">
              <a:buFont typeface="Arial" panose="020B0604020202020204" pitchFamily="34" charset="0"/>
              <a:buChar char="•"/>
            </a:pPr>
            <a:r>
              <a:rPr lang="en-GB" sz="4000" b="0" dirty="0"/>
              <a:t>31 in every 100 </a:t>
            </a:r>
            <a:r>
              <a:rPr lang="en-GB" sz="4000" b="0" dirty="0">
                <a:solidFill>
                  <a:srgbClr val="C80056"/>
                </a:solidFill>
              </a:rPr>
              <a:t>children </a:t>
            </a:r>
            <a:r>
              <a:rPr lang="en-GB" sz="4000" b="0" dirty="0"/>
              <a:t>were in poverty</a:t>
            </a:r>
          </a:p>
          <a:p>
            <a:pPr marL="571500" indent="-571500">
              <a:buFont typeface="Arial" panose="020B0604020202020204" pitchFamily="34" charset="0"/>
              <a:buChar char="•"/>
            </a:pPr>
            <a:r>
              <a:rPr lang="en-GB" sz="4000" b="0" dirty="0"/>
              <a:t>27 in every 100 </a:t>
            </a:r>
            <a:r>
              <a:rPr lang="en-GB" sz="4000" b="0" dirty="0">
                <a:solidFill>
                  <a:srgbClr val="C80056"/>
                </a:solidFill>
              </a:rPr>
              <a:t>people in a family containing a disabled person</a:t>
            </a:r>
            <a:r>
              <a:rPr lang="en-GB" sz="4000" b="0" dirty="0"/>
              <a:t> were in poverty</a:t>
            </a:r>
          </a:p>
          <a:p>
            <a:pPr marL="571500" indent="-571500">
              <a:buFont typeface="Arial" panose="020B0604020202020204" pitchFamily="34" charset="0"/>
              <a:buChar char="•"/>
            </a:pPr>
            <a:r>
              <a:rPr lang="en-GB" sz="4000" b="0" dirty="0"/>
              <a:t>40 in every 100 </a:t>
            </a:r>
            <a:r>
              <a:rPr lang="en-GB" sz="4000" b="0" dirty="0">
                <a:solidFill>
                  <a:srgbClr val="C80056"/>
                </a:solidFill>
              </a:rPr>
              <a:t>people in households headed by someone of Black ethnicity</a:t>
            </a:r>
            <a:r>
              <a:rPr lang="en-GB" sz="4000" b="0" dirty="0"/>
              <a:t> were in poverty</a:t>
            </a:r>
          </a:p>
          <a:p>
            <a:pPr marL="571500" indent="-571500">
              <a:buFont typeface="Arial" panose="020B0604020202020204" pitchFamily="34" charset="0"/>
              <a:buChar char="•"/>
            </a:pPr>
            <a:endParaRPr lang="en-GB" sz="4000" b="0" dirty="0"/>
          </a:p>
          <a:p>
            <a:pPr marL="571500" indent="-571500">
              <a:buFont typeface="Arial" panose="020B0604020202020204" pitchFamily="34" charset="0"/>
              <a:buChar char="•"/>
            </a:pPr>
            <a:endParaRPr lang="en-GB" sz="4000" b="0" dirty="0"/>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32196626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39661-8165-4023-934D-A25C3731440F}"/>
              </a:ext>
            </a:extLst>
          </p:cNvPr>
          <p:cNvSpPr>
            <a:spLocks noGrp="1"/>
          </p:cNvSpPr>
          <p:nvPr>
            <p:ph type="body" sz="quarter" idx="10"/>
          </p:nvPr>
        </p:nvSpPr>
        <p:spPr/>
        <p:txBody>
          <a:bodyPr/>
          <a:lstStyle/>
          <a:p>
            <a:r>
              <a:rPr lang="en-GB" dirty="0"/>
              <a:t>Families with children</a:t>
            </a:r>
          </a:p>
        </p:txBody>
      </p:sp>
      <p:grpSp>
        <p:nvGrpSpPr>
          <p:cNvPr id="4" name="Group 3">
            <a:extLst>
              <a:ext uri="{FF2B5EF4-FFF2-40B4-BE49-F238E27FC236}">
                <a16:creationId xmlns:a16="http://schemas.microsoft.com/office/drawing/2014/main" id="{2D76F3FA-4FCB-46C2-BBE3-2358DBF77F2E}"/>
              </a:ext>
            </a:extLst>
          </p:cNvPr>
          <p:cNvGrpSpPr/>
          <p:nvPr/>
        </p:nvGrpSpPr>
        <p:grpSpPr>
          <a:xfrm>
            <a:off x="3931921" y="3216148"/>
            <a:ext cx="16520158" cy="10155853"/>
            <a:chOff x="987126" y="1003161"/>
            <a:chExt cx="8309274" cy="4734384"/>
          </a:xfrm>
        </p:grpSpPr>
        <p:graphicFrame>
          <p:nvGraphicFramePr>
            <p:cNvPr id="5" name="Chart 4">
              <a:extLst>
                <a:ext uri="{FF2B5EF4-FFF2-40B4-BE49-F238E27FC236}">
                  <a16:creationId xmlns:a16="http://schemas.microsoft.com/office/drawing/2014/main" id="{AC87A90D-AFD4-4F6D-8172-6D1FBA8EAE8F}"/>
                </a:ext>
              </a:extLst>
            </p:cNvPr>
            <p:cNvGraphicFramePr>
              <a:graphicFrameLocks/>
            </p:cNvGraphicFramePr>
            <p:nvPr/>
          </p:nvGraphicFramePr>
          <p:xfrm>
            <a:off x="987126" y="1218307"/>
            <a:ext cx="8309274" cy="4450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A5E63AC-34F4-4E8C-BD8F-45705FA622CF}"/>
                </a:ext>
              </a:extLst>
            </p:cNvPr>
            <p:cNvSpPr txBox="1"/>
            <p:nvPr/>
          </p:nvSpPr>
          <p:spPr>
            <a:xfrm flipH="1">
              <a:off x="1123560" y="1003161"/>
              <a:ext cx="7882554" cy="301302"/>
            </a:xfrm>
            <a:prstGeom prst="rect">
              <a:avLst/>
            </a:prstGeom>
            <a:noFill/>
          </p:spPr>
          <p:txBody>
            <a:bodyPr wrap="square" rtlCol="0">
              <a:spAutoFit/>
            </a:bodyPr>
            <a:lstStyle/>
            <a:p>
              <a:r>
                <a:rPr lang="en-GB">
                  <a:latin typeface="Chaparral Pro" panose="02060503040505020203" pitchFamily="18" charset="0"/>
                </a:rPr>
                <a:t>Who is most likely to experience child poverty?</a:t>
              </a:r>
            </a:p>
          </p:txBody>
        </p:sp>
        <p:sp>
          <p:nvSpPr>
            <p:cNvPr id="7" name="TextBox 6">
              <a:extLst>
                <a:ext uri="{FF2B5EF4-FFF2-40B4-BE49-F238E27FC236}">
                  <a16:creationId xmlns:a16="http://schemas.microsoft.com/office/drawing/2014/main" id="{70A72A61-8D64-42B6-993C-C0EA4F9F8AFD}"/>
                </a:ext>
              </a:extLst>
            </p:cNvPr>
            <p:cNvSpPr txBox="1"/>
            <p:nvPr/>
          </p:nvSpPr>
          <p:spPr>
            <a:xfrm flipH="1">
              <a:off x="1413845" y="5436243"/>
              <a:ext cx="4380257" cy="301302"/>
            </a:xfrm>
            <a:prstGeom prst="rect">
              <a:avLst/>
            </a:prstGeom>
            <a:noFill/>
          </p:spPr>
          <p:txBody>
            <a:bodyPr wrap="square" rtlCol="0">
              <a:spAutoFit/>
            </a:bodyPr>
            <a:lstStyle/>
            <a:p>
              <a:r>
                <a:rPr lang="en-GB" sz="1800">
                  <a:latin typeface="Chaparral Pro" panose="02060503040505020203" pitchFamily="18" charset="0"/>
                </a:rPr>
                <a:t>Source: Family Resources Survey 2018/19</a:t>
              </a:r>
            </a:p>
            <a:p>
              <a:r>
                <a:rPr lang="en-GB" sz="1800">
                  <a:latin typeface="Chaparral Pro" panose="02060503040505020203" pitchFamily="18" charset="0"/>
                </a:rPr>
                <a:t>*These figures are three year averages for 2016/17 to 2018/19</a:t>
              </a:r>
            </a:p>
          </p:txBody>
        </p:sp>
      </p:grpSp>
    </p:spTree>
    <p:extLst>
      <p:ext uri="{BB962C8B-B14F-4D97-AF65-F5344CB8AC3E}">
        <p14:creationId xmlns:p14="http://schemas.microsoft.com/office/powerpoint/2010/main" val="14298696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4B8A837-88FC-4D2E-B7BD-072D54BFC34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6" r="86"/>
          <a:stretch/>
        </p:blipFill>
        <p:spPr>
          <a:xfrm>
            <a:off x="359829" y="381600"/>
            <a:ext cx="23731200" cy="12952799"/>
          </a:xfrm>
        </p:spPr>
      </p:pic>
      <p:sp>
        <p:nvSpPr>
          <p:cNvPr id="5" name="Text Placeholder 4">
            <a:extLst>
              <a:ext uri="{FF2B5EF4-FFF2-40B4-BE49-F238E27FC236}">
                <a16:creationId xmlns:a16="http://schemas.microsoft.com/office/drawing/2014/main" id="{3FBF2112-9B99-4DD5-962C-653AE7FC4BF4}"/>
              </a:ext>
            </a:extLst>
          </p:cNvPr>
          <p:cNvSpPr>
            <a:spLocks noGrp="1"/>
          </p:cNvSpPr>
          <p:nvPr>
            <p:ph type="body" sz="quarter" idx="11"/>
          </p:nvPr>
        </p:nvSpPr>
        <p:spPr>
          <a:xfrm>
            <a:off x="326400" y="381619"/>
            <a:ext cx="23731200" cy="12952799"/>
          </a:xfrm>
        </p:spPr>
        <p:txBody>
          <a:bodyPr/>
          <a:lstStyle/>
          <a:p>
            <a:r>
              <a:rPr lang="en-GB" sz="6000" b="0" dirty="0"/>
              <a:t>			</a:t>
            </a:r>
          </a:p>
          <a:p>
            <a:endParaRPr lang="en-GB" sz="6000" b="0" dirty="0"/>
          </a:p>
          <a:p>
            <a:r>
              <a:rPr lang="en-GB" sz="6000" b="0" dirty="0"/>
              <a:t>		““We feel if jobs work for everyone, it will promote better health in people, both mental and physical. It will promote better relationships, at work and at home, as less stress will be taken home from work. And families will have more flexibility in their social life and be able to attend social events and enjoy themselves, creating a happy, healthy work–life balance.” </a:t>
            </a:r>
          </a:p>
          <a:p>
            <a:endParaRPr lang="en-GB" dirty="0"/>
          </a:p>
        </p:txBody>
      </p:sp>
      <p:sp>
        <p:nvSpPr>
          <p:cNvPr id="6" name="Text Placeholder 5">
            <a:extLst>
              <a:ext uri="{FF2B5EF4-FFF2-40B4-BE49-F238E27FC236}">
                <a16:creationId xmlns:a16="http://schemas.microsoft.com/office/drawing/2014/main" id="{CDF38EB6-9875-4890-80A4-A26D6FC733CC}"/>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0323057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1FAE1E51-9D05-467D-9388-3C1E0265A3B8}"/>
              </a:ext>
            </a:extLst>
          </p:cNvPr>
          <p:cNvSpPr>
            <a:spLocks noGrp="1"/>
          </p:cNvSpPr>
          <p:nvPr>
            <p:ph type="body" sz="quarter" idx="10"/>
          </p:nvPr>
        </p:nvSpPr>
        <p:spPr>
          <a:xfrm>
            <a:off x="782401" y="1080000"/>
            <a:ext cx="22223072" cy="1458000"/>
          </a:xfrm>
        </p:spPr>
        <p:txBody>
          <a:bodyPr lIns="90000" tIns="45720" rIns="91440" bIns="45720" anchor="t"/>
          <a:lstStyle/>
          <a:p>
            <a:pPr>
              <a:spcBef>
                <a:spcPts val="1000"/>
              </a:spcBef>
            </a:pPr>
            <a:r>
              <a:rPr lang="en-US" dirty="0"/>
              <a:t>In-work poverty &amp; poor job quality</a:t>
            </a:r>
          </a:p>
        </p:txBody>
      </p:sp>
      <p:sp>
        <p:nvSpPr>
          <p:cNvPr id="18" name="Text Placeholder 3">
            <a:extLst>
              <a:ext uri="{FF2B5EF4-FFF2-40B4-BE49-F238E27FC236}">
                <a16:creationId xmlns:a16="http://schemas.microsoft.com/office/drawing/2014/main" id="{5E70F693-D688-4F9E-B18E-DEF567504B3B}"/>
              </a:ext>
            </a:extLst>
          </p:cNvPr>
          <p:cNvSpPr>
            <a:spLocks noGrp="1"/>
          </p:cNvSpPr>
          <p:nvPr>
            <p:ph sz="quarter" idx="14"/>
          </p:nvPr>
        </p:nvSpPr>
        <p:spPr>
          <a:xfrm>
            <a:off x="15256042" y="4090039"/>
            <a:ext cx="8213556" cy="8138807"/>
          </a:xfrm>
        </p:spPr>
        <p:txBody>
          <a:bodyPr lIns="91440" tIns="45720" rIns="91440" bIns="45720" anchor="t"/>
          <a:lstStyle/>
          <a:p>
            <a:pPr marL="285750" indent="-285750">
              <a:buFont typeface="Arial" panose="020B0604020202020204" pitchFamily="34" charset="0"/>
              <a:buChar char="•"/>
            </a:pPr>
            <a:r>
              <a:rPr lang="en-US" sz="4400" b="0" dirty="0">
                <a:ea typeface="MS Mincho"/>
                <a:cs typeface="Arial"/>
              </a:rPr>
              <a:t>Low pay, not enough hours, and high insecurity leave people exposed to in-work poverty</a:t>
            </a:r>
            <a:endParaRPr lang="en-US" sz="4400" b="0" dirty="0">
              <a:latin typeface="Calibri" panose="020F050202020403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sz="4400" b="0" dirty="0">
              <a:ea typeface="+mn-lt"/>
              <a:cs typeface="+mn-lt"/>
            </a:endParaRPr>
          </a:p>
          <a:p>
            <a:pPr marL="285750" indent="-285750">
              <a:buFont typeface="Arial" panose="020B0604020202020204" pitchFamily="34" charset="0"/>
              <a:buChar char="•"/>
            </a:pPr>
            <a:r>
              <a:rPr lang="en-US" sz="4400" b="0" dirty="0">
                <a:ea typeface="+mn-lt"/>
                <a:cs typeface="+mn-lt"/>
              </a:rPr>
              <a:t>People on the lowest incomes are under the most pressure from insecure work.</a:t>
            </a:r>
            <a:r>
              <a:rPr lang="en-US" sz="4400" b="0" dirty="0">
                <a:ea typeface="MS Mincho"/>
                <a:cs typeface="Arial"/>
              </a:rPr>
              <a:t> </a:t>
            </a:r>
            <a:endParaRPr lang="en-US" sz="4400" b="0" dirty="0">
              <a:latin typeface="Calibri" panose="020F0502020204030204" pitchFamily="34" charset="0"/>
              <a:ea typeface="MS Mincho" panose="02020609040205080304" pitchFamily="49" charset="-128"/>
              <a:cs typeface="Arial" panose="020B0604020202020204" pitchFamily="34" charset="0"/>
            </a:endParaRPr>
          </a:p>
        </p:txBody>
      </p:sp>
      <p:graphicFrame>
        <p:nvGraphicFramePr>
          <p:cNvPr id="19" name="Chart 18">
            <a:extLst>
              <a:ext uri="{FF2B5EF4-FFF2-40B4-BE49-F238E27FC236}">
                <a16:creationId xmlns:a16="http://schemas.microsoft.com/office/drawing/2014/main" id="{DA922C26-1D89-3E43-9A3F-A1BF13EFE07E}"/>
              </a:ext>
            </a:extLst>
          </p:cNvPr>
          <p:cNvGraphicFramePr>
            <a:graphicFrameLocks/>
          </p:cNvGraphicFramePr>
          <p:nvPr/>
        </p:nvGraphicFramePr>
        <p:xfrm>
          <a:off x="413657" y="3683000"/>
          <a:ext cx="14369143" cy="790241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1B790A87-F665-4CEB-A136-7C506A86059D}"/>
              </a:ext>
            </a:extLst>
          </p:cNvPr>
          <p:cNvCxnSpPr/>
          <p:nvPr/>
        </p:nvCxnSpPr>
        <p:spPr>
          <a:xfrm>
            <a:off x="1913860" y="7793665"/>
            <a:ext cx="12705907" cy="0"/>
          </a:xfrm>
          <a:prstGeom prst="line">
            <a:avLst/>
          </a:prstGeom>
          <a:noFill/>
          <a:ln w="50800" cap="flat">
            <a:solidFill>
              <a:schemeClr val="accent1"/>
            </a:solidFill>
            <a:prstDash val="solid"/>
            <a:round/>
          </a:ln>
          <a:effectLst>
            <a:outerShdw blurRad="76200" dist="381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177540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outdoor, child, young&#10;&#10;Description automatically generated">
            <a:extLst>
              <a:ext uri="{FF2B5EF4-FFF2-40B4-BE49-F238E27FC236}">
                <a16:creationId xmlns:a16="http://schemas.microsoft.com/office/drawing/2014/main" id="{F3B2699E-B340-4A4A-BE57-21034057040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0" r="90"/>
          <a:stretch>
            <a:fillRect/>
          </a:stretch>
        </p:blipFill>
        <p:spPr/>
      </p:pic>
      <p:sp>
        <p:nvSpPr>
          <p:cNvPr id="5" name="Text Placeholder 4">
            <a:extLst>
              <a:ext uri="{FF2B5EF4-FFF2-40B4-BE49-F238E27FC236}">
                <a16:creationId xmlns:a16="http://schemas.microsoft.com/office/drawing/2014/main" id="{2454FFE0-7F45-4794-9C7C-D51B155EC655}"/>
              </a:ext>
            </a:extLst>
          </p:cNvPr>
          <p:cNvSpPr>
            <a:spLocks noGrp="1"/>
          </p:cNvSpPr>
          <p:nvPr>
            <p:ph type="body" sz="quarter" idx="11"/>
          </p:nvPr>
        </p:nvSpPr>
        <p:spPr>
          <a:xfrm>
            <a:off x="384174" y="393086"/>
            <a:ext cx="23731200" cy="12952799"/>
          </a:xfrm>
        </p:spPr>
        <p:txBody>
          <a:bodyPr/>
          <a:lstStyle/>
          <a:p>
            <a:r>
              <a:rPr lang="en-GB" sz="6000" b="0" dirty="0"/>
              <a:t>“I'm one rent review away, one complaint away from being homeless. It's as simple as that… it's exactly how it feels… I wake up with it every day, I go to sleep with it every night.”</a:t>
            </a:r>
          </a:p>
        </p:txBody>
      </p:sp>
      <p:sp>
        <p:nvSpPr>
          <p:cNvPr id="6" name="Text Placeholder 5">
            <a:extLst>
              <a:ext uri="{FF2B5EF4-FFF2-40B4-BE49-F238E27FC236}">
                <a16:creationId xmlns:a16="http://schemas.microsoft.com/office/drawing/2014/main" id="{DA49301A-95F3-4C33-88AC-488CF1C83C2B}"/>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1890871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990A18-E379-4D15-B6B9-2ABCD5D0437C}"/>
              </a:ext>
            </a:extLst>
          </p:cNvPr>
          <p:cNvSpPr>
            <a:spLocks noGrp="1"/>
          </p:cNvSpPr>
          <p:nvPr>
            <p:ph type="body" sz="quarter" idx="10"/>
          </p:nvPr>
        </p:nvSpPr>
        <p:spPr>
          <a:xfrm>
            <a:off x="574581" y="1017654"/>
            <a:ext cx="20498181" cy="1458000"/>
          </a:xfrm>
        </p:spPr>
        <p:txBody>
          <a:bodyPr/>
          <a:lstStyle/>
          <a:p>
            <a:r>
              <a:rPr lang="en-GB" dirty="0"/>
              <a:t>More private renters, high poverty rates</a:t>
            </a:r>
          </a:p>
        </p:txBody>
      </p:sp>
      <p:sp>
        <p:nvSpPr>
          <p:cNvPr id="5" name="Content Placeholder 4">
            <a:extLst>
              <a:ext uri="{FF2B5EF4-FFF2-40B4-BE49-F238E27FC236}">
                <a16:creationId xmlns:a16="http://schemas.microsoft.com/office/drawing/2014/main" id="{617C630F-0586-4A1D-B54E-A23227B68077}"/>
              </a:ext>
            </a:extLst>
          </p:cNvPr>
          <p:cNvSpPr txBox="1">
            <a:spLocks/>
          </p:cNvSpPr>
          <p:nvPr/>
        </p:nvSpPr>
        <p:spPr>
          <a:xfrm>
            <a:off x="2974043" y="3690232"/>
            <a:ext cx="13996223" cy="9256839"/>
          </a:xfrm>
          <a:prstGeom prst="rect">
            <a:avLst/>
          </a:prstGeom>
        </p:spPr>
        <p:txBody>
          <a:bodyPr/>
          <a:lstStyle>
            <a:lvl1pPr marL="0" marR="0" indent="0" algn="l" defTabSz="1828800" rtl="0" eaLnBrk="1" latinLnBrk="0" hangingPunct="1">
              <a:lnSpc>
                <a:spcPct val="100000"/>
              </a:lnSpc>
              <a:spcBef>
                <a:spcPts val="1500"/>
              </a:spcBef>
              <a:spcAft>
                <a:spcPts val="0"/>
              </a:spcAft>
              <a:buClrTx/>
              <a:buSzPct val="100000"/>
              <a:buFont typeface="Arial"/>
              <a:buNone/>
              <a:tabLst/>
              <a:defRPr sz="6400" b="1" i="0" u="none" strike="noStrike" cap="none" spc="0" baseline="0">
                <a:solidFill>
                  <a:srgbClr val="000000"/>
                </a:solidFill>
                <a:uFillTx/>
                <a:latin typeface="+mj-lt"/>
                <a:ea typeface="+mj-ea"/>
                <a:cs typeface="+mj-cs"/>
                <a:sym typeface="Calibri"/>
              </a:defRPr>
            </a:lvl1pPr>
            <a:lvl2pPr marL="1314450" marR="0" indent="-857250" algn="l" defTabSz="1828800" rtl="0" eaLnBrk="1" latinLnBrk="0" hangingPunct="1">
              <a:lnSpc>
                <a:spcPct val="100000"/>
              </a:lnSpc>
              <a:spcBef>
                <a:spcPts val="1500"/>
              </a:spcBef>
              <a:spcAft>
                <a:spcPts val="0"/>
              </a:spcAft>
              <a:buClrTx/>
              <a:buSzPct val="100000"/>
              <a:buFont typeface="Arial" panose="020B0604020202020204" pitchFamily="34" charset="0"/>
              <a:buChar char="•"/>
              <a:tabLst/>
              <a:defRPr sz="6400" b="0" i="0" u="none" strike="noStrike" cap="none" spc="0" baseline="0">
                <a:solidFill>
                  <a:srgbClr val="000000"/>
                </a:solidFill>
                <a:uFillTx/>
                <a:latin typeface="+mj-lt"/>
                <a:ea typeface="+mj-ea"/>
                <a:cs typeface="+mj-cs"/>
                <a:sym typeface="Calibri"/>
              </a:defRPr>
            </a:lvl2pPr>
            <a:lvl3pPr marL="1524000" marR="0" indent="-60960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3pPr>
            <a:lvl4pPr marL="21031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4pPr>
            <a:lvl5pPr marL="25603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5pPr>
            <a:lvl6pPr marL="30175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6pPr>
            <a:lvl7pPr marL="34747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7pPr>
            <a:lvl8pPr marL="39319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8pPr>
            <a:lvl9pPr marL="4389120" marR="0" indent="-731520" algn="l" defTabSz="1828800" rtl="0" eaLnBrk="1" latinLnBrk="0" hangingPunct="1">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9pPr>
          </a:lstStyle>
          <a:p>
            <a:r>
              <a:rPr lang="en-GB" sz="4400" dirty="0"/>
              <a:t>More private renters</a:t>
            </a:r>
          </a:p>
          <a:p>
            <a:endParaRPr lang="en-GB" sz="800" dirty="0"/>
          </a:p>
          <a:p>
            <a:r>
              <a:rPr lang="en-GB" sz="4400" dirty="0"/>
              <a:t>1998/99</a:t>
            </a:r>
          </a:p>
          <a:p>
            <a:r>
              <a:rPr lang="en-GB" sz="4400" dirty="0"/>
              <a:t>2018/19</a:t>
            </a:r>
          </a:p>
          <a:p>
            <a:endParaRPr lang="en-GB" sz="3600" dirty="0"/>
          </a:p>
          <a:p>
            <a:endParaRPr lang="en-GB" sz="4400" dirty="0"/>
          </a:p>
          <a:p>
            <a:r>
              <a:rPr lang="en-GB" sz="4400" dirty="0"/>
              <a:t>…with high rates of private renters poverty in poverty</a:t>
            </a:r>
          </a:p>
          <a:p>
            <a:endParaRPr lang="en-GB" sz="4400" dirty="0"/>
          </a:p>
          <a:p>
            <a:endParaRPr lang="en-GB" sz="2800" dirty="0"/>
          </a:p>
        </p:txBody>
      </p:sp>
      <p:grpSp>
        <p:nvGrpSpPr>
          <p:cNvPr id="6" name="Group 5">
            <a:extLst>
              <a:ext uri="{FF2B5EF4-FFF2-40B4-BE49-F238E27FC236}">
                <a16:creationId xmlns:a16="http://schemas.microsoft.com/office/drawing/2014/main" id="{FC6B4F30-C15F-445E-B219-584034B3DAC5}"/>
              </a:ext>
            </a:extLst>
          </p:cNvPr>
          <p:cNvGrpSpPr/>
          <p:nvPr/>
        </p:nvGrpSpPr>
        <p:grpSpPr>
          <a:xfrm>
            <a:off x="5452618" y="4468091"/>
            <a:ext cx="18191153" cy="10096995"/>
            <a:chOff x="1958975" y="2312908"/>
            <a:chExt cx="6673850" cy="4229180"/>
          </a:xfrm>
        </p:grpSpPr>
        <p:pic>
          <p:nvPicPr>
            <p:cNvPr id="7" name="Graphic 6" descr="House with solid fill">
              <a:extLst>
                <a:ext uri="{FF2B5EF4-FFF2-40B4-BE49-F238E27FC236}">
                  <a16:creationId xmlns:a16="http://schemas.microsoft.com/office/drawing/2014/main" id="{B5B3D8F3-F096-41FC-B6F7-54C3EF003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7975" y="2312908"/>
              <a:ext cx="632637" cy="632637"/>
            </a:xfrm>
            <a:prstGeom prst="rect">
              <a:avLst/>
            </a:prstGeom>
          </p:spPr>
        </p:pic>
        <p:pic>
          <p:nvPicPr>
            <p:cNvPr id="9" name="Graphic 8" descr="House with solid fill">
              <a:extLst>
                <a:ext uri="{FF2B5EF4-FFF2-40B4-BE49-F238E27FC236}">
                  <a16:creationId xmlns:a16="http://schemas.microsoft.com/office/drawing/2014/main" id="{63A72BB5-5B40-4A00-BE77-5E1D3AC1CF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0184" y="2312908"/>
              <a:ext cx="632637" cy="632637"/>
            </a:xfrm>
            <a:prstGeom prst="rect">
              <a:avLst/>
            </a:prstGeom>
          </p:spPr>
        </p:pic>
        <p:pic>
          <p:nvPicPr>
            <p:cNvPr id="10" name="Graphic 9" descr="House with solid fill">
              <a:extLst>
                <a:ext uri="{FF2B5EF4-FFF2-40B4-BE49-F238E27FC236}">
                  <a16:creationId xmlns:a16="http://schemas.microsoft.com/office/drawing/2014/main" id="{1B703D3A-6006-480A-8EB4-2D7E189BA1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2393" y="2312908"/>
              <a:ext cx="632637" cy="632637"/>
            </a:xfrm>
            <a:prstGeom prst="rect">
              <a:avLst/>
            </a:prstGeom>
          </p:spPr>
        </p:pic>
        <p:pic>
          <p:nvPicPr>
            <p:cNvPr id="11" name="Graphic 10" descr="House with solid fill">
              <a:extLst>
                <a:ext uri="{FF2B5EF4-FFF2-40B4-BE49-F238E27FC236}">
                  <a16:creationId xmlns:a16="http://schemas.microsoft.com/office/drawing/2014/main" id="{C6503FCB-A450-47C3-B358-392E7E5E2B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84602" y="2312908"/>
              <a:ext cx="632637" cy="632637"/>
            </a:xfrm>
            <a:prstGeom prst="rect">
              <a:avLst/>
            </a:prstGeom>
          </p:spPr>
        </p:pic>
        <p:pic>
          <p:nvPicPr>
            <p:cNvPr id="12" name="Graphic 11" descr="House with solid fill">
              <a:extLst>
                <a:ext uri="{FF2B5EF4-FFF2-40B4-BE49-F238E27FC236}">
                  <a16:creationId xmlns:a16="http://schemas.microsoft.com/office/drawing/2014/main" id="{DBC3BDDE-2E7A-4865-A83F-1CC0092AC9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6811" y="2312908"/>
              <a:ext cx="632637" cy="632637"/>
            </a:xfrm>
            <a:prstGeom prst="rect">
              <a:avLst/>
            </a:prstGeom>
          </p:spPr>
        </p:pic>
        <p:pic>
          <p:nvPicPr>
            <p:cNvPr id="13" name="Graphic 12" descr="House with solid fill">
              <a:extLst>
                <a:ext uri="{FF2B5EF4-FFF2-40B4-BE49-F238E27FC236}">
                  <a16:creationId xmlns:a16="http://schemas.microsoft.com/office/drawing/2014/main" id="{8A0DA2F7-C77D-48C4-B7E2-35BEFA14C0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9020" y="2312908"/>
              <a:ext cx="632637" cy="632637"/>
            </a:xfrm>
            <a:prstGeom prst="rect">
              <a:avLst/>
            </a:prstGeom>
          </p:spPr>
        </p:pic>
        <p:pic>
          <p:nvPicPr>
            <p:cNvPr id="14" name="Graphic 13" descr="House with solid fill">
              <a:extLst>
                <a:ext uri="{FF2B5EF4-FFF2-40B4-BE49-F238E27FC236}">
                  <a16:creationId xmlns:a16="http://schemas.microsoft.com/office/drawing/2014/main" id="{28BAF368-1E52-4E60-8461-16760A304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1229" y="2312908"/>
              <a:ext cx="632637" cy="632637"/>
            </a:xfrm>
            <a:prstGeom prst="rect">
              <a:avLst/>
            </a:prstGeom>
          </p:spPr>
        </p:pic>
        <p:pic>
          <p:nvPicPr>
            <p:cNvPr id="15" name="Graphic 14" descr="House with solid fill">
              <a:extLst>
                <a:ext uri="{FF2B5EF4-FFF2-40B4-BE49-F238E27FC236}">
                  <a16:creationId xmlns:a16="http://schemas.microsoft.com/office/drawing/2014/main" id="{A83D8397-D7AC-4D93-887B-2EB2616D54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3438" y="2312908"/>
              <a:ext cx="632637" cy="632637"/>
            </a:xfrm>
            <a:prstGeom prst="rect">
              <a:avLst/>
            </a:prstGeom>
          </p:spPr>
        </p:pic>
        <p:pic>
          <p:nvPicPr>
            <p:cNvPr id="16" name="Graphic 15" descr="House with solid fill">
              <a:extLst>
                <a:ext uri="{FF2B5EF4-FFF2-40B4-BE49-F238E27FC236}">
                  <a16:creationId xmlns:a16="http://schemas.microsoft.com/office/drawing/2014/main" id="{9ABD192D-E8A0-4C76-A531-8C8208766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5647" y="2312908"/>
              <a:ext cx="632637" cy="632637"/>
            </a:xfrm>
            <a:prstGeom prst="rect">
              <a:avLst/>
            </a:prstGeom>
          </p:spPr>
        </p:pic>
        <p:pic>
          <p:nvPicPr>
            <p:cNvPr id="17" name="Graphic 16" descr="House with solid fill">
              <a:extLst>
                <a:ext uri="{FF2B5EF4-FFF2-40B4-BE49-F238E27FC236}">
                  <a16:creationId xmlns:a16="http://schemas.microsoft.com/office/drawing/2014/main" id="{D513E769-4E8A-4098-B54A-9FE8D3B8F0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7856" y="2312908"/>
              <a:ext cx="632637" cy="632637"/>
            </a:xfrm>
            <a:prstGeom prst="rect">
              <a:avLst/>
            </a:prstGeom>
          </p:spPr>
        </p:pic>
        <p:pic>
          <p:nvPicPr>
            <p:cNvPr id="18" name="Graphic 17" descr="House with solid fill">
              <a:extLst>
                <a:ext uri="{FF2B5EF4-FFF2-40B4-BE49-F238E27FC236}">
                  <a16:creationId xmlns:a16="http://schemas.microsoft.com/office/drawing/2014/main" id="{2978CC10-C38E-44FE-A286-7D2E06E4CB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5691" y="2822944"/>
              <a:ext cx="632637" cy="632637"/>
            </a:xfrm>
            <a:prstGeom prst="rect">
              <a:avLst/>
            </a:prstGeom>
          </p:spPr>
        </p:pic>
        <p:pic>
          <p:nvPicPr>
            <p:cNvPr id="19" name="Graphic 18" descr="House with solid fill">
              <a:extLst>
                <a:ext uri="{FF2B5EF4-FFF2-40B4-BE49-F238E27FC236}">
                  <a16:creationId xmlns:a16="http://schemas.microsoft.com/office/drawing/2014/main" id="{E9CFEF34-3A44-4F02-AA45-A1416CCBC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7900" y="2822944"/>
              <a:ext cx="632637" cy="632637"/>
            </a:xfrm>
            <a:prstGeom prst="rect">
              <a:avLst/>
            </a:prstGeom>
          </p:spPr>
        </p:pic>
        <p:pic>
          <p:nvPicPr>
            <p:cNvPr id="20" name="Graphic 19" descr="House with solid fill">
              <a:extLst>
                <a:ext uri="{FF2B5EF4-FFF2-40B4-BE49-F238E27FC236}">
                  <a16:creationId xmlns:a16="http://schemas.microsoft.com/office/drawing/2014/main" id="{4D17474D-01DE-4735-98B4-DB93C7711E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0109" y="2822944"/>
              <a:ext cx="632637" cy="632637"/>
            </a:xfrm>
            <a:prstGeom prst="rect">
              <a:avLst/>
            </a:prstGeom>
          </p:spPr>
        </p:pic>
        <p:pic>
          <p:nvPicPr>
            <p:cNvPr id="21" name="Graphic 20" descr="House with solid fill">
              <a:extLst>
                <a:ext uri="{FF2B5EF4-FFF2-40B4-BE49-F238E27FC236}">
                  <a16:creationId xmlns:a16="http://schemas.microsoft.com/office/drawing/2014/main" id="{71F60C68-04A4-45E2-99E0-4090A4020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2318" y="2822944"/>
              <a:ext cx="632637" cy="632637"/>
            </a:xfrm>
            <a:prstGeom prst="rect">
              <a:avLst/>
            </a:prstGeom>
          </p:spPr>
        </p:pic>
        <p:pic>
          <p:nvPicPr>
            <p:cNvPr id="22" name="Graphic 21" descr="House with solid fill">
              <a:extLst>
                <a:ext uri="{FF2B5EF4-FFF2-40B4-BE49-F238E27FC236}">
                  <a16:creationId xmlns:a16="http://schemas.microsoft.com/office/drawing/2014/main" id="{76201F13-52B1-4A1E-9F67-B2411F6744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4527" y="2822944"/>
              <a:ext cx="632637" cy="632637"/>
            </a:xfrm>
            <a:prstGeom prst="rect">
              <a:avLst/>
            </a:prstGeom>
          </p:spPr>
        </p:pic>
        <p:pic>
          <p:nvPicPr>
            <p:cNvPr id="23" name="Graphic 22" descr="House with solid fill">
              <a:extLst>
                <a:ext uri="{FF2B5EF4-FFF2-40B4-BE49-F238E27FC236}">
                  <a16:creationId xmlns:a16="http://schemas.microsoft.com/office/drawing/2014/main" id="{C4BCFECA-FA4A-4290-B76B-6F8FA5B651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6736" y="2822944"/>
              <a:ext cx="632637" cy="632637"/>
            </a:xfrm>
            <a:prstGeom prst="rect">
              <a:avLst/>
            </a:prstGeom>
          </p:spPr>
        </p:pic>
        <p:pic>
          <p:nvPicPr>
            <p:cNvPr id="24" name="Graphic 23" descr="House with solid fill">
              <a:extLst>
                <a:ext uri="{FF2B5EF4-FFF2-40B4-BE49-F238E27FC236}">
                  <a16:creationId xmlns:a16="http://schemas.microsoft.com/office/drawing/2014/main" id="{7A688C64-E2C2-4770-8D3E-A1C58852A9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8945" y="2822944"/>
              <a:ext cx="632637" cy="632637"/>
            </a:xfrm>
            <a:prstGeom prst="rect">
              <a:avLst/>
            </a:prstGeom>
          </p:spPr>
        </p:pic>
        <p:pic>
          <p:nvPicPr>
            <p:cNvPr id="25" name="Graphic 24" descr="House with solid fill">
              <a:extLst>
                <a:ext uri="{FF2B5EF4-FFF2-40B4-BE49-F238E27FC236}">
                  <a16:creationId xmlns:a16="http://schemas.microsoft.com/office/drawing/2014/main" id="{8F4F27DB-8238-4035-8092-3235E09E90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1154" y="2822944"/>
              <a:ext cx="632637" cy="632637"/>
            </a:xfrm>
            <a:prstGeom prst="rect">
              <a:avLst/>
            </a:prstGeom>
          </p:spPr>
        </p:pic>
        <p:pic>
          <p:nvPicPr>
            <p:cNvPr id="26" name="Graphic 25" descr="House with solid fill">
              <a:extLst>
                <a:ext uri="{FF2B5EF4-FFF2-40B4-BE49-F238E27FC236}">
                  <a16:creationId xmlns:a16="http://schemas.microsoft.com/office/drawing/2014/main" id="{7C3E9084-680C-476E-901C-162170D63A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3363" y="2822944"/>
              <a:ext cx="632637" cy="632637"/>
            </a:xfrm>
            <a:prstGeom prst="rect">
              <a:avLst/>
            </a:prstGeom>
          </p:spPr>
        </p:pic>
        <p:pic>
          <p:nvPicPr>
            <p:cNvPr id="27" name="Graphic 26" descr="House with solid fill">
              <a:extLst>
                <a:ext uri="{FF2B5EF4-FFF2-40B4-BE49-F238E27FC236}">
                  <a16:creationId xmlns:a16="http://schemas.microsoft.com/office/drawing/2014/main" id="{2A65C181-0D87-4A84-BC90-F18049015E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5572" y="2822944"/>
              <a:ext cx="632637" cy="632637"/>
            </a:xfrm>
            <a:prstGeom prst="rect">
              <a:avLst/>
            </a:prstGeom>
          </p:spPr>
        </p:pic>
        <p:pic>
          <p:nvPicPr>
            <p:cNvPr id="28" name="Graphic 27" descr="House with solid fill">
              <a:extLst>
                <a:ext uri="{FF2B5EF4-FFF2-40B4-BE49-F238E27FC236}">
                  <a16:creationId xmlns:a16="http://schemas.microsoft.com/office/drawing/2014/main" id="{285525C4-F589-4E3A-8681-298EA0E8D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3412" y="4092089"/>
              <a:ext cx="632637" cy="632637"/>
            </a:xfrm>
            <a:prstGeom prst="rect">
              <a:avLst/>
            </a:prstGeom>
          </p:spPr>
        </p:pic>
        <p:pic>
          <p:nvPicPr>
            <p:cNvPr id="29" name="Graphic 28" descr="House with solid fill">
              <a:extLst>
                <a:ext uri="{FF2B5EF4-FFF2-40B4-BE49-F238E27FC236}">
                  <a16:creationId xmlns:a16="http://schemas.microsoft.com/office/drawing/2014/main" id="{F229DD03-A1E6-4D95-9476-3CE61CACD2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5621" y="4092089"/>
              <a:ext cx="632637" cy="632637"/>
            </a:xfrm>
            <a:prstGeom prst="rect">
              <a:avLst/>
            </a:prstGeom>
          </p:spPr>
        </p:pic>
        <p:pic>
          <p:nvPicPr>
            <p:cNvPr id="30" name="Graphic 29" descr="House with solid fill">
              <a:extLst>
                <a:ext uri="{FF2B5EF4-FFF2-40B4-BE49-F238E27FC236}">
                  <a16:creationId xmlns:a16="http://schemas.microsoft.com/office/drawing/2014/main" id="{9BEC3C85-E5ED-49C7-80DF-060222F52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7830" y="4092089"/>
              <a:ext cx="632637" cy="632637"/>
            </a:xfrm>
            <a:prstGeom prst="rect">
              <a:avLst/>
            </a:prstGeom>
          </p:spPr>
        </p:pic>
        <p:sp>
          <p:nvSpPr>
            <p:cNvPr id="31" name="AutoShape 3">
              <a:extLst>
                <a:ext uri="{FF2B5EF4-FFF2-40B4-BE49-F238E27FC236}">
                  <a16:creationId xmlns:a16="http://schemas.microsoft.com/office/drawing/2014/main" id="{CC9B4708-43C3-4B35-A019-0D4A79D84AC4}"/>
                </a:ext>
              </a:extLst>
            </p:cNvPr>
            <p:cNvSpPr>
              <a:spLocks noChangeAspect="1" noChangeArrowheads="1" noTextEdit="1"/>
            </p:cNvSpPr>
            <p:nvPr/>
          </p:nvSpPr>
          <p:spPr bwMode="auto">
            <a:xfrm>
              <a:off x="1958975" y="5316538"/>
              <a:ext cx="66738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12">
              <a:extLst>
                <a:ext uri="{FF2B5EF4-FFF2-40B4-BE49-F238E27FC236}">
                  <a16:creationId xmlns:a16="http://schemas.microsoft.com/office/drawing/2014/main" id="{FDCB3D42-693D-4C57-8E4B-6B274BB35973}"/>
                </a:ext>
              </a:extLst>
            </p:cNvPr>
            <p:cNvSpPr>
              <a:spLocks noChangeArrowheads="1"/>
            </p:cNvSpPr>
            <p:nvPr/>
          </p:nvSpPr>
          <p:spPr bwMode="auto">
            <a:xfrm>
              <a:off x="6875463" y="6100763"/>
              <a:ext cx="28" cy="1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15">
              <a:extLst>
                <a:ext uri="{FF2B5EF4-FFF2-40B4-BE49-F238E27FC236}">
                  <a16:creationId xmlns:a16="http://schemas.microsoft.com/office/drawing/2014/main" id="{819D5CF2-042C-44C5-B9C6-66BBBB225DD3}"/>
                </a:ext>
              </a:extLst>
            </p:cNvPr>
            <p:cNvSpPr>
              <a:spLocks noChangeArrowheads="1"/>
            </p:cNvSpPr>
            <p:nvPr/>
          </p:nvSpPr>
          <p:spPr bwMode="auto">
            <a:xfrm>
              <a:off x="2579688" y="5316538"/>
              <a:ext cx="28" cy="1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976660320"/>
      </p:ext>
    </p:extLst>
  </p:cSld>
  <p:clrMapOvr>
    <a:masterClrMapping/>
  </p:clrMapOvr>
  <p:transition spd="med"/>
</p:sld>
</file>

<file path=ppt/theme/theme1.xml><?xml version="1.0" encoding="utf-8"?>
<a:theme xmlns:a="http://schemas.openxmlformats.org/drawingml/2006/main" name="JRF Powerpoint Template – More People">
  <a:themeElements>
    <a:clrScheme name="JRF">
      <a:dk1>
        <a:srgbClr val="000000"/>
      </a:dk1>
      <a:lt1>
        <a:srgbClr val="FFFFFF"/>
      </a:lt1>
      <a:dk2>
        <a:srgbClr val="A7A7A7"/>
      </a:dk2>
      <a:lt2>
        <a:srgbClr val="535353"/>
      </a:lt2>
      <a:accent1>
        <a:srgbClr val="512D6D"/>
      </a:accent1>
      <a:accent2>
        <a:srgbClr val="CE0058"/>
      </a:accent2>
      <a:accent3>
        <a:srgbClr val="4F758B"/>
      </a:accent3>
      <a:accent4>
        <a:srgbClr val="64A70B"/>
      </a:accent4>
      <a:accent5>
        <a:srgbClr val="3EB1C8"/>
      </a:accent5>
      <a:accent6>
        <a:srgbClr val="696158"/>
      </a:accent6>
      <a:hlink>
        <a:srgbClr val="0000FF"/>
      </a:hlink>
      <a:folHlink>
        <a:srgbClr val="FF00FF"/>
      </a:folHlink>
    </a:clrScheme>
    <a:fontScheme name="JRF powerpoint template">
      <a:majorFont>
        <a:latin typeface="Calibri"/>
        <a:ea typeface="Calibri"/>
        <a:cs typeface="Calibri"/>
      </a:majorFont>
      <a:minorFont>
        <a:latin typeface="Helvetica"/>
        <a:ea typeface="Helvetica"/>
        <a:cs typeface="Helvetica"/>
      </a:minorFont>
    </a:fontScheme>
    <a:fmtScheme name="JRF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re_People_Implemented.potx" id="{11813B7F-0C4E-4E50-AACC-6AF22527B2AF}" vid="{38D879BA-E7D1-4FEE-8304-1062A55B9D3C}"/>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e_People_Implemented.potx" id="{11813B7F-0C4E-4E50-AACC-6AF22527B2AF}" vid="{30E885FF-9548-4761-B401-0562F656C8F5}"/>
    </a:ext>
  </a:extLst>
</a:theme>
</file>

<file path=ppt/theme/theme3.xml><?xml version="1.0" encoding="utf-8"?>
<a:theme xmlns:a="http://schemas.openxmlformats.org/drawingml/2006/main" name="JRF powerpoint template">
  <a:themeElements>
    <a:clrScheme name="JRF powerpoint template">
      <a:dk1>
        <a:srgbClr val="000000"/>
      </a:dk1>
      <a:lt1>
        <a:srgbClr val="FFFFFF"/>
      </a:lt1>
      <a:dk2>
        <a:srgbClr val="A7A7A7"/>
      </a:dk2>
      <a:lt2>
        <a:srgbClr val="535353"/>
      </a:lt2>
      <a:accent1>
        <a:srgbClr val="512D6D"/>
      </a:accent1>
      <a:accent2>
        <a:srgbClr val="CE0058"/>
      </a:accent2>
      <a:accent3>
        <a:srgbClr val="4F758B"/>
      </a:accent3>
      <a:accent4>
        <a:srgbClr val="64A70B"/>
      </a:accent4>
      <a:accent5>
        <a:srgbClr val="3EB1C8"/>
      </a:accent5>
      <a:accent6>
        <a:srgbClr val="696158"/>
      </a:accent6>
      <a:hlink>
        <a:srgbClr val="0000FF"/>
      </a:hlink>
      <a:folHlink>
        <a:srgbClr val="FF00FF"/>
      </a:folHlink>
    </a:clrScheme>
    <a:fontScheme name="JRF powerpoint template">
      <a:majorFont>
        <a:latin typeface="Calibri"/>
        <a:ea typeface="Calibri"/>
        <a:cs typeface="Calibri"/>
      </a:majorFont>
      <a:minorFont>
        <a:latin typeface="Helvetica"/>
        <a:ea typeface="Helvetica"/>
        <a:cs typeface="Helvetica"/>
      </a:minorFont>
    </a:fontScheme>
    <a:fmtScheme name="JRF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9600E87DD3744188D8CED92D6D9F2C" ma:contentTypeVersion="20" ma:contentTypeDescription="Create a new document." ma:contentTypeScope="" ma:versionID="5a796ec0bdd043dfc12bcbba72d94fa4">
  <xsd:schema xmlns:xsd="http://www.w3.org/2001/XMLSchema" xmlns:xs="http://www.w3.org/2001/XMLSchema" xmlns:p="http://schemas.microsoft.com/office/2006/metadata/properties" xmlns:ns2="b99b6e3d-af7e-4592-9046-8358f0a5e4f7" xmlns:ns3="c0b4e1e2-9ab0-4277-b18f-993410e46222" xmlns:ns4="http://schemas.microsoft.com/sharepoint/v4" targetNamespace="http://schemas.microsoft.com/office/2006/metadata/properties" ma:root="true" ma:fieldsID="e59fa0ec9d8ea41efd6d21cf24862341" ns2:_="" ns3:_="" ns4:_="">
    <xsd:import namespace="b99b6e3d-af7e-4592-9046-8358f0a5e4f7"/>
    <xsd:import namespace="c0b4e1e2-9ab0-4277-b18f-993410e4622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4:IconOverlay" minOccurs="0"/>
                <xsd:element ref="ns2:Notes" minOccurs="0"/>
                <xsd:element ref="ns2:MediaLengthInSeconds" minOccurs="0"/>
                <xsd:element ref="ns2:Descriptionof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b6e3d-af7e-4592-9046-8358f0a5e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s" ma:index="22" nillable="true" ma:displayName="Notes" ma:format="Dropdown" ma:internalName="Notes">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Descriptionoflocation" ma:index="24" nillable="true" ma:displayName="Description of location" ma:format="Dropdown" ma:internalName="Descriptionofloc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b4e1e2-9ab0-4277-b18f-993410e462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b99b6e3d-af7e-4592-9046-8358f0a5e4f7" xsi:nil="true"/>
    <Descriptionoflocation xmlns="b99b6e3d-af7e-4592-9046-8358f0a5e4f7" xsi:nil="true"/>
    <IconOverlay xmlns="http://schemas.microsoft.com/sharepoint/v4" xsi:nil="true"/>
    <_Flow_SignoffStatus xmlns="b99b6e3d-af7e-4592-9046-8358f0a5e4f7" xsi:nil="true"/>
  </documentManagement>
</p:properties>
</file>

<file path=customXml/itemProps1.xml><?xml version="1.0" encoding="utf-8"?>
<ds:datastoreItem xmlns:ds="http://schemas.openxmlformats.org/officeDocument/2006/customXml" ds:itemID="{6FFC4C96-3065-473F-9A31-57029FC4C679}">
  <ds:schemaRefs>
    <ds:schemaRef ds:uri="http://schemas.microsoft.com/sharepoint/v3/contenttype/forms"/>
  </ds:schemaRefs>
</ds:datastoreItem>
</file>

<file path=customXml/itemProps2.xml><?xml version="1.0" encoding="utf-8"?>
<ds:datastoreItem xmlns:ds="http://schemas.openxmlformats.org/officeDocument/2006/customXml" ds:itemID="{2CEFADB5-BA69-4D83-AD94-A7B5F73CA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b6e3d-af7e-4592-9046-8358f0a5e4f7"/>
    <ds:schemaRef ds:uri="c0b4e1e2-9ab0-4277-b18f-993410e4622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919FF9-F652-4DB9-BA63-67C061D96C7D}">
  <ds:schemaRefs>
    <ds:schemaRef ds:uri="http://schemas.microsoft.com/office/2006/documentManagement/types"/>
    <ds:schemaRef ds:uri="http://schemas.openxmlformats.org/package/2006/metadata/core-properties"/>
    <ds:schemaRef ds:uri="b99b6e3d-af7e-4592-9046-8358f0a5e4f7"/>
    <ds:schemaRef ds:uri="http://purl.org/dc/elements/1.1/"/>
    <ds:schemaRef ds:uri="http://purl.org/dc/terms/"/>
    <ds:schemaRef ds:uri="http://www.w3.org/XML/1998/namespace"/>
    <ds:schemaRef ds:uri="c0b4e1e2-9ab0-4277-b18f-993410e46222"/>
    <ds:schemaRef ds:uri="http://schemas.microsoft.com/office/infopath/2007/PartnerControls"/>
    <ds:schemaRef ds:uri="http://schemas.microsoft.com/sharepoint/v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More_People_Implemented</Template>
  <TotalTime>1833</TotalTime>
  <Words>2490</Words>
  <Application>Microsoft Office PowerPoint</Application>
  <PresentationFormat>Custom</PresentationFormat>
  <Paragraphs>209</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Cavolini</vt:lpstr>
      <vt:lpstr>Chaparral Pro</vt:lpstr>
      <vt:lpstr>Segoe UI</vt:lpstr>
      <vt:lpstr>JRF Powerpoint Template – More People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Porter</dc:creator>
  <cp:lastModifiedBy>Carla_ Marshall</cp:lastModifiedBy>
  <cp:revision>2</cp:revision>
  <dcterms:created xsi:type="dcterms:W3CDTF">2021-11-26T11:14:28Z</dcterms:created>
  <dcterms:modified xsi:type="dcterms:W3CDTF">2021-12-02T12:36:48Z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0x010100399600E87DD3744188D8CED92D6D9F2C</vt:lpwstr>
  </property>
</Properties>
</file>