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5"/>
  </p:notesMasterIdLst>
  <p:sldIdLst>
    <p:sldId id="256" r:id="rId5"/>
    <p:sldId id="259" r:id="rId6"/>
    <p:sldId id="258" r:id="rId7"/>
    <p:sldId id="265" r:id="rId8"/>
    <p:sldId id="266" r:id="rId9"/>
    <p:sldId id="267" r:id="rId10"/>
    <p:sldId id="268" r:id="rId11"/>
    <p:sldId id="269" r:id="rId12"/>
    <p:sldId id="27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98B2"/>
    <a:srgbClr val="44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1" autoAdjust="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7E213-2AA7-4462-B086-5E06A17F1B12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E8308-5FE8-4622-AF47-043636100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842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17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1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17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17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15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466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32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79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71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926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03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02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0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5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50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18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80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48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73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2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1FE99-DF9A-4728-991E-DF9143D2614C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52DB9-B53A-4BEC-B1D1-52B1D0850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76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Amanda.peters@wycas.org.uk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255" y="1844824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West Yorkshire Community Accounting Service</a:t>
            </a:r>
            <a:endParaRPr lang="en-GB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800" b="1" dirty="0"/>
          </a:p>
          <a:p>
            <a:pPr algn="ctr"/>
            <a:r>
              <a:rPr lang="en-GB" sz="8000" b="1" dirty="0">
                <a:solidFill>
                  <a:srgbClr val="3898B2"/>
                </a:solidFill>
              </a:rPr>
              <a:t>WYCAS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77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782599" y="1049854"/>
            <a:ext cx="75608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/>
              <a:t>Amanda Peters  </a:t>
            </a:r>
          </a:p>
          <a:p>
            <a:pPr algn="ctr"/>
            <a:r>
              <a:rPr lang="en-GB" sz="2800" dirty="0"/>
              <a:t>WYCAS</a:t>
            </a:r>
          </a:p>
          <a:p>
            <a:pPr algn="ctr"/>
            <a:r>
              <a:rPr lang="en-GB" sz="2800" dirty="0"/>
              <a:t>Stringer House</a:t>
            </a:r>
          </a:p>
          <a:p>
            <a:pPr algn="ctr"/>
            <a:r>
              <a:rPr lang="en-GB" sz="2800" dirty="0"/>
              <a:t>34 Lupton Street</a:t>
            </a:r>
          </a:p>
          <a:p>
            <a:pPr algn="ctr"/>
            <a:r>
              <a:rPr lang="en-GB" sz="2800" dirty="0"/>
              <a:t>Leeds, LS10 2QW</a:t>
            </a:r>
          </a:p>
          <a:p>
            <a:pPr algn="ctr"/>
            <a:endParaRPr lang="en-GB" sz="3600" dirty="0"/>
          </a:p>
          <a:p>
            <a:pPr algn="ctr"/>
            <a:r>
              <a:rPr lang="en-GB" sz="3200" b="1" dirty="0"/>
              <a:t>Tel: </a:t>
            </a:r>
            <a:r>
              <a:rPr lang="en-GB" sz="3200" dirty="0"/>
              <a:t>0113 270 6291</a:t>
            </a:r>
          </a:p>
          <a:p>
            <a:pPr algn="ctr"/>
            <a:r>
              <a:rPr lang="en-GB" sz="3200" b="1" dirty="0"/>
              <a:t>Mobile</a:t>
            </a:r>
            <a:r>
              <a:rPr lang="en-GB" sz="3200" dirty="0"/>
              <a:t>: 07985289412</a:t>
            </a:r>
          </a:p>
          <a:p>
            <a:pPr algn="ctr"/>
            <a:r>
              <a:rPr lang="en-GB" sz="3200" b="1" dirty="0"/>
              <a:t>Email: </a:t>
            </a:r>
            <a:r>
              <a:rPr lang="en-GB" sz="3200" b="1" dirty="0">
                <a:hlinkClick r:id="rId8"/>
              </a:rPr>
              <a:t>Amanda.peters@wycas.org.uk</a:t>
            </a:r>
            <a:r>
              <a:rPr lang="en-GB" sz="3200" b="1" dirty="0"/>
              <a:t> </a:t>
            </a:r>
            <a:r>
              <a:rPr lang="en-GB" sz="3200" b="1" i="1" dirty="0"/>
              <a:t> </a:t>
            </a:r>
            <a:r>
              <a:rPr lang="en-GB" sz="3200" b="1" dirty="0"/>
              <a:t>OR </a:t>
            </a:r>
            <a:r>
              <a:rPr lang="en-GB" sz="3200" dirty="0"/>
              <a:t>info@wycas.org.uk</a:t>
            </a: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2890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99147" y="1535301"/>
            <a:ext cx="85689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Amanda Peters </a:t>
            </a:r>
          </a:p>
          <a:p>
            <a:pPr algn="ctr"/>
            <a:r>
              <a:rPr lang="en-GB" sz="4400" dirty="0"/>
              <a:t>WYCAS </a:t>
            </a:r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Yorkshire Funders Forum </a:t>
            </a:r>
          </a:p>
        </p:txBody>
      </p:sp>
    </p:spTree>
    <p:extLst>
      <p:ext uri="{BB962C8B-B14F-4D97-AF65-F5344CB8AC3E}">
        <p14:creationId xmlns:p14="http://schemas.microsoft.com/office/powerpoint/2010/main" val="193099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445886" y="1484784"/>
            <a:ext cx="640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WYCAS is a registered charity that works with third sector organisations to help them manage their finances effectively and efficiently. </a:t>
            </a:r>
          </a:p>
          <a:p>
            <a:endParaRPr lang="en-GB" sz="2800" dirty="0"/>
          </a:p>
          <a:p>
            <a:r>
              <a:rPr lang="en-GB" sz="2800" dirty="0"/>
              <a:t>Part of a network of Community Accountancy services</a:t>
            </a:r>
          </a:p>
          <a:p>
            <a:endParaRPr lang="en-GB" sz="2800" dirty="0"/>
          </a:p>
          <a:p>
            <a:r>
              <a:rPr lang="en-GB" sz="2800" dirty="0"/>
              <a:t>Part funded through local authorities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186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043608" y="1772816"/>
            <a:ext cx="62646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 20/21 we: 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Prepared &amp; examined </a:t>
            </a:r>
            <a:r>
              <a:rPr lang="en-GB" sz="2800" b="1" dirty="0"/>
              <a:t>555</a:t>
            </a:r>
            <a:r>
              <a:rPr lang="en-GB" sz="2800" dirty="0"/>
              <a:t> sets of accounts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Turnover ranges from 5k to 800k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Majority less than 250k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CICs, CIOs, CBS, Charities, Companies Ltd by guarantee</a:t>
            </a:r>
          </a:p>
          <a:p>
            <a:endParaRPr lang="en-GB" sz="2800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7504" y="1003375"/>
            <a:ext cx="8606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What We Do </a:t>
            </a:r>
          </a:p>
        </p:txBody>
      </p:sp>
    </p:spTree>
    <p:extLst>
      <p:ext uri="{BB962C8B-B14F-4D97-AF65-F5344CB8AC3E}">
        <p14:creationId xmlns:p14="http://schemas.microsoft.com/office/powerpoint/2010/main" val="327428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043608" y="1772816"/>
            <a:ext cx="62646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 20/21 we: 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Provided </a:t>
            </a:r>
            <a:r>
              <a:rPr lang="en-GB" sz="2400" b="1" dirty="0"/>
              <a:t>968 </a:t>
            </a:r>
            <a:r>
              <a:rPr lang="en-GB" sz="2400" dirty="0"/>
              <a:t>advice &amp; training sessions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Training courses on trustee responsibilities, full cost recovery, forecasting, CIO conversions </a:t>
            </a:r>
            <a:r>
              <a:rPr lang="en-GB" sz="2400" dirty="0" err="1"/>
              <a:t>etc</a:t>
            </a: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Completed tax returns; advised on complex VAT issues, reviewed financial systems etc.	</a:t>
            </a:r>
            <a:r>
              <a:rPr lang="en-GB" sz="2800" dirty="0"/>
              <a:t>	</a:t>
            </a:r>
          </a:p>
          <a:p>
            <a:endParaRPr lang="en-GB" sz="2800" dirty="0"/>
          </a:p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7504" y="1003375"/>
            <a:ext cx="8606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What We Do </a:t>
            </a:r>
          </a:p>
        </p:txBody>
      </p:sp>
    </p:spTree>
    <p:extLst>
      <p:ext uri="{BB962C8B-B14F-4D97-AF65-F5344CB8AC3E}">
        <p14:creationId xmlns:p14="http://schemas.microsoft.com/office/powerpoint/2010/main" val="213121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2411760" y="1322103"/>
            <a:ext cx="46805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Initial RAG analysis of clients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Forecasting skills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Going Concern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Corporation tax issues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Lack of capacity 		</a:t>
            </a:r>
          </a:p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07504" y="1003375"/>
            <a:ext cx="8606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Impact of COVID</a:t>
            </a:r>
          </a:p>
        </p:txBody>
      </p:sp>
    </p:spTree>
    <p:extLst>
      <p:ext uri="{BB962C8B-B14F-4D97-AF65-F5344CB8AC3E}">
        <p14:creationId xmlns:p14="http://schemas.microsoft.com/office/powerpoint/2010/main" val="388537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331640" y="1322103"/>
            <a:ext cx="576064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Accounts are historical - what current data can be used?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Need consistency/proportionality  from funders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Recognise that system costs  need to be funded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Share due diligence?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Encouraging good practice</a:t>
            </a:r>
          </a:p>
          <a:p>
            <a:r>
              <a:rPr lang="en-GB" sz="2800" dirty="0"/>
              <a:t>		</a:t>
            </a:r>
          </a:p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07504" y="1003375"/>
            <a:ext cx="8606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Long Term Needs </a:t>
            </a:r>
          </a:p>
        </p:txBody>
      </p:sp>
    </p:spTree>
    <p:extLst>
      <p:ext uri="{BB962C8B-B14F-4D97-AF65-F5344CB8AC3E}">
        <p14:creationId xmlns:p14="http://schemas.microsoft.com/office/powerpoint/2010/main" val="1007084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331640" y="1322103"/>
            <a:ext cx="57606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Always in demand ( paid and unpaid)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Difficult to recruit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Mismatch between supply and demand 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Need for different approach – a bridge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Opportunity to increase diversity in the sector with targeted project.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504" y="1003375"/>
            <a:ext cx="8606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Finance Skills in the Sector </a:t>
            </a:r>
          </a:p>
        </p:txBody>
      </p:sp>
    </p:spTree>
    <p:extLst>
      <p:ext uri="{BB962C8B-B14F-4D97-AF65-F5344CB8AC3E}">
        <p14:creationId xmlns:p14="http://schemas.microsoft.com/office/powerpoint/2010/main" val="20288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327164"/>
            <a:chOff x="-8981" y="545798"/>
            <a:chExt cx="9152981" cy="6327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3486" y="6093296"/>
              <a:ext cx="1925018" cy="77966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331640" y="1322103"/>
            <a:ext cx="576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07504" y="1003375"/>
            <a:ext cx="8606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       Questions ? </a:t>
            </a:r>
          </a:p>
        </p:txBody>
      </p:sp>
    </p:spTree>
    <p:extLst>
      <p:ext uri="{BB962C8B-B14F-4D97-AF65-F5344CB8AC3E}">
        <p14:creationId xmlns:p14="http://schemas.microsoft.com/office/powerpoint/2010/main" val="335266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0767279D455841AE1DEE9101DFD021" ma:contentTypeVersion="13" ma:contentTypeDescription="Create a new document." ma:contentTypeScope="" ma:versionID="e4381ee7b68bd492663f24c4dbe08206">
  <xsd:schema xmlns:xsd="http://www.w3.org/2001/XMLSchema" xmlns:xs="http://www.w3.org/2001/XMLSchema" xmlns:p="http://schemas.microsoft.com/office/2006/metadata/properties" xmlns:ns3="fb0b86ec-8c81-4b3f-933c-87c2af9364fe" xmlns:ns4="a7fe9a72-eafb-496c-98dc-154c0053f057" targetNamespace="http://schemas.microsoft.com/office/2006/metadata/properties" ma:root="true" ma:fieldsID="e024ba57a3747fa6d3c09bb0a8c6566e" ns3:_="" ns4:_="">
    <xsd:import namespace="fb0b86ec-8c81-4b3f-933c-87c2af9364fe"/>
    <xsd:import namespace="a7fe9a72-eafb-496c-98dc-154c0053f0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b86ec-8c81-4b3f-933c-87c2af936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fe9a72-eafb-496c-98dc-154c0053f05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16DE8B-A71C-4DA7-AF13-2417DA48A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b86ec-8c81-4b3f-933c-87c2af9364fe"/>
    <ds:schemaRef ds:uri="a7fe9a72-eafb-496c-98dc-154c0053f0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57E176-9ABB-42AB-826F-FFAEF9FD54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ACB8D1-32AF-4437-B811-68CCF38CC365}">
  <ds:schemaRefs>
    <ds:schemaRef ds:uri="http://purl.org/dc/elements/1.1/"/>
    <ds:schemaRef ds:uri="http://schemas.microsoft.com/office/2006/metadata/properties"/>
    <ds:schemaRef ds:uri="fb0b86ec-8c81-4b3f-933c-87c2af9364f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7fe9a72-eafb-496c-98dc-154c0053f05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376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Miranda Paris</dc:creator>
  <cp:lastModifiedBy>Carla_ Marshall</cp:lastModifiedBy>
  <cp:revision>17</cp:revision>
  <dcterms:created xsi:type="dcterms:W3CDTF">2016-06-22T10:18:08Z</dcterms:created>
  <dcterms:modified xsi:type="dcterms:W3CDTF">2021-03-18T09:38:09Z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0x010100720767279D455841AE1DEE9101DFD021</vt:lpwstr>
  </property>
  <property fmtid="{D5CDD505-2E9C-101B-9397-08002B2CF9AE}" pid="3" name="Order">
    <vt:r8>855500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