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3" r:id="rId5"/>
  </p:sldMasterIdLst>
  <p:notesMasterIdLst>
    <p:notesMasterId r:id="rId21"/>
  </p:notesMasterIdLst>
  <p:handoutMasterIdLst>
    <p:handoutMasterId r:id="rId22"/>
  </p:handoutMasterIdLst>
  <p:sldIdLst>
    <p:sldId id="265" r:id="rId6"/>
    <p:sldId id="257" r:id="rId7"/>
    <p:sldId id="266" r:id="rId8"/>
    <p:sldId id="267" r:id="rId9"/>
    <p:sldId id="268" r:id="rId10"/>
    <p:sldId id="270" r:id="rId11"/>
    <p:sldId id="271" r:id="rId12"/>
    <p:sldId id="279" r:id="rId13"/>
    <p:sldId id="272" r:id="rId14"/>
    <p:sldId id="273" r:id="rId15"/>
    <p:sldId id="281" r:id="rId16"/>
    <p:sldId id="277" r:id="rId17"/>
    <p:sldId id="275" r:id="rId18"/>
    <p:sldId id="280" r:id="rId19"/>
    <p:sldId id="276" r:id="rId20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31"/>
  </p:normalViewPr>
  <p:slideViewPr>
    <p:cSldViewPr snapToGrid="0" snapToObjects="1" showGuides="1">
      <p:cViewPr varScale="1">
        <p:scale>
          <a:sx n="90" d="100"/>
          <a:sy n="90" d="100"/>
        </p:scale>
        <p:origin x="115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328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754E-9119-4BB0-B688-9426ECAA2D81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8537D-2D01-4CE2-80CB-FFA5F8A36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35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5BECD-3A42-424D-8CE9-CF7CA16EA5A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26A34-85F1-A44A-8D6F-59012BBD3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9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morning</a:t>
            </a:r>
          </a:p>
          <a:p>
            <a:r>
              <a:rPr lang="en-GB" dirty="0"/>
              <a:t>Thank you for inviting me to join this meeting</a:t>
            </a:r>
          </a:p>
          <a:p>
            <a:r>
              <a:rPr lang="en-GB" dirty="0"/>
              <a:t>Finance Manager at Two Ridings </a:t>
            </a:r>
          </a:p>
          <a:p>
            <a:r>
              <a:rPr lang="en-GB" dirty="0"/>
              <a:t>also former Finance Manager of a frontline advice charity</a:t>
            </a:r>
          </a:p>
          <a:p>
            <a:r>
              <a:rPr lang="en-GB" dirty="0"/>
              <a:t>former trustee of 2 charities.</a:t>
            </a:r>
          </a:p>
          <a:p>
            <a:r>
              <a:rPr lang="en-GB" dirty="0"/>
              <a:t>Try to bring those perspectives to inform our thinking.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2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  <a:p>
            <a:endParaRPr lang="en-GB" dirty="0"/>
          </a:p>
          <a:p>
            <a:r>
              <a:rPr lang="en-GB" dirty="0"/>
              <a:t>Asked groups for information about their income </a:t>
            </a:r>
          </a:p>
          <a:p>
            <a:r>
              <a:rPr lang="en-GB" dirty="0"/>
              <a:t>Grants</a:t>
            </a:r>
          </a:p>
          <a:p>
            <a:r>
              <a:rPr lang="en-GB" dirty="0"/>
              <a:t>Coronavirus support</a:t>
            </a:r>
          </a:p>
          <a:p>
            <a:r>
              <a:rPr lang="en-GB" dirty="0"/>
              <a:t>Contracts</a:t>
            </a:r>
          </a:p>
          <a:p>
            <a:r>
              <a:rPr lang="en-GB" dirty="0"/>
              <a:t>Donations and fundraising</a:t>
            </a:r>
          </a:p>
          <a:p>
            <a:endParaRPr lang="en-GB" dirty="0"/>
          </a:p>
          <a:p>
            <a:r>
              <a:rPr lang="en-GB" dirty="0"/>
              <a:t>Space for notes and explanations</a:t>
            </a:r>
          </a:p>
          <a:p>
            <a:endParaRPr lang="en-GB" dirty="0"/>
          </a:p>
          <a:p>
            <a:r>
              <a:rPr lang="en-GB" dirty="0"/>
              <a:t>Costs – salaries, rent, other</a:t>
            </a:r>
          </a:p>
          <a:p>
            <a:endParaRPr lang="en-GB" dirty="0"/>
          </a:p>
          <a:p>
            <a:r>
              <a:rPr lang="en-GB" dirty="0"/>
              <a:t>Tried to keep simple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6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cashflow that we provide</a:t>
            </a:r>
          </a:p>
          <a:p>
            <a:endParaRPr lang="en-GB" dirty="0"/>
          </a:p>
          <a:p>
            <a:r>
              <a:rPr lang="en-GB" dirty="0"/>
              <a:t>Income and costs added by month</a:t>
            </a:r>
          </a:p>
          <a:p>
            <a:r>
              <a:rPr lang="en-GB" dirty="0"/>
              <a:t>Opening bank balance</a:t>
            </a:r>
          </a:p>
          <a:p>
            <a:endParaRPr lang="en-GB" dirty="0"/>
          </a:p>
          <a:p>
            <a:r>
              <a:rPr lang="en-GB" dirty="0"/>
              <a:t>On the surface this charity looks like it is making a small surplus so could think they have nothing to worry about</a:t>
            </a:r>
          </a:p>
          <a:p>
            <a:endParaRPr lang="en-GB" dirty="0"/>
          </a:p>
          <a:p>
            <a:r>
              <a:rPr lang="en-GB" dirty="0"/>
              <a:t>Looking at cashflow highlights they are going to have cashflow difficulties in the period December – February</a:t>
            </a:r>
          </a:p>
          <a:p>
            <a:endParaRPr lang="en-GB" dirty="0"/>
          </a:p>
          <a:p>
            <a:r>
              <a:rPr lang="en-GB" dirty="0"/>
              <a:t>Enables them to take action – could change the timing of the Capital expenditure</a:t>
            </a:r>
          </a:p>
          <a:p>
            <a:r>
              <a:rPr lang="en-GB" dirty="0"/>
              <a:t>Apply for an overdraft</a:t>
            </a:r>
          </a:p>
          <a:p>
            <a:r>
              <a:rPr lang="en-GB" dirty="0"/>
              <a:t>Seek additional grant funding</a:t>
            </a:r>
          </a:p>
          <a:p>
            <a:endParaRPr lang="en-GB" dirty="0"/>
          </a:p>
          <a:p>
            <a:r>
              <a:rPr lang="en-GB" dirty="0"/>
              <a:t>Helps them demonstrate their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62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Free reserves – unrestricted funds excluding fixed assets – so only including funds that readily available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Income – grants or fundraising or income from activities that have stopped</a:t>
            </a:r>
          </a:p>
          <a:p>
            <a:endParaRPr lang="en-GB" dirty="0"/>
          </a:p>
          <a:p>
            <a:r>
              <a:rPr lang="en-GB" dirty="0"/>
              <a:t>Cost base – salaries or sessional staff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88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Benefits of this approach</a:t>
            </a:r>
          </a:p>
          <a:p>
            <a:endParaRPr lang="en-GB" dirty="0"/>
          </a:p>
          <a:p>
            <a:r>
              <a:rPr lang="en-GB" dirty="0"/>
              <a:t>Enables assessors to prioritise and assess risk </a:t>
            </a:r>
          </a:p>
          <a:p>
            <a:endParaRPr lang="en-GB" dirty="0"/>
          </a:p>
          <a:p>
            <a:r>
              <a:rPr lang="en-GB" dirty="0"/>
              <a:t>Can see which groups are running out of funds</a:t>
            </a:r>
          </a:p>
          <a:p>
            <a:endParaRPr lang="en-GB" dirty="0"/>
          </a:p>
          <a:p>
            <a:r>
              <a:rPr lang="en-GB" dirty="0"/>
              <a:t>Assess how long they could keep going from the ending cashflow balance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94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other pieces of the jigsaw are vital</a:t>
            </a:r>
          </a:p>
          <a:p>
            <a:endParaRPr lang="en-GB" dirty="0"/>
          </a:p>
          <a:p>
            <a:r>
              <a:rPr lang="en-GB" dirty="0"/>
              <a:t>In some cases those with the highest risk are those doing fantastic much needed work and just need a helping hand through a difficult patch</a:t>
            </a:r>
          </a:p>
          <a:p>
            <a:endParaRPr lang="en-GB" dirty="0"/>
          </a:p>
          <a:p>
            <a:r>
              <a:rPr lang="en-GB" dirty="0"/>
              <a:t>We can take a calculated and informed decision</a:t>
            </a:r>
          </a:p>
          <a:p>
            <a:endParaRPr lang="en-GB" dirty="0"/>
          </a:p>
          <a:p>
            <a:r>
              <a:rPr lang="en-GB" dirty="0"/>
              <a:t>We might mitigate the risks but still award the grant</a:t>
            </a:r>
          </a:p>
          <a:p>
            <a:endParaRPr lang="en-GB" dirty="0"/>
          </a:p>
          <a:p>
            <a:r>
              <a:rPr lang="en-GB" dirty="0"/>
              <a:t>Add in extra monitoring</a:t>
            </a:r>
          </a:p>
          <a:p>
            <a:r>
              <a:rPr lang="en-GB" dirty="0"/>
              <a:t>Pay in instalments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37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Finally  - this is not a perfect solution and we recognise that we’ve got learning to do too</a:t>
            </a:r>
          </a:p>
          <a:p>
            <a:endParaRPr lang="en-GB" dirty="0"/>
          </a:p>
          <a:p>
            <a:r>
              <a:rPr lang="en-GB" dirty="0"/>
              <a:t>Video presentation on website is a handy tool for groups who missed the workshop but also an option for funders who have limited resources – easy way to reach a lot of people</a:t>
            </a:r>
          </a:p>
          <a:p>
            <a:endParaRPr lang="en-GB" dirty="0"/>
          </a:p>
          <a:p>
            <a:r>
              <a:rPr lang="en-GB" dirty="0"/>
              <a:t>Zoom drops ins held in January were very popular and positive feedback</a:t>
            </a:r>
          </a:p>
          <a:p>
            <a:r>
              <a:rPr lang="en-GB" dirty="0"/>
              <a:t>Representatives from Grants team and finance</a:t>
            </a:r>
          </a:p>
          <a:p>
            <a:endParaRPr lang="en-GB" dirty="0"/>
          </a:p>
          <a:p>
            <a:r>
              <a:rPr lang="en-GB" dirty="0"/>
              <a:t>So – no one size fits all – but can be a useful tool in the right places.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 by explaining our approach</a:t>
            </a:r>
          </a:p>
          <a:p>
            <a:r>
              <a:rPr lang="en-GB" dirty="0"/>
              <a:t>Similar to many others in the room</a:t>
            </a:r>
          </a:p>
          <a:p>
            <a:endParaRPr lang="en-GB" dirty="0"/>
          </a:p>
          <a:p>
            <a:r>
              <a:rPr lang="en-GB" dirty="0"/>
              <a:t>Want to help</a:t>
            </a:r>
          </a:p>
          <a:p>
            <a:r>
              <a:rPr lang="en-GB" dirty="0"/>
              <a:t>Not looking to trip people up</a:t>
            </a:r>
          </a:p>
          <a:p>
            <a:endParaRPr lang="en-GB" dirty="0"/>
          </a:p>
          <a:p>
            <a:r>
              <a:rPr lang="en-GB" dirty="0"/>
              <a:t>Help people to make clear, well planned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5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we come to this year I just wanted to rewind to Pre pandemic</a:t>
            </a:r>
          </a:p>
          <a:p>
            <a:r>
              <a:rPr lang="en-GB" dirty="0"/>
              <a:t>A few years ago we started working more closely with groups…</a:t>
            </a:r>
          </a:p>
          <a:p>
            <a:r>
              <a:rPr lang="en-GB" dirty="0"/>
              <a:t>We welcome a ‘Full cost recovery’ approach</a:t>
            </a:r>
          </a:p>
          <a:p>
            <a:r>
              <a:rPr lang="en-GB" dirty="0"/>
              <a:t>Costs of overheads are shared across all their projects/activities</a:t>
            </a:r>
          </a:p>
          <a:p>
            <a:r>
              <a:rPr lang="en-GB" dirty="0"/>
              <a:t>We provide a worked example</a:t>
            </a:r>
          </a:p>
          <a:p>
            <a:r>
              <a:rPr lang="en-GB" b="1" dirty="0"/>
              <a:t>Keep it simple </a:t>
            </a:r>
            <a:r>
              <a:rPr lang="en-GB" dirty="0"/>
              <a:t>- avoid time consuming or over complicated allocation methods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44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some of the Hints and Tips that we would provide for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4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72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back to the present</a:t>
            </a:r>
          </a:p>
          <a:p>
            <a:endParaRPr lang="en-GB" dirty="0"/>
          </a:p>
          <a:p>
            <a:r>
              <a:rPr lang="en-GB" dirty="0"/>
              <a:t>Along with most other funders we’ve adapted what we do to support frontline groups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70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Demand has been huge and the further on we go the harder the funding decisions</a:t>
            </a:r>
          </a:p>
          <a:p>
            <a:r>
              <a:rPr lang="en-GB" dirty="0"/>
              <a:t>In many cases groups are telling us that the funding issues are less about this year and more the funding impact in this coming year</a:t>
            </a:r>
          </a:p>
          <a:p>
            <a:r>
              <a:rPr lang="en-GB" dirty="0"/>
              <a:t>Our appeal funds become more limited so need to prioritise and take difficult decisions.</a:t>
            </a:r>
          </a:p>
          <a:p>
            <a:r>
              <a:rPr lang="en-GB" dirty="0"/>
              <a:t>In the past the key financial information is annual accounts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4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many of our quick response grants we’ve taken a light touch but for some funds we needed more information;</a:t>
            </a:r>
          </a:p>
          <a:p>
            <a:r>
              <a:rPr lang="en-GB" dirty="0"/>
              <a:t>York small charities, Harrogate Local fund</a:t>
            </a:r>
          </a:p>
          <a:p>
            <a:r>
              <a:rPr lang="en-GB" dirty="0"/>
              <a:t>Aimed at groups that are struggling for survival</a:t>
            </a:r>
          </a:p>
          <a:p>
            <a:r>
              <a:rPr lang="en-GB" dirty="0"/>
              <a:t>Balance – want to help those in most need but also need to know that funds will make a difference in helping their sustainability</a:t>
            </a:r>
          </a:p>
          <a:p>
            <a:endParaRPr lang="en-GB" dirty="0"/>
          </a:p>
          <a:p>
            <a:r>
              <a:rPr lang="en-GB" dirty="0"/>
              <a:t>DCMS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56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some funds we asked for additional information</a:t>
            </a:r>
          </a:p>
          <a:p>
            <a:endParaRPr lang="en-GB" dirty="0"/>
          </a:p>
          <a:p>
            <a:r>
              <a:rPr lang="en-GB" dirty="0"/>
              <a:t>Dependent on fund and size of grant</a:t>
            </a:r>
          </a:p>
          <a:p>
            <a:endParaRPr lang="en-GB" dirty="0"/>
          </a:p>
          <a:p>
            <a:r>
              <a:rPr lang="en-GB" dirty="0"/>
              <a:t>For some funds its optional but encouraged particularly where they are applying for core cost funding due to lost income.</a:t>
            </a:r>
          </a:p>
          <a:p>
            <a:endParaRPr lang="en-GB" dirty="0"/>
          </a:p>
          <a:p>
            <a:r>
              <a:rPr lang="en-GB" dirty="0"/>
              <a:t>Helps build up a picture of the group especially if they are new to us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26A34-85F1-A44A-8D6F-59012BBD3A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4660"/>
            <a:ext cx="7772400" cy="2003892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72607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1DFF0-6264-4EFE-AD19-233B842F586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21A8-1A1C-48DF-A62F-91B9500DACC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3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38F88-8F67-40CF-96EB-8D81BC9A961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60ACC-0174-4DBA-916B-3C39AC8E1B4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773723" y="1825625"/>
            <a:ext cx="970670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750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DAF07-F19C-4837-A7AF-8229158DCA3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CF39-70B1-4D7C-A2AA-5E2E4C6B9E0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AC375-8867-470B-8729-8F4ABB9D24E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84FCD-76E0-4849-9C46-A832A78D60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66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BBB99-39F2-44E3-A1A2-B8D307D0719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EDDA0-2661-4627-AB67-06ECFC7B418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8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78F13-E0FE-49EA-B967-D08042029D9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07398-1CFF-4AC7-BF58-377DDC5D4B1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4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D6463-971C-4091-BE68-D81BEF9F2C3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AD75-E536-4F9D-947E-73AB6C27590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36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75CF2-5A49-4D37-920C-1D572E0E23E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725E0-B5EB-47CB-8797-EB97A1B0A19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8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4213E-9845-479B-9D7E-30D6D0AB13B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1EB3D-FAD8-4A97-8D18-1D09CF09D88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89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B1EE4-578A-4AFF-BEF5-86DDE663147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A50D-E40C-48EB-B37B-5174D2CE380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4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4660"/>
            <a:ext cx="7772400" cy="2003892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72607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E319C-8AA8-4023-9858-7EF60B786D2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296E2-D997-48D9-9425-05BC64C9EE3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39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3B8-BB10-462C-AB8F-6F31D45C6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8245-E34A-4A56-AEB0-D490274D182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3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4660"/>
            <a:ext cx="7772400" cy="2003892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72607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4660"/>
            <a:ext cx="7772400" cy="2003892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72607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4660"/>
            <a:ext cx="7772400" cy="2003892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72607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4660"/>
            <a:ext cx="7772400" cy="2003892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72607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7EE9-C1B7-BC4E-A552-228531225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10989"/>
            <a:ext cx="7886700" cy="941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74441"/>
            <a:ext cx="7886700" cy="439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94612"/>
            <a:ext cx="2057400" cy="297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5057EE9-C1B7-BC4E-A552-2285312252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6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62" r:id="rId7"/>
    <p:sldLayoutId id="2147483666" r:id="rId8"/>
    <p:sldLayoutId id="214748366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  <a:ea typeface="ＭＳ Ｐゴシック" pitchFamily="-1" charset="-128"/>
              </a:defRPr>
            </a:lvl1pPr>
          </a:lstStyle>
          <a:p>
            <a:pPr defTabSz="422041" fontAlgn="base">
              <a:spcBef>
                <a:spcPct val="0"/>
              </a:spcBef>
              <a:spcAft>
                <a:spcPct val="0"/>
              </a:spcAft>
              <a:defRPr/>
            </a:pPr>
            <a:fld id="{4CAE603A-6F76-49D8-8CCF-9955C40CED6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422041" fontAlgn="base">
                <a:spcBef>
                  <a:spcPct val="0"/>
                </a:spcBef>
                <a:spcAft>
                  <a:spcPct val="0"/>
                </a:spcAft>
                <a:defRPr/>
              </a:pPr>
              <a:t>3/17/2021</a:t>
            </a:fld>
            <a:endParaRPr lang="en-GB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  <a:ea typeface="ＭＳ Ｐゴシック" pitchFamily="-1" charset="-128"/>
              </a:defRPr>
            </a:lvl1pPr>
          </a:lstStyle>
          <a:p>
            <a:pPr defTabSz="422041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  <a:ea typeface="ＭＳ Ｐゴシック" pitchFamily="-1" charset="-128"/>
              </a:defRPr>
            </a:lvl1pPr>
          </a:lstStyle>
          <a:p>
            <a:pPr defTabSz="422041" fontAlgn="base">
              <a:spcBef>
                <a:spcPct val="0"/>
              </a:spcBef>
              <a:spcAft>
                <a:spcPct val="0"/>
              </a:spcAft>
              <a:defRPr/>
            </a:pPr>
            <a:fld id="{746C756F-E3B9-4DF0-A14B-5ADE558A9D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42204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Financial information for decision making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143000" y="3868552"/>
            <a:ext cx="6858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Stephanie Dunnill </a:t>
            </a:r>
          </a:p>
          <a:p>
            <a:r>
              <a:rPr lang="en-US" sz="3200" dirty="0"/>
              <a:t>Two Ridings Community Foundation</a:t>
            </a:r>
          </a:p>
        </p:txBody>
      </p:sp>
    </p:spTree>
    <p:extLst>
      <p:ext uri="{BB962C8B-B14F-4D97-AF65-F5344CB8AC3E}">
        <p14:creationId xmlns:p14="http://schemas.microsoft.com/office/powerpoint/2010/main" val="124202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1063-DFA0-47D7-9D96-5EC18DEF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financial information template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9D7C17-7A4B-4179-A72B-6BC13628BA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630396"/>
              </p:ext>
            </p:extLst>
          </p:nvPr>
        </p:nvGraphicFramePr>
        <p:xfrm>
          <a:off x="1083662" y="1431464"/>
          <a:ext cx="6799123" cy="4394193"/>
        </p:xfrm>
        <a:graphic>
          <a:graphicData uri="http://schemas.openxmlformats.org/drawingml/2006/table">
            <a:tbl>
              <a:tblPr/>
              <a:tblGrid>
                <a:gridCol w="1248277">
                  <a:extLst>
                    <a:ext uri="{9D8B030D-6E8A-4147-A177-3AD203B41FA5}">
                      <a16:colId xmlns:a16="http://schemas.microsoft.com/office/drawing/2014/main" val="65797512"/>
                    </a:ext>
                  </a:extLst>
                </a:gridCol>
                <a:gridCol w="575447">
                  <a:extLst>
                    <a:ext uri="{9D8B030D-6E8A-4147-A177-3AD203B41FA5}">
                      <a16:colId xmlns:a16="http://schemas.microsoft.com/office/drawing/2014/main" val="1294796979"/>
                    </a:ext>
                  </a:extLst>
                </a:gridCol>
                <a:gridCol w="478063">
                  <a:extLst>
                    <a:ext uri="{9D8B030D-6E8A-4147-A177-3AD203B41FA5}">
                      <a16:colId xmlns:a16="http://schemas.microsoft.com/office/drawing/2014/main" val="4058051677"/>
                    </a:ext>
                  </a:extLst>
                </a:gridCol>
                <a:gridCol w="478063">
                  <a:extLst>
                    <a:ext uri="{9D8B030D-6E8A-4147-A177-3AD203B41FA5}">
                      <a16:colId xmlns:a16="http://schemas.microsoft.com/office/drawing/2014/main" val="3369721166"/>
                    </a:ext>
                  </a:extLst>
                </a:gridCol>
                <a:gridCol w="478063">
                  <a:extLst>
                    <a:ext uri="{9D8B030D-6E8A-4147-A177-3AD203B41FA5}">
                      <a16:colId xmlns:a16="http://schemas.microsoft.com/office/drawing/2014/main" val="596171270"/>
                    </a:ext>
                  </a:extLst>
                </a:gridCol>
                <a:gridCol w="478063">
                  <a:extLst>
                    <a:ext uri="{9D8B030D-6E8A-4147-A177-3AD203B41FA5}">
                      <a16:colId xmlns:a16="http://schemas.microsoft.com/office/drawing/2014/main" val="3677813186"/>
                    </a:ext>
                  </a:extLst>
                </a:gridCol>
                <a:gridCol w="3063147">
                  <a:extLst>
                    <a:ext uri="{9D8B030D-6E8A-4147-A177-3AD203B41FA5}">
                      <a16:colId xmlns:a16="http://schemas.microsoft.com/office/drawing/2014/main" val="3381903590"/>
                    </a:ext>
                  </a:extLst>
                </a:gridCol>
              </a:tblGrid>
              <a:tr h="15935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 of Organisation: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Please complete the green cells.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432078"/>
                  </a:ext>
                </a:extLst>
              </a:tr>
              <a:tr h="159354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PLEASE COMPLETE WITH FIGURES FOR YOUR WHOLE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151748"/>
                  </a:ext>
                </a:extLst>
              </a:tr>
              <a:tr h="15935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Summary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 - excluding the project you are applying for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412029"/>
                  </a:ext>
                </a:extLst>
              </a:tr>
              <a:tr h="159354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unless it is core costs you will incur anyway**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373357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035644"/>
                  </a:ext>
                </a:extLst>
              </a:tr>
              <a:tr h="16599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 year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year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This year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This year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163193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ending (dd/mm/yy)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103138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Published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Draft/final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Latest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 Please use this space to explain key issues, risks or significant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543912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Forecast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changes due to Covid19 or other reasons 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36984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349738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Grant Income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648037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Covid19 funding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 Ridings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457711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(grants &amp; gov support)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748863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Trading income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158150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Donations/fundraising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844865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Income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015911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INCOME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74719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868735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EXPENDITURE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853174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Salaries (incl NI/pensions)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091800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 &amp; utilities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142395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426364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EXPENDITURE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884711"/>
                  </a:ext>
                </a:extLst>
              </a:tr>
              <a:tr h="12748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815459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Surplus/Deficit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320322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655743"/>
                  </a:ext>
                </a:extLst>
              </a:tr>
              <a:tr h="15935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Funds at year end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794459"/>
                  </a:ext>
                </a:extLst>
              </a:tr>
              <a:tr h="127484">
                <a:tc>
                  <a:txBody>
                    <a:bodyPr/>
                    <a:lstStyle/>
                    <a:p>
                      <a:pPr algn="l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935951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Restricted funds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674072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Unrestricted funds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86797"/>
                  </a:ext>
                </a:extLst>
              </a:tr>
              <a:tr h="13810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funds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66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48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B827-BEB5-4855-A4D3-491B5908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Cashflow Template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D59C9B0-5599-4831-AC1B-0D19E0E4C8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995430"/>
              </p:ext>
            </p:extLst>
          </p:nvPr>
        </p:nvGraphicFramePr>
        <p:xfrm>
          <a:off x="563560" y="1617478"/>
          <a:ext cx="7886705" cy="4342719"/>
        </p:xfrm>
        <a:graphic>
          <a:graphicData uri="http://schemas.openxmlformats.org/drawingml/2006/table">
            <a:tbl>
              <a:tblPr/>
              <a:tblGrid>
                <a:gridCol w="1308880">
                  <a:extLst>
                    <a:ext uri="{9D8B030D-6E8A-4147-A177-3AD203B41FA5}">
                      <a16:colId xmlns:a16="http://schemas.microsoft.com/office/drawing/2014/main" val="1353680909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406460272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18940593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1504424333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1693158703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118792094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2019614804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2404638074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2548040194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2103978880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3843239960"/>
                    </a:ext>
                  </a:extLst>
                </a:gridCol>
                <a:gridCol w="64980">
                  <a:extLst>
                    <a:ext uri="{9D8B030D-6E8A-4147-A177-3AD203B41FA5}">
                      <a16:colId xmlns:a16="http://schemas.microsoft.com/office/drawing/2014/main" val="375970072"/>
                    </a:ext>
                  </a:extLst>
                </a:gridCol>
                <a:gridCol w="603385">
                  <a:extLst>
                    <a:ext uri="{9D8B030D-6E8A-4147-A177-3AD203B41FA5}">
                      <a16:colId xmlns:a16="http://schemas.microsoft.com/office/drawing/2014/main" val="2906892055"/>
                    </a:ext>
                  </a:extLst>
                </a:gridCol>
              </a:tblGrid>
              <a:tr h="16449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 of Organisation: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Anyplace Charity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271767"/>
                  </a:ext>
                </a:extLst>
              </a:tr>
              <a:tr h="16449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Cashflow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276082"/>
                  </a:ext>
                </a:extLst>
              </a:tr>
              <a:tr h="164497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777491"/>
                  </a:ext>
                </a:extLst>
              </a:tr>
              <a:tr h="142564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Please complete the green cells with your best estimate of your 'cash in' and 'cash out' over the next few months. Some lines may not be applicable to your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709039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640542"/>
                  </a:ext>
                </a:extLst>
              </a:tr>
              <a:tr h="142564">
                <a:tc gridSpan="13"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PLEASE COMPLETE WITH FIGURES FOR YOUR WHOLE ORGANISATION - excluding the project you are applying for unless it is core costs you will incur anyway**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765990"/>
                  </a:ext>
                </a:extLst>
              </a:tr>
              <a:tr h="142564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the bottom please add your opening bank balance at 1st April 2020. All the other cells should calculate automatically.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427177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682755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 - Jun 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Jan-21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Feb-21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Mar-21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347417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779333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035735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Grant Income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737709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Income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139299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CASH 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694928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181118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EXPENDITURE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699967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Salaries (incl NI/pensions)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997109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Expenditure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184576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Costs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404738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CASH OUT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73119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344895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Movement in period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(2,500)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(1,800)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(800)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(1,800)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(800)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(800)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019627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174454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Opening Bank Balance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5,123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2,523 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(77)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(877)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(1,677)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360634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Closing Bank Balance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(77)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(877)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(1,677)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044332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930289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19610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471341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582423"/>
                  </a:ext>
                </a:extLst>
              </a:tr>
              <a:tr h="142564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747495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0346CC-9CEF-429D-B35C-95A5B5EE0AD7}"/>
              </a:ext>
            </a:extLst>
          </p:cNvPr>
          <p:cNvSpPr/>
          <p:nvPr/>
        </p:nvSpPr>
        <p:spPr>
          <a:xfrm>
            <a:off x="5316279" y="5070721"/>
            <a:ext cx="1990725" cy="28575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10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7A7CF5-ED55-4781-892B-8C9A83E74615}"/>
              </a:ext>
            </a:extLst>
          </p:cNvPr>
          <p:cNvSpPr/>
          <p:nvPr/>
        </p:nvSpPr>
        <p:spPr>
          <a:xfrm>
            <a:off x="6498464" y="5638897"/>
            <a:ext cx="2324100" cy="809625"/>
          </a:xfrm>
          <a:prstGeom prst="wedgeRoundRectCallout">
            <a:avLst>
              <a:gd name="adj1" fmla="val -77676"/>
              <a:gd name="adj2" fmla="val -753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>
                <a:solidFill>
                  <a:schemeClr val="tx1"/>
                </a:solidFill>
              </a:rPr>
              <a:t>Highlights how this charity is going to have cash flow difficulties in the period December - February.</a:t>
            </a:r>
          </a:p>
        </p:txBody>
      </p:sp>
    </p:spTree>
    <p:extLst>
      <p:ext uri="{BB962C8B-B14F-4D97-AF65-F5344CB8AC3E}">
        <p14:creationId xmlns:p14="http://schemas.microsoft.com/office/powerpoint/2010/main" val="284533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B3D8-A26C-4ED9-AD0C-8B76543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What are we looking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1963A-C6A0-4FC6-845B-CC817634C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Income</a:t>
            </a:r>
          </a:p>
          <a:p>
            <a:pPr lvl="1"/>
            <a:r>
              <a:rPr lang="en-GB" dirty="0"/>
              <a:t>How reliable are income streams – grants, contracts or fundraising</a:t>
            </a:r>
          </a:p>
          <a:p>
            <a:pPr lvl="1"/>
            <a:r>
              <a:rPr lang="en-GB" dirty="0"/>
              <a:t>Do they have diverse income streams or heavy reliance on a few </a:t>
            </a:r>
          </a:p>
          <a:p>
            <a:r>
              <a:rPr lang="en-GB" dirty="0"/>
              <a:t>Expenditure</a:t>
            </a:r>
          </a:p>
          <a:p>
            <a:pPr lvl="1"/>
            <a:r>
              <a:rPr lang="en-GB" dirty="0"/>
              <a:t>How flexible is the cost base</a:t>
            </a:r>
          </a:p>
          <a:p>
            <a:pPr lvl="1"/>
            <a:r>
              <a:rPr lang="en-GB" dirty="0"/>
              <a:t>Can they adjust their spend to adapt</a:t>
            </a:r>
          </a:p>
          <a:p>
            <a:pPr lvl="1"/>
            <a:r>
              <a:rPr lang="en-GB" dirty="0"/>
              <a:t>Surplus/deficit on unrestricted funds</a:t>
            </a:r>
          </a:p>
          <a:p>
            <a:r>
              <a:rPr lang="en-GB" dirty="0"/>
              <a:t>Reserves</a:t>
            </a:r>
          </a:p>
          <a:p>
            <a:pPr lvl="1"/>
            <a:r>
              <a:rPr lang="en-GB" dirty="0"/>
              <a:t>Level of reserves </a:t>
            </a:r>
          </a:p>
          <a:p>
            <a:pPr lvl="1"/>
            <a:r>
              <a:rPr lang="en-GB" dirty="0"/>
              <a:t>How many months of ‘free’ reserves</a:t>
            </a:r>
          </a:p>
          <a:p>
            <a:pPr lvl="1"/>
            <a:r>
              <a:rPr lang="en-GB" dirty="0"/>
              <a:t>Could group reasonably use their own reserves</a:t>
            </a:r>
          </a:p>
          <a:p>
            <a:r>
              <a:rPr lang="en-GB" dirty="0"/>
              <a:t>Cashflow</a:t>
            </a:r>
          </a:p>
          <a:p>
            <a:pPr lvl="1"/>
            <a:r>
              <a:rPr lang="en-GB" dirty="0"/>
              <a:t>Any negative cash flow periods? How are they managing this?</a:t>
            </a:r>
          </a:p>
          <a:p>
            <a:pPr lvl="1"/>
            <a:r>
              <a:rPr lang="en-GB" dirty="0"/>
              <a:t>Realistic assumptions? Reliance on single large receipt?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80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2906-944B-4C3C-8462-948873C0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43348-1A34-4925-A081-512F84CDA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2283"/>
            <a:ext cx="7886700" cy="4616824"/>
          </a:xfrm>
        </p:spPr>
        <p:txBody>
          <a:bodyPr>
            <a:normAutofit/>
          </a:bodyPr>
          <a:lstStyle/>
          <a:p>
            <a:r>
              <a:rPr lang="en-GB" sz="2000" dirty="0"/>
              <a:t>Consistent format – easier to interpret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Up to date information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Latest forecast highlights groups that have lost income</a:t>
            </a:r>
          </a:p>
          <a:p>
            <a:pPr marL="0" indent="0">
              <a:buNone/>
            </a:pPr>
            <a:r>
              <a:rPr lang="en-GB" sz="2000" dirty="0"/>
              <a:t>…..and those that have gained from emergency grants &amp; support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Cashflow highlights where groups have a difficulty and when it might happen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Enables groups to identify issues and make plans to address them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Enables us to prioritise need and assess risk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247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50FC1-8A70-46EC-92FA-44035FE7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GB" dirty="0"/>
              <a:t>Just one piece of the jigsaw…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C1388-AE77-46E5-91B8-143586D5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GB" sz="2000" dirty="0"/>
              <a:t>High risk doesn’t necessarily exclude from a grant </a:t>
            </a:r>
          </a:p>
          <a:p>
            <a:endParaRPr lang="en-GB" sz="2000" dirty="0"/>
          </a:p>
          <a:p>
            <a:r>
              <a:rPr lang="en-GB" sz="2000" dirty="0"/>
              <a:t>Assessors comments</a:t>
            </a:r>
          </a:p>
          <a:p>
            <a:r>
              <a:rPr lang="en-GB" sz="2000" dirty="0"/>
              <a:t>Knowledge of the group</a:t>
            </a:r>
          </a:p>
          <a:p>
            <a:r>
              <a:rPr lang="en-GB" sz="2000" dirty="0"/>
              <a:t>The story behind the figures</a:t>
            </a:r>
          </a:p>
          <a:p>
            <a:endParaRPr lang="en-GB" sz="2000" dirty="0"/>
          </a:p>
          <a:p>
            <a:r>
              <a:rPr lang="en-GB" sz="2000" dirty="0">
                <a:solidFill>
                  <a:schemeClr val="accent5"/>
                </a:solidFill>
              </a:rPr>
              <a:t>Enables an informed decision</a:t>
            </a:r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6" name="Picture 5" descr="Hand holding piece of white puzzle on blue background">
            <a:extLst>
              <a:ext uri="{FF2B5EF4-FFF2-40B4-BE49-F238E27FC236}">
                <a16:creationId xmlns:a16="http://schemas.microsoft.com/office/drawing/2014/main" id="{236FF814-9A59-4230-94E5-FF7C9F379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r="50062" b="-1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462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8476-F5C2-47FE-A82C-CD82957E5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and other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FBE41-0F45-4C06-BD26-BB233A149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Cashflow might be new for some organisations</a:t>
            </a:r>
          </a:p>
          <a:p>
            <a:r>
              <a:rPr lang="en-GB" dirty="0"/>
              <a:t>Potential barrier for small groups – but does provide both them and us with a useful tool</a:t>
            </a:r>
          </a:p>
          <a:p>
            <a:endParaRPr lang="en-GB" dirty="0"/>
          </a:p>
          <a:p>
            <a:r>
              <a:rPr lang="en-GB" dirty="0"/>
              <a:t>Held workshops to help groups with completing forms</a:t>
            </a:r>
          </a:p>
          <a:p>
            <a:r>
              <a:rPr lang="en-GB" dirty="0"/>
              <a:t>‘How to…’ Video presentation – useful option for website</a:t>
            </a:r>
          </a:p>
          <a:p>
            <a:r>
              <a:rPr lang="en-GB" dirty="0"/>
              <a:t>Zoom drop ins </a:t>
            </a:r>
          </a:p>
          <a:p>
            <a:pPr lvl="1"/>
            <a:r>
              <a:rPr lang="en-GB" dirty="0"/>
              <a:t>Group and 1-1 Q&amp;A </a:t>
            </a:r>
          </a:p>
          <a:p>
            <a:pPr lvl="1"/>
            <a:r>
              <a:rPr lang="en-GB" dirty="0"/>
              <a:t>Build relationships</a:t>
            </a:r>
          </a:p>
          <a:p>
            <a:pPr lvl="1"/>
            <a:r>
              <a:rPr lang="en-GB" dirty="0"/>
              <a:t>Human face to funders</a:t>
            </a:r>
          </a:p>
          <a:p>
            <a:r>
              <a:rPr lang="en-GB" dirty="0"/>
              <a:t>No one size fits all – a useful tool for some funds but not all 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89B21-1F81-4CBD-98D0-04960A4C4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740" y="3133818"/>
            <a:ext cx="1715610" cy="17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4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‘People are at the heart of what we do’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Relationships with stakeholders &amp; applicants are key</a:t>
            </a:r>
          </a:p>
          <a:p>
            <a:r>
              <a:rPr lang="en-GB" sz="2400" dirty="0"/>
              <a:t>Aim is to support people making a difference in their local communities</a:t>
            </a:r>
          </a:p>
          <a:p>
            <a:r>
              <a:rPr lang="en-GB" sz="2400" dirty="0"/>
              <a:t>Want to help people access our funding</a:t>
            </a:r>
          </a:p>
          <a:p>
            <a:r>
              <a:rPr lang="en-GB" sz="2400" dirty="0"/>
              <a:t>Help organisations present their application to give them the best chance of success</a:t>
            </a:r>
          </a:p>
          <a:p>
            <a:endParaRPr lang="en-GB" sz="2400" dirty="0"/>
          </a:p>
          <a:p>
            <a:pPr marL="0" indent="0" algn="ctr">
              <a:buNone/>
            </a:pPr>
            <a:r>
              <a:rPr lang="en-GB" sz="2400" b="1" dirty="0">
                <a:solidFill>
                  <a:schemeClr val="accent5"/>
                </a:solidFill>
              </a:rPr>
              <a:t>Better decision making for the funder </a:t>
            </a:r>
          </a:p>
          <a:p>
            <a:pPr marL="0" indent="0" algn="ctr">
              <a:buNone/>
            </a:pPr>
            <a:r>
              <a:rPr lang="en-GB" sz="2400" b="1" dirty="0">
                <a:solidFill>
                  <a:schemeClr val="accent5"/>
                </a:solidFill>
              </a:rPr>
              <a:t>Better outcomes for the applicant </a:t>
            </a:r>
          </a:p>
        </p:txBody>
      </p:sp>
    </p:spTree>
    <p:extLst>
      <p:ext uri="{BB962C8B-B14F-4D97-AF65-F5344CB8AC3E}">
        <p14:creationId xmlns:p14="http://schemas.microsoft.com/office/powerpoint/2010/main" val="2554829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3299" y="490537"/>
            <a:ext cx="3968748" cy="1628775"/>
          </a:xfrm>
        </p:spPr>
        <p:txBody>
          <a:bodyPr anchor="ctr">
            <a:normAutofit/>
          </a:bodyPr>
          <a:lstStyle/>
          <a:p>
            <a:r>
              <a:rPr lang="en-GB" sz="3500" dirty="0"/>
              <a:t>Pre pandemic….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54551-C88C-4FAE-BB91-C9380D171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24996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13300" y="2614612"/>
            <a:ext cx="3968747" cy="3752849"/>
          </a:xfrm>
        </p:spPr>
        <p:txBody>
          <a:bodyPr>
            <a:normAutofit/>
          </a:bodyPr>
          <a:lstStyle/>
          <a:p>
            <a:r>
              <a:rPr lang="en-GB" sz="2000" dirty="0"/>
              <a:t>Funding workshops – grants and finance support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Hints and tips for applicants on preparing a project budget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Guidance on full cost recovery</a:t>
            </a:r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7447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EA3D-BADE-4C37-A877-60C64F872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Finance Hints &amp; Tips for Applicants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79BEB-DCAD-40CD-B62D-0F6496C5B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/>
                </a:solidFill>
              </a:rPr>
              <a:t>Planning &amp; Preparation</a:t>
            </a:r>
          </a:p>
          <a:p>
            <a:pPr lvl="1"/>
            <a:r>
              <a:rPr lang="en-GB" b="1" dirty="0"/>
              <a:t>Check organisations eligibility &amp; criteria for the fund</a:t>
            </a:r>
          </a:p>
          <a:p>
            <a:pPr lvl="2"/>
            <a:r>
              <a:rPr lang="en-GB" dirty="0" err="1"/>
              <a:t>Eg</a:t>
            </a:r>
            <a:r>
              <a:rPr lang="en-GB" dirty="0"/>
              <a:t> turnover thresholds, or excludes capital costs</a:t>
            </a:r>
          </a:p>
          <a:p>
            <a:pPr lvl="1"/>
            <a:r>
              <a:rPr lang="en-GB" b="1" dirty="0"/>
              <a:t>Check that the budget reflects the narrative in the project bid</a:t>
            </a:r>
          </a:p>
          <a:p>
            <a:pPr lvl="2"/>
            <a:r>
              <a:rPr lang="en-GB" dirty="0"/>
              <a:t>Especially if more than one person is involved in the application</a:t>
            </a:r>
          </a:p>
          <a:p>
            <a:pPr lvl="1"/>
            <a:r>
              <a:rPr lang="en-GB" b="1" dirty="0"/>
              <a:t>Show funders that their grant will make a difference</a:t>
            </a:r>
          </a:p>
          <a:p>
            <a:pPr lvl="2"/>
            <a:r>
              <a:rPr lang="en-GB" dirty="0"/>
              <a:t>For small grants consider identifying a specific part of a larger project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r>
              <a:rPr lang="en-GB" b="1" dirty="0">
                <a:solidFill>
                  <a:schemeClr val="accent5"/>
                </a:solidFill>
              </a:rPr>
              <a:t>Identify costs</a:t>
            </a:r>
          </a:p>
          <a:p>
            <a:pPr lvl="1"/>
            <a:r>
              <a:rPr lang="en-GB" b="1" dirty="0"/>
              <a:t>Include all costs</a:t>
            </a:r>
          </a:p>
          <a:p>
            <a:pPr lvl="2"/>
            <a:r>
              <a:rPr lang="en-GB" dirty="0"/>
              <a:t>Salary on costs (employer NI and pension)</a:t>
            </a:r>
          </a:p>
          <a:p>
            <a:pPr lvl="2"/>
            <a:r>
              <a:rPr lang="en-GB" dirty="0"/>
              <a:t>Full cost recovery – a share of organisation overheads</a:t>
            </a:r>
          </a:p>
          <a:p>
            <a:pPr lvl="2"/>
            <a:r>
              <a:rPr lang="en-GB" dirty="0"/>
              <a:t>Make sure estimates are reasonable – research or get quotes</a:t>
            </a:r>
          </a:p>
          <a:p>
            <a:pPr lvl="2"/>
            <a:r>
              <a:rPr lang="en-GB" dirty="0"/>
              <a:t>One off start up costs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25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6E66-30AB-4FB5-8572-32B9D5C06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Finance Hints &amp; Tips for Applicants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85AD7-1F0E-4A07-B723-CE93BF27C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/>
                </a:solidFill>
              </a:rPr>
              <a:t>Submitting application</a:t>
            </a:r>
          </a:p>
          <a:p>
            <a:pPr lvl="1"/>
            <a:r>
              <a:rPr lang="en-GB" dirty="0"/>
              <a:t>Check budget adds up</a:t>
            </a:r>
          </a:p>
          <a:p>
            <a:pPr lvl="1"/>
            <a:r>
              <a:rPr lang="en-GB" dirty="0"/>
              <a:t>Annual Accounts &amp; Trustees Annual Report</a:t>
            </a:r>
          </a:p>
          <a:p>
            <a:pPr lvl="2"/>
            <a:r>
              <a:rPr lang="en-GB" dirty="0"/>
              <a:t>Opportunity to showcase what they do and explain about anything unusual</a:t>
            </a:r>
          </a:p>
          <a:p>
            <a:pPr lvl="2"/>
            <a:endParaRPr lang="en-GB" dirty="0"/>
          </a:p>
          <a:p>
            <a:r>
              <a:rPr lang="en-GB" b="1" dirty="0">
                <a:solidFill>
                  <a:schemeClr val="accent5"/>
                </a:solidFill>
              </a:rPr>
              <a:t>Afterwards</a:t>
            </a:r>
          </a:p>
          <a:p>
            <a:pPr lvl="1"/>
            <a:r>
              <a:rPr lang="en-GB" dirty="0"/>
              <a:t>Many grants are restricted funds – so only spend as agreed</a:t>
            </a:r>
          </a:p>
          <a:p>
            <a:pPr lvl="1"/>
            <a:r>
              <a:rPr lang="en-GB" dirty="0"/>
              <a:t>If circumstances change – let us know</a:t>
            </a:r>
          </a:p>
          <a:p>
            <a:pPr lvl="1"/>
            <a:r>
              <a:rPr lang="en-GB" dirty="0"/>
              <a:t>End of grant monitoring – stories &amp; case studies</a:t>
            </a:r>
          </a:p>
          <a:p>
            <a:pPr lvl="1"/>
            <a:r>
              <a:rPr lang="en-GB" dirty="0"/>
              <a:t>Keep in touch</a:t>
            </a:r>
          </a:p>
        </p:txBody>
      </p:sp>
    </p:spTree>
    <p:extLst>
      <p:ext uri="{BB962C8B-B14F-4D97-AF65-F5344CB8AC3E}">
        <p14:creationId xmlns:p14="http://schemas.microsoft.com/office/powerpoint/2010/main" val="7073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AA68-A5A2-4E68-8C61-41BE329B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2021 - Where are we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4CCD-32A6-42EC-A19D-7599BEFEA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Huge demand – 3 fold increase in grant making</a:t>
            </a:r>
          </a:p>
          <a:p>
            <a:r>
              <a:rPr lang="en-GB" sz="2000" dirty="0"/>
              <a:t>Flexibility about use of existing grants and timescales</a:t>
            </a:r>
          </a:p>
          <a:p>
            <a:r>
              <a:rPr lang="en-GB" sz="2000" dirty="0"/>
              <a:t>Straightforward application process</a:t>
            </a:r>
          </a:p>
          <a:p>
            <a:r>
              <a:rPr lang="en-GB" sz="2000" dirty="0"/>
              <a:t>More emphasis on supporting core costs</a:t>
            </a:r>
          </a:p>
          <a:p>
            <a:r>
              <a:rPr lang="en-GB" sz="2000" dirty="0"/>
              <a:t>Light touch monitoring and reporting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chemeClr val="accent5"/>
                </a:solidFill>
              </a:rPr>
              <a:t>Aim to be responsive, flexible and light touch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30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4C10-CD23-4338-9596-829223DA4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24" y="510989"/>
            <a:ext cx="7886700" cy="941294"/>
          </a:xfrm>
        </p:spPr>
        <p:txBody>
          <a:bodyPr/>
          <a:lstStyle/>
          <a:p>
            <a:r>
              <a:rPr lang="en-GB" dirty="0"/>
              <a:t>Decision making issues in current 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2F9AD-1E11-4B27-ACBE-DCD8036D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2283"/>
            <a:ext cx="7886700" cy="46168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Limited funding – difficult decisions</a:t>
            </a:r>
          </a:p>
          <a:p>
            <a:r>
              <a:rPr lang="en-GB" dirty="0"/>
              <a:t>Annual accounts backward looking and out of date</a:t>
            </a:r>
          </a:p>
          <a:p>
            <a:pPr lvl="1"/>
            <a:r>
              <a:rPr lang="en-GB" dirty="0"/>
              <a:t>But can still provide useful indicators…..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Income &amp; Expenditure showing net surplus or deficit </a:t>
            </a:r>
          </a:p>
          <a:p>
            <a:pPr lvl="1"/>
            <a:r>
              <a:rPr lang="en-GB" dirty="0"/>
              <a:t>Track record compared with previous year</a:t>
            </a:r>
          </a:p>
          <a:p>
            <a:pPr lvl="1"/>
            <a:r>
              <a:rPr lang="en-GB" dirty="0"/>
              <a:t>Cash at bank</a:t>
            </a:r>
          </a:p>
          <a:p>
            <a:pPr lvl="1"/>
            <a:r>
              <a:rPr lang="en-GB" dirty="0"/>
              <a:t>How much do they owe (Creditors)</a:t>
            </a:r>
          </a:p>
          <a:p>
            <a:pPr lvl="1"/>
            <a:r>
              <a:rPr lang="en-GB" dirty="0"/>
              <a:t>How much is owed to them (Debtors)</a:t>
            </a:r>
          </a:p>
          <a:p>
            <a:pPr lvl="1"/>
            <a:r>
              <a:rPr lang="en-GB" dirty="0"/>
              <a:t>Reserves – unrestricted funds – ‘free’ reserves</a:t>
            </a:r>
          </a:p>
          <a:p>
            <a:pPr lvl="1"/>
            <a:r>
              <a:rPr lang="en-GB" dirty="0"/>
              <a:t>Notes to the accounts - can be source of useful additional detail</a:t>
            </a:r>
          </a:p>
          <a:p>
            <a:pPr lvl="1"/>
            <a:r>
              <a:rPr lang="en-GB" dirty="0"/>
              <a:t>Trustees Annual Report </a:t>
            </a:r>
          </a:p>
          <a:p>
            <a:pPr lvl="5"/>
            <a:r>
              <a:rPr lang="en-GB" sz="1600" dirty="0"/>
              <a:t>Details of reserves policy</a:t>
            </a:r>
          </a:p>
          <a:p>
            <a:pPr lvl="5"/>
            <a:r>
              <a:rPr lang="en-GB" sz="1600" dirty="0"/>
              <a:t>Future plans</a:t>
            </a:r>
          </a:p>
          <a:p>
            <a:pPr lvl="5"/>
            <a:r>
              <a:rPr lang="en-GB" sz="1600" dirty="0"/>
              <a:t>Explanations of unusual activity</a:t>
            </a:r>
          </a:p>
          <a:p>
            <a:pPr lvl="1"/>
            <a:r>
              <a:rPr lang="en-GB" dirty="0"/>
              <a:t>Audit report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45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DEDB7-A723-46E1-A480-EAE26094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Decision making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45D00-00FC-4240-9BF3-B1B91C7A1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our funds were aimed at supporting groups at most risk due to the pandemic</a:t>
            </a:r>
          </a:p>
          <a:p>
            <a:pPr lvl="1"/>
            <a:r>
              <a:rPr lang="en-GB" dirty="0"/>
              <a:t>Needed to be able to assess risk and prioritise</a:t>
            </a:r>
          </a:p>
          <a:p>
            <a:pPr lvl="1"/>
            <a:r>
              <a:rPr lang="en-GB" dirty="0"/>
              <a:t>Help those in most need </a:t>
            </a:r>
          </a:p>
          <a:p>
            <a:pPr lvl="1"/>
            <a:r>
              <a:rPr lang="en-GB" dirty="0"/>
              <a:t>Make a difference to their sustainability</a:t>
            </a:r>
          </a:p>
          <a:p>
            <a:endParaRPr lang="en-GB" dirty="0"/>
          </a:p>
          <a:p>
            <a:r>
              <a:rPr lang="en-GB" dirty="0"/>
              <a:t>Other government funding had onerous clawback clauses and evidence requirements</a:t>
            </a:r>
          </a:p>
          <a:p>
            <a:pPr lvl="1"/>
            <a:r>
              <a:rPr lang="en-GB" dirty="0"/>
              <a:t>So also needed to identify strong, well managed groups</a:t>
            </a:r>
          </a:p>
          <a:p>
            <a:pPr lvl="1"/>
            <a:endParaRPr lang="en-GB" dirty="0"/>
          </a:p>
          <a:p>
            <a:r>
              <a:rPr lang="en-GB" dirty="0"/>
              <a:t>Looking for current and forward looking financial information to aid decision making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7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D47B-263B-4ADE-A86E-372035C22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Financial information requested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86EA6-84DC-43B1-8B8D-3D5214CC1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Budget summary for current year</a:t>
            </a:r>
          </a:p>
          <a:p>
            <a:r>
              <a:rPr lang="en-GB" sz="2400" dirty="0"/>
              <a:t>Latest forecast for current year</a:t>
            </a:r>
          </a:p>
          <a:p>
            <a:pPr lvl="1"/>
            <a:r>
              <a:rPr lang="en-GB" sz="2400" dirty="0"/>
              <a:t>Based on changed circumstances since the pandemic</a:t>
            </a:r>
          </a:p>
          <a:p>
            <a:pPr lvl="1"/>
            <a:r>
              <a:rPr lang="en-GB" sz="2400" dirty="0"/>
              <a:t>Including any other Coronavirus support received (grants or government support)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Levels of reserves</a:t>
            </a:r>
          </a:p>
          <a:p>
            <a:r>
              <a:rPr lang="en-GB" sz="2400" dirty="0"/>
              <a:t>Cashflow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 algn="ctr">
              <a:buNone/>
            </a:pPr>
            <a:r>
              <a:rPr lang="en-GB" sz="2000" b="1" dirty="0">
                <a:solidFill>
                  <a:schemeClr val="accent5"/>
                </a:solidFill>
              </a:rPr>
              <a:t>  Dependent on fund and size of grant </a:t>
            </a:r>
          </a:p>
        </p:txBody>
      </p:sp>
    </p:spTree>
    <p:extLst>
      <p:ext uri="{BB962C8B-B14F-4D97-AF65-F5344CB8AC3E}">
        <p14:creationId xmlns:p14="http://schemas.microsoft.com/office/powerpoint/2010/main" val="3245023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005171"/>
      </a:dk2>
      <a:lt2>
        <a:srgbClr val="878787"/>
      </a:lt2>
      <a:accent1>
        <a:srgbClr val="F08D3C"/>
      </a:accent1>
      <a:accent2>
        <a:srgbClr val="EBC300"/>
      </a:accent2>
      <a:accent3>
        <a:srgbClr val="874590"/>
      </a:accent3>
      <a:accent4>
        <a:srgbClr val="00998D"/>
      </a:accent4>
      <a:accent5>
        <a:srgbClr val="B72450"/>
      </a:accent5>
      <a:accent6>
        <a:srgbClr val="C6C6C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s xmlns="06e15992-3581-4b96-922a-26901f067a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F7CA4F1C6A214D8306FA1DA85E2A1D" ma:contentTypeVersion="14" ma:contentTypeDescription="Create a new document." ma:contentTypeScope="" ma:versionID="a80f22250048d6e4a622e1667c33939e">
  <xsd:schema xmlns:xsd="http://www.w3.org/2001/XMLSchema" xmlns:xs="http://www.w3.org/2001/XMLSchema" xmlns:p="http://schemas.microsoft.com/office/2006/metadata/properties" xmlns:ns2="2a7f199a-b551-4d7c-90e5-948fbaf98f9e" xmlns:ns3="06e15992-3581-4b96-922a-26901f067a53" targetNamespace="http://schemas.microsoft.com/office/2006/metadata/properties" ma:root="true" ma:fieldsID="38a156a55dd5867acd5af0f53c6eed43" ns2:_="" ns3:_="">
    <xsd:import namespace="2a7f199a-b551-4d7c-90e5-948fbaf98f9e"/>
    <xsd:import namespace="06e15992-3581-4b96-922a-26901f067a5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cont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f199a-b551-4d7c-90e5-948fbaf98f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15992-3581-4b96-922a-26901f067a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ntents" ma:index="21" nillable="true" ma:displayName="contents" ma:format="Dropdown" ma:internalName="contents">
      <xsd:simpleType>
        <xsd:restriction base="dms:Choice">
          <xsd:enumeration value="Emma"/>
          <xsd:enumeration value="Andrew"/>
          <xsd:enumeration value="Cranji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66F000-FC39-49D8-842B-4A8431B552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37C0DE-FE6A-479B-9047-BF532A65CA36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2a7f199a-b551-4d7c-90e5-948fbaf98f9e"/>
    <ds:schemaRef ds:uri="http://purl.org/dc/terms/"/>
    <ds:schemaRef ds:uri="http://schemas.openxmlformats.org/package/2006/metadata/core-properties"/>
    <ds:schemaRef ds:uri="http://purl.org/dc/dcmitype/"/>
    <ds:schemaRef ds:uri="06e15992-3581-4b96-922a-26901f067a5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B4E236A-8AAB-4806-8589-EF4AA57B85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7f199a-b551-4d7c-90e5-948fbaf98f9e"/>
    <ds:schemaRef ds:uri="06e15992-3581-4b96-922a-26901f067a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TRCF</Template>
  <TotalTime>2628</TotalTime>
  <Words>2122</Words>
  <Application>Microsoft Office PowerPoint</Application>
  <PresentationFormat>On-screen Show (4:3)</PresentationFormat>
  <Paragraphs>652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Office Theme</vt:lpstr>
      <vt:lpstr>Custom Design</vt:lpstr>
      <vt:lpstr>Financial information for decision making</vt:lpstr>
      <vt:lpstr>‘People are at the heart of what we do’</vt:lpstr>
      <vt:lpstr>Pre pandemic….</vt:lpstr>
      <vt:lpstr>Finance Hints &amp; Tips for Applicants</vt:lpstr>
      <vt:lpstr>Finance Hints &amp; Tips for Applicants</vt:lpstr>
      <vt:lpstr>2021 - Where are we now?</vt:lpstr>
      <vt:lpstr>Decision making issues in current climate</vt:lpstr>
      <vt:lpstr>Decision making issues</vt:lpstr>
      <vt:lpstr>Additional Financial information requested</vt:lpstr>
      <vt:lpstr>Key financial information template</vt:lpstr>
      <vt:lpstr>Cashflow Template</vt:lpstr>
      <vt:lpstr> What are we looking for?</vt:lpstr>
      <vt:lpstr>Benefits</vt:lpstr>
      <vt:lpstr>Just one piece of the jigsaw…</vt:lpstr>
      <vt:lpstr>Learning and other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Stephanie Dunnill</cp:lastModifiedBy>
  <cp:revision>103</cp:revision>
  <cp:lastPrinted>2019-03-13T10:38:28Z</cp:lastPrinted>
  <dcterms:created xsi:type="dcterms:W3CDTF">2018-08-14T13:39:00Z</dcterms:created>
  <dcterms:modified xsi:type="dcterms:W3CDTF">2021-03-17T14:17:15Z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0x010100D9F7CA4F1C6A214D8306FA1DA85E2A1D</vt:lpwstr>
  </property>
  <property fmtid="{D5CDD505-2E9C-101B-9397-08002B2CF9AE}" pid="3" name="AuthorIds_UIVersion_1024">
    <vt:lpwstr>51</vt:lpwstr>
  </property>
  <property fmtid="{D5CDD505-2E9C-101B-9397-08002B2CF9AE}" pid="4" name="AuthorIds_UIVersion_512">
    <vt:lpwstr>12</vt:lpwstr>
  </property>
</Properties>
</file>