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0" r:id="rId5"/>
  </p:sldMasterIdLst>
  <p:notesMasterIdLst>
    <p:notesMasterId r:id="rId27"/>
  </p:notesMasterIdLst>
  <p:sldIdLst>
    <p:sldId id="256" r:id="rId6"/>
    <p:sldId id="463" r:id="rId7"/>
    <p:sldId id="807" r:id="rId8"/>
    <p:sldId id="306" r:id="rId9"/>
    <p:sldId id="284" r:id="rId10"/>
    <p:sldId id="288" r:id="rId11"/>
    <p:sldId id="289" r:id="rId12"/>
    <p:sldId id="291" r:id="rId13"/>
    <p:sldId id="305" r:id="rId14"/>
    <p:sldId id="303" r:id="rId15"/>
    <p:sldId id="286" r:id="rId16"/>
    <p:sldId id="304" r:id="rId17"/>
    <p:sldId id="805" r:id="rId18"/>
    <p:sldId id="293" r:id="rId19"/>
    <p:sldId id="808" r:id="rId20"/>
    <p:sldId id="292" r:id="rId21"/>
    <p:sldId id="294" r:id="rId22"/>
    <p:sldId id="296" r:id="rId23"/>
    <p:sldId id="257" r:id="rId24"/>
    <p:sldId id="302" r:id="rId25"/>
    <p:sldId id="8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ya Martin" initials="AM" lastIdx="2" clrIdx="0">
    <p:extLst>
      <p:ext uri="{19B8F6BF-5375-455C-9EA6-DF929625EA0E}">
        <p15:presenceInfo xmlns:p15="http://schemas.microsoft.com/office/powerpoint/2012/main" userId="S::Anya.martin@probonoeconomics.com::2712930e-d919-4f6f-9e38-a0c21a1c1316" providerId="AD"/>
      </p:ext>
    </p:extLst>
  </p:cmAuthor>
  <p:cmAuthor id="2" name="Matt Whittaker" initials="MW" lastIdx="2" clrIdx="1">
    <p:extLst>
      <p:ext uri="{19B8F6BF-5375-455C-9EA6-DF929625EA0E}">
        <p15:presenceInfo xmlns:p15="http://schemas.microsoft.com/office/powerpoint/2012/main" userId="S::Matt.whittaker@probonoeconomics.com::b5bf7139-cf3b-4f5f-85a9-0dd44d2f84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E882C-BE89-4F4C-B34F-4D915321920F}" v="362" dt="2021-03-18T08:23:52.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25693" autoAdjust="0"/>
  </p:normalViewPr>
  <p:slideViewPr>
    <p:cSldViewPr snapToGrid="0">
      <p:cViewPr varScale="1">
        <p:scale>
          <a:sx n="22" d="100"/>
          <a:sy n="22" d="100"/>
        </p:scale>
        <p:origin x="296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'Q6'!$G$44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ulish"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'Q6'!$F$45:$F$49</c:f>
              <c:strCache>
                <c:ptCount val="5"/>
                <c:pt idx="0">
                  <c:v>No impact</c:v>
                </c:pt>
                <c:pt idx="1">
                  <c:v>No change in demand for services - but our delivery capacity will decline</c:v>
                </c:pt>
                <c:pt idx="2">
                  <c:v>Decrease in demand for services</c:v>
                </c:pt>
                <c:pt idx="3">
                  <c:v>Increased demand for services – but we have the capacity to meet it</c:v>
                </c:pt>
                <c:pt idx="4">
                  <c:v>Increased demand for services – and we will not have capacity to meet it</c:v>
                </c:pt>
              </c:strCache>
            </c:strRef>
          </c:cat>
          <c:val>
            <c:numRef>
              <c:f>'Q6'!$G$45:$G$49</c:f>
              <c:numCache>
                <c:formatCode>0%</c:formatCode>
                <c:ptCount val="5"/>
                <c:pt idx="0">
                  <c:v>0.10483870967741936</c:v>
                </c:pt>
                <c:pt idx="1">
                  <c:v>0.12096774193548387</c:v>
                </c:pt>
                <c:pt idx="2">
                  <c:v>0.13306451612903225</c:v>
                </c:pt>
                <c:pt idx="3">
                  <c:v>0.29435483870967744</c:v>
                </c:pt>
                <c:pt idx="4">
                  <c:v>0.30241935483870969</c:v>
                </c:pt>
              </c:numCache>
            </c:numRef>
          </c:val>
          <c:extLst>
            <c:ext xmlns:c16="http://schemas.microsoft.com/office/drawing/2014/chart" uri="{C3380CC4-5D6E-409C-BE32-E72D297353CC}">
              <c16:uniqueId val="{00000000-7F4C-4301-9963-57FB85202C20}"/>
            </c:ext>
          </c:extLst>
        </c:ser>
        <c:dLbls>
          <c:showLegendKey val="0"/>
          <c:showVal val="0"/>
          <c:showCatName val="0"/>
          <c:showSerName val="0"/>
          <c:showPercent val="0"/>
          <c:showBubbleSize val="0"/>
        </c:dLbls>
        <c:gapWidth val="30"/>
        <c:axId val="106998591"/>
        <c:axId val="107016895"/>
      </c:barChart>
      <c:catAx>
        <c:axId val="106998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crossAx val="107016895"/>
        <c:crosses val="autoZero"/>
        <c:auto val="1"/>
        <c:lblAlgn val="ctr"/>
        <c:lblOffset val="100"/>
        <c:noMultiLvlLbl val="0"/>
      </c:catAx>
      <c:valAx>
        <c:axId val="107016895"/>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crossAx val="106998591"/>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Mulish"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55531535511967"/>
          <c:y val="5.0831792975970423E-2"/>
          <c:w val="0.83380343363893139"/>
          <c:h val="0.66521024058683975"/>
        </c:manualLayout>
      </c:layout>
      <c:barChart>
        <c:barDir val="bar"/>
        <c:grouping val="stacked"/>
        <c:varyColors val="0"/>
        <c:ser>
          <c:idx val="0"/>
          <c:order val="0"/>
          <c:tx>
            <c:strRef>
              <c:f>'Q1'!$L$57</c:f>
              <c:strCache>
                <c:ptCount val="1"/>
                <c:pt idx="0">
                  <c:v>Over 50%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ulish"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'Q1'!$M$56:$N$56</c:f>
              <c:strCache>
                <c:ptCount val="2"/>
                <c:pt idx="0">
                  <c:v>Increase</c:v>
                </c:pt>
                <c:pt idx="1">
                  <c:v>Decrease</c:v>
                </c:pt>
              </c:strCache>
            </c:strRef>
          </c:cat>
          <c:val>
            <c:numRef>
              <c:f>'Q1'!$M$57:$N$57</c:f>
              <c:numCache>
                <c:formatCode>0%</c:formatCode>
                <c:ptCount val="2"/>
                <c:pt idx="0">
                  <c:v>2.4193548387096774E-2</c:v>
                </c:pt>
                <c:pt idx="1">
                  <c:v>6.4516129032258063E-2</c:v>
                </c:pt>
              </c:numCache>
            </c:numRef>
          </c:val>
          <c:extLst>
            <c:ext xmlns:c16="http://schemas.microsoft.com/office/drawing/2014/chart" uri="{C3380CC4-5D6E-409C-BE32-E72D297353CC}">
              <c16:uniqueId val="{00000000-609A-453E-B50E-CAFC62BE566C}"/>
            </c:ext>
          </c:extLst>
        </c:ser>
        <c:ser>
          <c:idx val="1"/>
          <c:order val="1"/>
          <c:tx>
            <c:strRef>
              <c:f>'Q1'!$L$58</c:f>
              <c:strCache>
                <c:ptCount val="1"/>
                <c:pt idx="0">
                  <c:v>25-50%</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ulish"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'Q1'!$M$56:$N$56</c:f>
              <c:strCache>
                <c:ptCount val="2"/>
                <c:pt idx="0">
                  <c:v>Increase</c:v>
                </c:pt>
                <c:pt idx="1">
                  <c:v>Decrease</c:v>
                </c:pt>
              </c:strCache>
            </c:strRef>
          </c:cat>
          <c:val>
            <c:numRef>
              <c:f>'Q1'!$M$58:$N$58</c:f>
              <c:numCache>
                <c:formatCode>0%</c:formatCode>
                <c:ptCount val="2"/>
                <c:pt idx="0">
                  <c:v>3.2258064516129031E-2</c:v>
                </c:pt>
                <c:pt idx="1">
                  <c:v>0.17338709677419356</c:v>
                </c:pt>
              </c:numCache>
            </c:numRef>
          </c:val>
          <c:extLst>
            <c:ext xmlns:c16="http://schemas.microsoft.com/office/drawing/2014/chart" uri="{C3380CC4-5D6E-409C-BE32-E72D297353CC}">
              <c16:uniqueId val="{00000001-609A-453E-B50E-CAFC62BE566C}"/>
            </c:ext>
          </c:extLst>
        </c:ser>
        <c:ser>
          <c:idx val="2"/>
          <c:order val="2"/>
          <c:tx>
            <c:strRef>
              <c:f>'Q1'!$L$59</c:f>
              <c:strCache>
                <c:ptCount val="1"/>
                <c:pt idx="0">
                  <c:v>1-25%</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ulish"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'Q1'!$M$56:$N$56</c:f>
              <c:strCache>
                <c:ptCount val="2"/>
                <c:pt idx="0">
                  <c:v>Increase</c:v>
                </c:pt>
                <c:pt idx="1">
                  <c:v>Decrease</c:v>
                </c:pt>
              </c:strCache>
            </c:strRef>
          </c:cat>
          <c:val>
            <c:numRef>
              <c:f>'Q1'!$M$59:$N$59</c:f>
              <c:numCache>
                <c:formatCode>0%</c:formatCode>
                <c:ptCount val="2"/>
                <c:pt idx="0">
                  <c:v>0.17338709677419356</c:v>
                </c:pt>
                <c:pt idx="1">
                  <c:v>0.23790322580645162</c:v>
                </c:pt>
              </c:numCache>
            </c:numRef>
          </c:val>
          <c:extLst>
            <c:ext xmlns:c16="http://schemas.microsoft.com/office/drawing/2014/chart" uri="{C3380CC4-5D6E-409C-BE32-E72D297353CC}">
              <c16:uniqueId val="{00000002-609A-453E-B50E-CAFC62BE566C}"/>
            </c:ext>
          </c:extLst>
        </c:ser>
        <c:dLbls>
          <c:dLblPos val="ctr"/>
          <c:showLegendKey val="0"/>
          <c:showVal val="1"/>
          <c:showCatName val="0"/>
          <c:showSerName val="0"/>
          <c:showPercent val="0"/>
          <c:showBubbleSize val="0"/>
        </c:dLbls>
        <c:gapWidth val="30"/>
        <c:overlap val="100"/>
        <c:axId val="1473552959"/>
        <c:axId val="1473538815"/>
      </c:barChart>
      <c:catAx>
        <c:axId val="14735529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crossAx val="1473538815"/>
        <c:crosses val="autoZero"/>
        <c:auto val="1"/>
        <c:lblAlgn val="ctr"/>
        <c:lblOffset val="100"/>
        <c:noMultiLvlLbl val="0"/>
      </c:catAx>
      <c:valAx>
        <c:axId val="1473538815"/>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crossAx val="147355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legend>
    <c:plotVisOnly val="1"/>
    <c:dispBlanksAs val="gap"/>
    <c:showDLblsOverMax val="0"/>
  </c:chart>
  <c:spPr>
    <a:noFill/>
    <a:ln>
      <a:noFill/>
    </a:ln>
    <a:effectLst/>
  </c:spPr>
  <c:txPr>
    <a:bodyPr/>
    <a:lstStyle/>
    <a:p>
      <a:pPr>
        <a:defRPr sz="1600">
          <a:latin typeface="Mulish"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'Q5'!$A$40</c:f>
              <c:strCache>
                <c:ptCount val="1"/>
                <c:pt idx="0">
                  <c:v>Total seeing decrease in income</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ulish"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'Q5'!$B$39:$D$39</c:f>
              <c:strCache>
                <c:ptCount val="3"/>
                <c:pt idx="0">
                  <c:v>Appeals</c:v>
                </c:pt>
                <c:pt idx="1">
                  <c:v>Events</c:v>
                </c:pt>
                <c:pt idx="2">
                  <c:v>Retail</c:v>
                </c:pt>
              </c:strCache>
            </c:strRef>
          </c:cat>
          <c:val>
            <c:numRef>
              <c:f>'Q5'!$B$40:$D$40</c:f>
              <c:numCache>
                <c:formatCode>0%</c:formatCode>
                <c:ptCount val="3"/>
                <c:pt idx="0">
                  <c:v>-0.15899581589958159</c:v>
                </c:pt>
                <c:pt idx="1">
                  <c:v>-0.27848101265822783</c:v>
                </c:pt>
                <c:pt idx="2">
                  <c:v>-0.26050420168067229</c:v>
                </c:pt>
              </c:numCache>
            </c:numRef>
          </c:val>
          <c:extLst>
            <c:ext xmlns:c16="http://schemas.microsoft.com/office/drawing/2014/chart" uri="{C3380CC4-5D6E-409C-BE32-E72D297353CC}">
              <c16:uniqueId val="{00000000-195F-43B8-9020-8B95C4B5D13C}"/>
            </c:ext>
          </c:extLst>
        </c:ser>
        <c:ser>
          <c:idx val="2"/>
          <c:order val="2"/>
          <c:tx>
            <c:strRef>
              <c:f>'Q5'!$A$42</c:f>
              <c:strCache>
                <c:ptCount val="1"/>
                <c:pt idx="0">
                  <c:v>Total seeing increase in income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ulish" pitchFamily="2"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'Q5'!$B$39:$D$39</c:f>
              <c:strCache>
                <c:ptCount val="3"/>
                <c:pt idx="0">
                  <c:v>Appeals</c:v>
                </c:pt>
                <c:pt idx="1">
                  <c:v>Events</c:v>
                </c:pt>
                <c:pt idx="2">
                  <c:v>Retail</c:v>
                </c:pt>
              </c:strCache>
            </c:strRef>
          </c:cat>
          <c:val>
            <c:numRef>
              <c:f>'Q5'!$B$42:$D$42</c:f>
              <c:numCache>
                <c:formatCode>0%</c:formatCode>
                <c:ptCount val="3"/>
                <c:pt idx="0">
                  <c:v>0.20920502092050211</c:v>
                </c:pt>
                <c:pt idx="1">
                  <c:v>5.0632911392405063E-2</c:v>
                </c:pt>
                <c:pt idx="2">
                  <c:v>4.2016806722689079E-2</c:v>
                </c:pt>
              </c:numCache>
            </c:numRef>
          </c:val>
          <c:extLst>
            <c:ext xmlns:c16="http://schemas.microsoft.com/office/drawing/2014/chart" uri="{C3380CC4-5D6E-409C-BE32-E72D297353CC}">
              <c16:uniqueId val="{00000001-195F-43B8-9020-8B95C4B5D13C}"/>
            </c:ext>
          </c:extLst>
        </c:ser>
        <c:dLbls>
          <c:showLegendKey val="0"/>
          <c:showVal val="0"/>
          <c:showCatName val="0"/>
          <c:showSerName val="0"/>
          <c:showPercent val="0"/>
          <c:showBubbleSize val="0"/>
        </c:dLbls>
        <c:gapWidth val="30"/>
        <c:overlap val="100"/>
        <c:axId val="1516949583"/>
        <c:axId val="1516945839"/>
        <c:extLst>
          <c:ext xmlns:c15="http://schemas.microsoft.com/office/drawing/2012/chart" uri="{02D57815-91ED-43cb-92C2-25804820EDAC}">
            <c15:filteredBarSeries>
              <c15:ser>
                <c:idx val="1"/>
                <c:order val="1"/>
                <c:tx>
                  <c:strRef>
                    <c:extLst>
                      <c:ext uri="{02D57815-91ED-43cb-92C2-25804820EDAC}">
                        <c15:formulaRef>
                          <c15:sqref>'Q5'!$A$41</c15:sqref>
                        </c15:formulaRef>
                      </c:ext>
                    </c:extLst>
                    <c:strCache>
                      <c:ptCount val="1"/>
                      <c:pt idx="0">
                        <c:v>About the same</c:v>
                      </c:pt>
                    </c:strCache>
                  </c:strRef>
                </c:tx>
                <c:spPr>
                  <a:solidFill>
                    <a:srgbClr val="5C31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ulish" pitchFamily="2" charset="0"/>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'Q5'!$B$39:$D$39</c15:sqref>
                        </c15:formulaRef>
                      </c:ext>
                    </c:extLst>
                    <c:strCache>
                      <c:ptCount val="3"/>
                      <c:pt idx="0">
                        <c:v>Appeals</c:v>
                      </c:pt>
                      <c:pt idx="1">
                        <c:v>Events</c:v>
                      </c:pt>
                      <c:pt idx="2">
                        <c:v>Retail</c:v>
                      </c:pt>
                    </c:strCache>
                  </c:strRef>
                </c:cat>
                <c:val>
                  <c:numRef>
                    <c:extLst>
                      <c:ext uri="{02D57815-91ED-43cb-92C2-25804820EDAC}">
                        <c15:formulaRef>
                          <c15:sqref>'Q5'!$B$41:$D$41</c15:sqref>
                        </c15:formulaRef>
                      </c:ext>
                    </c:extLst>
                    <c:numCache>
                      <c:formatCode>0%</c:formatCode>
                      <c:ptCount val="3"/>
                      <c:pt idx="0">
                        <c:v>8.7866108786610872E-2</c:v>
                      </c:pt>
                      <c:pt idx="1">
                        <c:v>4.6413502109704644E-2</c:v>
                      </c:pt>
                      <c:pt idx="2">
                        <c:v>3.7815126050420166E-2</c:v>
                      </c:pt>
                    </c:numCache>
                  </c:numRef>
                </c:val>
                <c:extLst>
                  <c:ext xmlns:c16="http://schemas.microsoft.com/office/drawing/2014/chart" uri="{C3380CC4-5D6E-409C-BE32-E72D297353CC}">
                    <c16:uniqueId val="{00000006-195F-43B8-9020-8B95C4B5D13C}"/>
                  </c:ext>
                </c:extLst>
              </c15:ser>
            </c15:filteredBarSeries>
          </c:ext>
        </c:extLst>
      </c:barChart>
      <c:scatterChart>
        <c:scatterStyle val="lineMarker"/>
        <c:varyColors val="0"/>
        <c:ser>
          <c:idx val="3"/>
          <c:order val="3"/>
          <c:tx>
            <c:strRef>
              <c:f>'Q5'!$A$43</c:f>
              <c:strCache>
                <c:ptCount val="1"/>
                <c:pt idx="0">
                  <c:v>Net balance</c:v>
                </c:pt>
              </c:strCache>
              <c:extLst xmlns:c15="http://schemas.microsoft.com/office/drawing/2012/chart"/>
            </c:strRef>
          </c:tx>
          <c:spPr>
            <a:ln w="25400" cap="rnd">
              <a:noFill/>
              <a:round/>
            </a:ln>
            <a:effectLst/>
          </c:spPr>
          <c:marker>
            <c:symbol val="circle"/>
            <c:size val="5"/>
            <c:spPr>
              <a:solidFill>
                <a:schemeClr val="bg1"/>
              </a:solidFill>
              <a:ln w="9525">
                <a:solidFill>
                  <a:schemeClr val="tx1"/>
                </a:solidFill>
              </a:ln>
              <a:effectLst/>
            </c:spPr>
          </c:marker>
          <c:dLbls>
            <c:dLbl>
              <c:idx val="0"/>
              <c:layout>
                <c:manualLayout>
                  <c:x val="5.4102717806631794E-3"/>
                  <c:y val="-9.6454577511173718E-17"/>
                </c:manualLayout>
              </c:layout>
              <c:tx>
                <c:rich>
                  <a:bodyPr/>
                  <a:lstStyle/>
                  <a:p>
                    <a:r>
                      <a:rPr lang="en-US" dirty="0">
                        <a:solidFill>
                          <a:schemeClr val="bg1"/>
                        </a:solidFill>
                      </a:rPr>
                      <a:t>Net, </a:t>
                    </a:r>
                    <a:fld id="{689E796D-CEBD-466B-BDD0-BE0C4EBF26DB}" type="CELLRANGE">
                      <a:rPr lang="en-US" smtClean="0">
                        <a:solidFill>
                          <a:schemeClr val="bg1"/>
                        </a:solidFill>
                      </a:rPr>
                      <a:pPr/>
                      <a:t>[CELLRANGE]</a:t>
                    </a:fld>
                    <a:endParaRPr lang="en-US" dirty="0">
                      <a:solidFill>
                        <a:schemeClr val="bg1"/>
                      </a:solidFill>
                    </a:endParaRP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9CA-4FCF-8E5C-CFFF3041BC6B}"/>
                </c:ext>
              </c:extLst>
            </c:dLbl>
            <c:dLbl>
              <c:idx val="1"/>
              <c:layout>
                <c:manualLayout>
                  <c:x val="8.2960526677948645E-3"/>
                  <c:y val="-4.8227288755586859E-17"/>
                </c:manualLayout>
              </c:layout>
              <c:tx>
                <c:rich>
                  <a:bodyPr/>
                  <a:lstStyle/>
                  <a:p>
                    <a:r>
                      <a:rPr lang="en-US" dirty="0"/>
                      <a:t>Net, </a:t>
                    </a:r>
                    <a:fld id="{B9EF253E-921A-45BA-9BD3-9F17E02CB17A}" type="CELLRANGE">
                      <a:rPr lang="en-US" smtClean="0"/>
                      <a:pPr/>
                      <a:t>[CELLRANGE]</a:t>
                    </a:fld>
                    <a:endParaRPr lang="en-US" dirty="0"/>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9CA-4FCF-8E5C-CFFF3041BC6B}"/>
                </c:ext>
              </c:extLst>
            </c:dLbl>
            <c:dLbl>
              <c:idx val="2"/>
              <c:layout>
                <c:manualLayout>
                  <c:x val="1.4428614708317482E-2"/>
                  <c:y val="0"/>
                </c:manualLayout>
              </c:layout>
              <c:tx>
                <c:rich>
                  <a:bodyPr/>
                  <a:lstStyle/>
                  <a:p>
                    <a:r>
                      <a:rPr lang="en-US" dirty="0"/>
                      <a:t>Net, </a:t>
                    </a:r>
                    <a:fld id="{D804D626-4A6F-442A-B77C-14D98011A817}" type="CELLRANGE">
                      <a:rPr lang="en-US" smtClean="0"/>
                      <a:pPr/>
                      <a:t>[CELLRANGE]</a:t>
                    </a:fld>
                    <a:endParaRPr lang="en-US" dirty="0"/>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9CA-4FCF-8E5C-CFFF3041BC6B}"/>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ulish" pitchFamily="2" charset="0"/>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'Q5'!$B$43:$D$43</c:f>
              <c:numCache>
                <c:formatCode>0%</c:formatCode>
                <c:ptCount val="3"/>
                <c:pt idx="0">
                  <c:v>5.0209205020920522E-2</c:v>
                </c:pt>
                <c:pt idx="1">
                  <c:v>-0.22784810126582278</c:v>
                </c:pt>
                <c:pt idx="2">
                  <c:v>-0.21848739495798319</c:v>
                </c:pt>
              </c:numCache>
            </c:numRef>
          </c:xVal>
          <c:yVal>
            <c:numRef>
              <c:f>'Q5'!$B$44:$D$44</c:f>
              <c:numCache>
                <c:formatCode>General</c:formatCode>
                <c:ptCount val="3"/>
                <c:pt idx="0">
                  <c:v>0.5</c:v>
                </c:pt>
                <c:pt idx="1">
                  <c:v>1.5</c:v>
                </c:pt>
                <c:pt idx="2">
                  <c:v>2.5</c:v>
                </c:pt>
              </c:numCache>
            </c:numRef>
          </c:yVal>
          <c:smooth val="0"/>
          <c:extLst xmlns:c15="http://schemas.microsoft.com/office/drawing/2012/chart">
            <c:ext xmlns:c15="http://schemas.microsoft.com/office/drawing/2012/chart" uri="{02D57815-91ED-43cb-92C2-25804820EDAC}">
              <c15:datalabelsRange>
                <c15:f>'Q5'!$B$45:$D$45</c15:f>
                <c15:dlblRangeCache>
                  <c:ptCount val="3"/>
                  <c:pt idx="0">
                    <c:v>5%</c:v>
                  </c:pt>
                  <c:pt idx="1">
                    <c:v>23%</c:v>
                  </c:pt>
                  <c:pt idx="2">
                    <c:v>22%</c:v>
                  </c:pt>
                </c15:dlblRangeCache>
              </c15:datalabelsRange>
            </c:ext>
            <c:ext xmlns:c16="http://schemas.microsoft.com/office/drawing/2014/chart" uri="{C3380CC4-5D6E-409C-BE32-E72D297353CC}">
              <c16:uniqueId val="{00000005-195F-43B8-9020-8B95C4B5D13C}"/>
            </c:ext>
          </c:extLst>
        </c:ser>
        <c:dLbls>
          <c:showLegendKey val="0"/>
          <c:showVal val="0"/>
          <c:showCatName val="0"/>
          <c:showSerName val="0"/>
          <c:showPercent val="0"/>
          <c:showBubbleSize val="0"/>
        </c:dLbls>
        <c:axId val="1059872671"/>
        <c:axId val="1059878911"/>
      </c:scatterChart>
      <c:catAx>
        <c:axId val="1516949583"/>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crossAx val="1516945839"/>
        <c:crosses val="autoZero"/>
        <c:auto val="1"/>
        <c:lblAlgn val="ctr"/>
        <c:lblOffset val="100"/>
        <c:noMultiLvlLbl val="0"/>
      </c:catAx>
      <c:valAx>
        <c:axId val="1516945839"/>
        <c:scaling>
          <c:orientation val="minMax"/>
          <c:max val="0.25"/>
          <c:min val="-0.30000000000000004"/>
        </c:scaling>
        <c:delete val="0"/>
        <c:axPos val="b"/>
        <c:majorGridlines>
          <c:spPr>
            <a:ln w="9525" cap="flat" cmpd="sng" algn="ctr">
              <a:solidFill>
                <a:schemeClr val="tx1">
                  <a:lumMod val="15000"/>
                  <a:lumOff val="85000"/>
                </a:schemeClr>
              </a:solidFill>
              <a:prstDash val="dash"/>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crossAx val="1516949583"/>
        <c:crosses val="autoZero"/>
        <c:crossBetween val="between"/>
      </c:valAx>
      <c:valAx>
        <c:axId val="1059878911"/>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crossAx val="1059872671"/>
        <c:crosses val="max"/>
        <c:crossBetween val="midCat"/>
      </c:valAx>
      <c:valAx>
        <c:axId val="1059872671"/>
        <c:scaling>
          <c:orientation val="minMax"/>
        </c:scaling>
        <c:delete val="1"/>
        <c:axPos val="b"/>
        <c:numFmt formatCode="0%" sourceLinked="1"/>
        <c:majorTickMark val="out"/>
        <c:minorTickMark val="none"/>
        <c:tickLblPos val="nextTo"/>
        <c:crossAx val="1059878911"/>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ulish" pitchFamily="2" charset="0"/>
              <a:ea typeface="+mn-ea"/>
              <a:cs typeface="+mn-cs"/>
            </a:defRPr>
          </a:pPr>
          <a:endParaRPr lang="en-US"/>
        </a:p>
      </c:txPr>
    </c:legend>
    <c:plotVisOnly val="1"/>
    <c:dispBlanksAs val="gap"/>
    <c:showDLblsOverMax val="0"/>
  </c:chart>
  <c:spPr>
    <a:noFill/>
    <a:ln>
      <a:noFill/>
    </a:ln>
    <a:effectLst/>
  </c:spPr>
  <c:txPr>
    <a:bodyPr/>
    <a:lstStyle/>
    <a:p>
      <a:pPr>
        <a:defRPr sz="1600">
          <a:latin typeface="Mulish"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0EB0A-4A7E-476D-9F9D-E3A0DC77C6AE}" type="datetimeFigureOut">
              <a:rPr lang="en-GB" smtClean="0"/>
              <a:t>18/03/2021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B00C4-A9B1-4BF8-8D16-10768D818EF8}" type="slidenum">
              <a:rPr lang="en-GB" smtClean="0"/>
              <a:t>‹#›</a:t>
            </a:fld>
            <a:endParaRPr lang="en-GB"/>
          </a:p>
        </p:txBody>
      </p:sp>
    </p:spTree>
    <p:extLst>
      <p:ext uri="{BB962C8B-B14F-4D97-AF65-F5344CB8AC3E}">
        <p14:creationId xmlns:p14="http://schemas.microsoft.com/office/powerpoint/2010/main" val="409546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5B00C4-A9B1-4BF8-8D16-10768D818EF8}" type="slidenum">
              <a:rPr lang="en-GB" smtClean="0"/>
              <a:t>1</a:t>
            </a:fld>
            <a:endParaRPr lang="en-GB"/>
          </a:p>
        </p:txBody>
      </p:sp>
    </p:spTree>
    <p:extLst>
      <p:ext uri="{BB962C8B-B14F-4D97-AF65-F5344CB8AC3E}">
        <p14:creationId xmlns:p14="http://schemas.microsoft.com/office/powerpoint/2010/main" val="36562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BCCCE2-81A1-408F-95B3-902C0B046C47}" type="slidenum">
              <a:rPr lang="en-US" smtClean="0"/>
              <a:t>2</a:t>
            </a:fld>
            <a:endParaRPr lang="en-US"/>
          </a:p>
        </p:txBody>
      </p:sp>
    </p:spTree>
    <p:extLst>
      <p:ext uri="{BB962C8B-B14F-4D97-AF65-F5344CB8AC3E}">
        <p14:creationId xmlns:p14="http://schemas.microsoft.com/office/powerpoint/2010/main" val="141908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5B00C4-A9B1-4BF8-8D16-10768D818EF8}" type="slidenum">
              <a:rPr lang="en-GB" smtClean="0"/>
              <a:t>3</a:t>
            </a:fld>
            <a:endParaRPr lang="en-GB"/>
          </a:p>
        </p:txBody>
      </p:sp>
    </p:spTree>
    <p:extLst>
      <p:ext uri="{BB962C8B-B14F-4D97-AF65-F5344CB8AC3E}">
        <p14:creationId xmlns:p14="http://schemas.microsoft.com/office/powerpoint/2010/main" val="266822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5B00C4-A9B1-4BF8-8D16-10768D818EF8}" type="slidenum">
              <a:rPr lang="en-GB" smtClean="0"/>
              <a:t>6</a:t>
            </a:fld>
            <a:endParaRPr lang="en-GB"/>
          </a:p>
        </p:txBody>
      </p:sp>
    </p:spTree>
    <p:extLst>
      <p:ext uri="{BB962C8B-B14F-4D97-AF65-F5344CB8AC3E}">
        <p14:creationId xmlns:p14="http://schemas.microsoft.com/office/powerpoint/2010/main" val="81962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5B00C4-A9B1-4BF8-8D16-10768D818EF8}" type="slidenum">
              <a:rPr lang="en-GB" smtClean="0"/>
              <a:t>8</a:t>
            </a:fld>
            <a:endParaRPr lang="en-GB"/>
          </a:p>
        </p:txBody>
      </p:sp>
    </p:spTree>
    <p:extLst>
      <p:ext uri="{BB962C8B-B14F-4D97-AF65-F5344CB8AC3E}">
        <p14:creationId xmlns:p14="http://schemas.microsoft.com/office/powerpoint/2010/main" val="392330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675B00C4-A9B1-4BF8-8D16-10768D818EF8}" type="slidenum">
              <a:rPr lang="en-GB" smtClean="0"/>
              <a:t>13</a:t>
            </a:fld>
            <a:endParaRPr lang="en-GB"/>
          </a:p>
        </p:txBody>
      </p:sp>
    </p:spTree>
    <p:extLst>
      <p:ext uri="{BB962C8B-B14F-4D97-AF65-F5344CB8AC3E}">
        <p14:creationId xmlns:p14="http://schemas.microsoft.com/office/powerpoint/2010/main" val="61547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4087-25C7-465B-978B-223BFEFEF780}"/>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D99290B2-796A-434C-BA26-F5313D73D907}"/>
              </a:ext>
            </a:extLst>
          </p:cNvPr>
          <p:cNvSpPr>
            <a:spLocks noGrp="1"/>
          </p:cNvSpPr>
          <p:nvPr>
            <p:ph type="body" sz="quarter" idx="10" hasCustomPrompt="1"/>
          </p:nvPr>
        </p:nvSpPr>
        <p:spPr>
          <a:xfrm>
            <a:off x="550863" y="1042987"/>
            <a:ext cx="11090135" cy="445663"/>
          </a:xfrm>
        </p:spPr>
        <p:txBody>
          <a:bodyPr/>
          <a:lstStyle>
            <a:lvl1pPr>
              <a:defRPr sz="20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347593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ngle title 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12273232" y="175117"/>
            <a:ext cx="38472" cy="37831"/>
          </a:xfrm>
          <a:prstGeom prst="rect">
            <a:avLst/>
          </a:prstGeom>
        </p:spPr>
        <p:txBody>
          <a:bodyPr vert="horz" wrap="none" lIns="0" tIns="0" rIns="0" bIns="0" rtlCol="0" anchor="ctr">
            <a:spAutoFit/>
          </a:bodyPr>
          <a:lstStyle>
            <a:lvl1pPr algn="l">
              <a:defRPr sz="246"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3" name="Footer Placeholder" hidden="1"/>
          <p:cNvSpPr>
            <a:spLocks noGrp="1"/>
          </p:cNvSpPr>
          <p:nvPr>
            <p:ph type="ftr" sz="quarter" idx="10"/>
            <p:custDataLst>
              <p:tags r:id="rId2"/>
            </p:custDataLst>
          </p:nvPr>
        </p:nvSpPr>
        <p:spPr>
          <a:xfrm>
            <a:off x="12273233" y="228649"/>
            <a:ext cx="65" cy="37831"/>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46" b="0" kern="1200" smtClean="0">
                <a:solidFill>
                  <a:schemeClr val="bg1">
                    <a:lumMod val="75000"/>
                  </a:schemeClr>
                </a:solidFill>
                <a:latin typeface="+mn-lt"/>
                <a:ea typeface="+mn-ea"/>
                <a:cs typeface="+mn-cs"/>
                <a:sym typeface="+mn-lt"/>
              </a:defRPr>
            </a:lvl1pPr>
          </a:lstStyle>
          <a:p>
            <a:endParaRPr lang="en-US">
              <a:latin typeface="+mn-lt"/>
            </a:endParaRPr>
          </a:p>
        </p:txBody>
      </p:sp>
      <p:sp>
        <p:nvSpPr>
          <p:cNvPr id="19" name="Text Placeholder 18"/>
          <p:cNvSpPr>
            <a:spLocks noGrp="1"/>
          </p:cNvSpPr>
          <p:nvPr>
            <p:ph type="body" sz="quarter" idx="13" hasCustomPrompt="1"/>
          </p:nvPr>
        </p:nvSpPr>
        <p:spPr>
          <a:xfrm>
            <a:off x="336063" y="325570"/>
            <a:ext cx="11519877" cy="332399"/>
          </a:xfrm>
          <a:prstGeom prst="rect">
            <a:avLst/>
          </a:prstGeom>
        </p:spPr>
        <p:txBody>
          <a:bodyPr/>
          <a:lstStyle>
            <a:lvl1pPr algn="l" defTabSz="1125444" rtl="0" eaLnBrk="1" latinLnBrk="0" hangingPunct="1">
              <a:lnSpc>
                <a:spcPct val="90000"/>
              </a:lnSpc>
              <a:spcBef>
                <a:spcPct val="0"/>
              </a:spcBef>
              <a:buClrTx/>
              <a:buNone/>
              <a:defRPr lang="en-US" sz="2800" b="0" kern="1200" cap="all" baseline="0" dirty="0" smtClean="0">
                <a:solidFill>
                  <a:schemeClr val="accent2"/>
                </a:solidFill>
                <a:latin typeface="+mn-lt"/>
                <a:ea typeface="+mj-ea"/>
                <a:cs typeface="+mj-cs"/>
                <a:sym typeface="+mn-lt"/>
              </a:defRPr>
            </a:lvl1pPr>
            <a:lvl2pPr marL="0" indent="0" algn="l" defTabSz="1125444" rtl="0" eaLnBrk="1" latinLnBrk="0" hangingPunct="1">
              <a:lnSpc>
                <a:spcPct val="90000"/>
              </a:lnSpc>
              <a:spcBef>
                <a:spcPct val="0"/>
              </a:spcBef>
              <a:buClrTx/>
              <a:buNone/>
              <a:defRPr lang="en-US" sz="2954" b="0" kern="1200" baseline="0" dirty="0" smtClean="0">
                <a:solidFill>
                  <a:schemeClr val="accent1"/>
                </a:solidFill>
                <a:latin typeface="+mj-lt"/>
                <a:ea typeface="+mj-ea"/>
                <a:cs typeface="+mj-cs"/>
                <a:sym typeface="+mn-lt"/>
              </a:defRPr>
            </a:lvl2pPr>
            <a:lvl3pPr marL="305731" indent="0" algn="l" defTabSz="1125444" rtl="0" eaLnBrk="1" latinLnBrk="0" hangingPunct="1">
              <a:lnSpc>
                <a:spcPct val="90000"/>
              </a:lnSpc>
              <a:spcBef>
                <a:spcPct val="0"/>
              </a:spcBef>
              <a:buClrTx/>
              <a:buNone/>
              <a:defRPr lang="en-US" sz="2954" b="0" kern="1200" baseline="0" dirty="0" smtClean="0">
                <a:solidFill>
                  <a:schemeClr val="accent1"/>
                </a:solidFill>
                <a:latin typeface="+mj-lt"/>
                <a:ea typeface="+mj-ea"/>
                <a:cs typeface="+mj-cs"/>
                <a:sym typeface="+mn-lt"/>
              </a:defRPr>
            </a:lvl3pPr>
            <a:lvl4pPr marL="611461" indent="0" algn="l" defTabSz="1125444" rtl="0" eaLnBrk="1" latinLnBrk="0" hangingPunct="1">
              <a:lnSpc>
                <a:spcPct val="90000"/>
              </a:lnSpc>
              <a:spcBef>
                <a:spcPct val="0"/>
              </a:spcBef>
              <a:buClrTx/>
              <a:buNone/>
              <a:defRPr lang="en-US" sz="2954" b="0" kern="1200" baseline="0" dirty="0" smtClean="0">
                <a:solidFill>
                  <a:schemeClr val="accent1"/>
                </a:solidFill>
                <a:latin typeface="+mj-lt"/>
                <a:ea typeface="+mj-ea"/>
                <a:cs typeface="+mj-cs"/>
                <a:sym typeface="+mn-lt"/>
              </a:defRPr>
            </a:lvl4pPr>
            <a:lvl5pPr algn="l" defTabSz="1125444" rtl="0" eaLnBrk="1" latinLnBrk="0" hangingPunct="1">
              <a:lnSpc>
                <a:spcPct val="90000"/>
              </a:lnSpc>
              <a:spcBef>
                <a:spcPct val="0"/>
              </a:spcBef>
              <a:buClrTx/>
              <a:buNone/>
              <a:defRPr lang="en-GB" sz="2954" b="0" kern="1200" baseline="0" dirty="0">
                <a:solidFill>
                  <a:schemeClr val="accent1"/>
                </a:solidFill>
                <a:latin typeface="+mj-lt"/>
                <a:ea typeface="+mj-ea"/>
                <a:cs typeface="+mj-cs"/>
                <a:sym typeface="+mn-lt"/>
              </a:defRPr>
            </a:lvl5pPr>
          </a:lstStyle>
          <a:p>
            <a:pPr lvl="0"/>
            <a:r>
              <a:rPr lang="en-US"/>
              <a:t>Title</a:t>
            </a:r>
          </a:p>
        </p:txBody>
      </p:sp>
      <p:cxnSp>
        <p:nvCxnSpPr>
          <p:cNvPr id="3" name="Straight Connector 2"/>
          <p:cNvCxnSpPr/>
          <p:nvPr userDrawn="1"/>
        </p:nvCxnSpPr>
        <p:spPr>
          <a:xfrm>
            <a:off x="453585" y="901700"/>
            <a:ext cx="1080000" cy="0"/>
          </a:xfrm>
          <a:prstGeom prst="line">
            <a:avLst/>
          </a:prstGeom>
          <a:ln w="28575">
            <a:solidFill>
              <a:srgbClr val="414998"/>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86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F345-4996-4114-9878-9E29D525AE9C}"/>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647ACC4-D83C-4A3E-8E41-F34D911A1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800B98-86C8-473A-9A68-45A5FC9E2467}"/>
              </a:ext>
            </a:extLst>
          </p:cNvPr>
          <p:cNvSpPr>
            <a:spLocks noGrp="1"/>
          </p:cNvSpPr>
          <p:nvPr>
            <p:ph type="body" sz="quarter" idx="10" hasCustomPrompt="1"/>
          </p:nvPr>
        </p:nvSpPr>
        <p:spPr>
          <a:xfrm>
            <a:off x="550863" y="1042987"/>
            <a:ext cx="11090135" cy="445663"/>
          </a:xfrm>
        </p:spPr>
        <p:txBody>
          <a:bodyPr/>
          <a:lstStyle>
            <a:lvl1pPr>
              <a:defRPr sz="20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410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F345-4996-4114-9878-9E29D525AE9C}"/>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647ACC4-D83C-4A3E-8E41-F34D911A15A9}"/>
              </a:ext>
            </a:extLst>
          </p:cNvPr>
          <p:cNvSpPr>
            <a:spLocks noGrp="1"/>
          </p:cNvSpPr>
          <p:nvPr>
            <p:ph idx="1"/>
          </p:nvPr>
        </p:nvSpPr>
        <p:spPr>
          <a:xfrm>
            <a:off x="546852" y="1619862"/>
            <a:ext cx="5400000" cy="45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CA2A330F-D9EF-4593-A217-A67F0261A8DF}"/>
              </a:ext>
            </a:extLst>
          </p:cNvPr>
          <p:cNvSpPr>
            <a:spLocks noGrp="1"/>
          </p:cNvSpPr>
          <p:nvPr>
            <p:ph idx="13"/>
          </p:nvPr>
        </p:nvSpPr>
        <p:spPr>
          <a:xfrm>
            <a:off x="6236908" y="1619862"/>
            <a:ext cx="5400000" cy="45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150C02A1-8727-41E4-8FCC-584A15476565}"/>
              </a:ext>
            </a:extLst>
          </p:cNvPr>
          <p:cNvSpPr>
            <a:spLocks noGrp="1"/>
          </p:cNvSpPr>
          <p:nvPr>
            <p:ph type="body" sz="quarter" idx="10" hasCustomPrompt="1"/>
          </p:nvPr>
        </p:nvSpPr>
        <p:spPr>
          <a:xfrm>
            <a:off x="550863" y="1042987"/>
            <a:ext cx="11090135" cy="445663"/>
          </a:xfrm>
        </p:spPr>
        <p:txBody>
          <a:bodyPr/>
          <a:lstStyle>
            <a:lvl1pPr>
              <a:defRPr sz="20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361968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ro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F560-4236-4775-AB62-2F0511F0A104}"/>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A0C666B1-D097-436B-8B0B-A93FEEE3D48B}"/>
              </a:ext>
            </a:extLst>
          </p:cNvPr>
          <p:cNvSpPr>
            <a:spLocks noGrp="1"/>
          </p:cNvSpPr>
          <p:nvPr>
            <p:ph sz="quarter" idx="13"/>
          </p:nvPr>
        </p:nvSpPr>
        <p:spPr>
          <a:xfrm>
            <a:off x="546100" y="1628775"/>
            <a:ext cx="11095038" cy="21600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6">
            <a:extLst>
              <a:ext uri="{FF2B5EF4-FFF2-40B4-BE49-F238E27FC236}">
                <a16:creationId xmlns:a16="http://schemas.microsoft.com/office/drawing/2014/main" id="{7855B3AE-90E1-4BF0-855A-7EDFDA388E9C}"/>
              </a:ext>
            </a:extLst>
          </p:cNvPr>
          <p:cNvSpPr>
            <a:spLocks noGrp="1"/>
          </p:cNvSpPr>
          <p:nvPr>
            <p:ph sz="quarter" idx="14"/>
          </p:nvPr>
        </p:nvSpPr>
        <p:spPr>
          <a:xfrm>
            <a:off x="550863" y="4039714"/>
            <a:ext cx="11095038" cy="21600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3">
            <a:extLst>
              <a:ext uri="{FF2B5EF4-FFF2-40B4-BE49-F238E27FC236}">
                <a16:creationId xmlns:a16="http://schemas.microsoft.com/office/drawing/2014/main" id="{29CE8BF5-A31F-43B0-930E-D2D8178B5A0E}"/>
              </a:ext>
            </a:extLst>
          </p:cNvPr>
          <p:cNvSpPr>
            <a:spLocks noGrp="1"/>
          </p:cNvSpPr>
          <p:nvPr>
            <p:ph type="body" sz="quarter" idx="10" hasCustomPrompt="1"/>
          </p:nvPr>
        </p:nvSpPr>
        <p:spPr>
          <a:xfrm>
            <a:off x="550863" y="1042987"/>
            <a:ext cx="11090135" cy="445663"/>
          </a:xfrm>
        </p:spPr>
        <p:txBody>
          <a:bodyPr/>
          <a:lstStyle>
            <a:lvl1pPr>
              <a:defRPr sz="20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54038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 +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F345-4996-4114-9878-9E29D525AE9C}"/>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647ACC4-D83C-4A3E-8E41-F34D911A15A9}"/>
              </a:ext>
            </a:extLst>
          </p:cNvPr>
          <p:cNvSpPr>
            <a:spLocks noGrp="1"/>
          </p:cNvSpPr>
          <p:nvPr>
            <p:ph idx="1"/>
          </p:nvPr>
        </p:nvSpPr>
        <p:spPr>
          <a:xfrm>
            <a:off x="546852" y="1619863"/>
            <a:ext cx="11094286" cy="339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97BEAC88-5F5A-4B07-AAFA-FF85619D40C1}"/>
              </a:ext>
            </a:extLst>
          </p:cNvPr>
          <p:cNvSpPr>
            <a:spLocks noGrp="1"/>
          </p:cNvSpPr>
          <p:nvPr>
            <p:ph type="body" sz="quarter" idx="13" hasCustomPrompt="1"/>
          </p:nvPr>
        </p:nvSpPr>
        <p:spPr>
          <a:xfrm>
            <a:off x="550863" y="5157192"/>
            <a:ext cx="11060112" cy="1043583"/>
          </a:xfrm>
          <a:solidFill>
            <a:srgbClr val="414998"/>
          </a:solidFill>
        </p:spPr>
        <p:txBody>
          <a:bodyPr lIns="360000" tIns="72000" rIns="360000" bIns="72000" anchor="ctr" anchorCtr="0"/>
          <a:lstStyle>
            <a:lvl1pPr>
              <a:spcAft>
                <a:spcPts val="1400"/>
              </a:spcAft>
              <a:defRPr b="1">
                <a:solidFill>
                  <a:schemeClr val="bg1"/>
                </a:solidFill>
              </a:defRPr>
            </a:lvl1pPr>
            <a:lvl2pPr>
              <a:defRPr>
                <a:solidFill>
                  <a:schemeClr val="bg1"/>
                </a:solidFill>
              </a:defRPr>
            </a:lvl2pPr>
            <a:lvl3pPr marL="0" indent="0">
              <a:buFont typeface="Arial" panose="020B0604020202020204" pitchFamily="34" charset="0"/>
              <a:buNone/>
              <a:defRPr>
                <a:solidFill>
                  <a:schemeClr val="bg1"/>
                </a:solidFill>
              </a:defRPr>
            </a:lvl3pPr>
            <a:lvl4pPr marL="185738" indent="-185738">
              <a:buFont typeface="Arial" panose="020B0604020202020204" pitchFamily="34" charset="0"/>
              <a:buChar char="•"/>
              <a:defRPr>
                <a:solidFill>
                  <a:schemeClr val="bg1"/>
                </a:solidFill>
              </a:defRPr>
            </a:lvl4pPr>
            <a:lvl5pPr marL="185738" indent="-185738">
              <a:buFont typeface="Arial" panose="020B0604020202020204" pitchFamily="34" charset="0"/>
              <a:buChar char="•"/>
              <a:defRPr>
                <a:solidFill>
                  <a:schemeClr val="bg1"/>
                </a:solidFill>
              </a:defRPr>
            </a:lvl5pPr>
          </a:lstStyle>
          <a:p>
            <a:pPr lvl="0"/>
            <a:r>
              <a:rPr lang="en-US" dirty="0"/>
              <a:t>Click to add key message – maximum 15 words</a:t>
            </a:r>
          </a:p>
          <a:p>
            <a:pPr lvl="1"/>
            <a:r>
              <a:rPr lang="en-US" dirty="0"/>
              <a:t>Second level</a:t>
            </a:r>
          </a:p>
        </p:txBody>
      </p:sp>
      <p:sp>
        <p:nvSpPr>
          <p:cNvPr id="6" name="Text Placeholder 3">
            <a:extLst>
              <a:ext uri="{FF2B5EF4-FFF2-40B4-BE49-F238E27FC236}">
                <a16:creationId xmlns:a16="http://schemas.microsoft.com/office/drawing/2014/main" id="{49625257-B2AB-4724-989C-B1ECACC4A302}"/>
              </a:ext>
            </a:extLst>
          </p:cNvPr>
          <p:cNvSpPr>
            <a:spLocks noGrp="1"/>
          </p:cNvSpPr>
          <p:nvPr>
            <p:ph type="body" sz="quarter" idx="10" hasCustomPrompt="1"/>
          </p:nvPr>
        </p:nvSpPr>
        <p:spPr>
          <a:xfrm>
            <a:off x="550863" y="1042987"/>
            <a:ext cx="11090135" cy="445663"/>
          </a:xfrm>
        </p:spPr>
        <p:txBody>
          <a:bodyPr/>
          <a:lstStyle>
            <a:lvl1pPr>
              <a:defRPr sz="20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379071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DA1F-A577-4A7A-A26D-472C0041EB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495254-81D6-4474-B489-E317E71AB18E}"/>
              </a:ext>
            </a:extLst>
          </p:cNvPr>
          <p:cNvSpPr>
            <a:spLocks noGrp="1"/>
          </p:cNvSpPr>
          <p:nvPr>
            <p:ph idx="1"/>
          </p:nvPr>
        </p:nvSpPr>
        <p:spPr>
          <a:xfrm>
            <a:off x="485775" y="1499615"/>
            <a:ext cx="11315700" cy="4677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7BC1039-73F9-4369-A672-842EAF668CE7}"/>
              </a:ext>
            </a:extLst>
          </p:cNvPr>
          <p:cNvSpPr>
            <a:spLocks noGrp="1"/>
          </p:cNvSpPr>
          <p:nvPr>
            <p:ph type="body" sz="quarter" idx="10" hasCustomPrompt="1"/>
          </p:nvPr>
        </p:nvSpPr>
        <p:spPr>
          <a:xfrm>
            <a:off x="485775" y="987235"/>
            <a:ext cx="11315700" cy="357187"/>
          </a:xfrm>
        </p:spPr>
        <p:txBody>
          <a:bodyPr/>
          <a:lstStyle>
            <a:lvl1pPr marL="0" indent="0">
              <a:buNone/>
              <a:defRPr sz="2000">
                <a:solidFill>
                  <a:schemeClr val="tx2"/>
                </a:solidFill>
              </a:defRPr>
            </a:lvl1pPr>
            <a:lvl2pPr marL="457200" indent="0">
              <a:buNone/>
              <a:defRPr/>
            </a:lvl2pPr>
          </a:lstStyle>
          <a:p>
            <a:pPr lvl="0"/>
            <a:r>
              <a:rPr lang="en-GB" dirty="0"/>
              <a:t>Click to add subtitle</a:t>
            </a:r>
          </a:p>
        </p:txBody>
      </p:sp>
      <p:sp>
        <p:nvSpPr>
          <p:cNvPr id="4" name="Slide Number Placeholder 3">
            <a:extLst>
              <a:ext uri="{FF2B5EF4-FFF2-40B4-BE49-F238E27FC236}">
                <a16:creationId xmlns:a16="http://schemas.microsoft.com/office/drawing/2014/main" id="{3F46DE64-460A-43AA-B034-C247E7DE511F}"/>
              </a:ext>
            </a:extLst>
          </p:cNvPr>
          <p:cNvSpPr>
            <a:spLocks noGrp="1"/>
          </p:cNvSpPr>
          <p:nvPr>
            <p:ph type="sldNum" sz="quarter" idx="11"/>
          </p:nvPr>
        </p:nvSpPr>
        <p:spPr/>
        <p:txBody>
          <a:bodyPr/>
          <a:lstStyle/>
          <a:p>
            <a:fld id="{481CAA2B-B0AD-47CA-8AD1-3245E2169439}" type="slidenum">
              <a:rPr lang="en-GB" smtClean="0"/>
              <a:t>‹#›</a:t>
            </a:fld>
            <a:endParaRPr lang="en-GB"/>
          </a:p>
        </p:txBody>
      </p:sp>
    </p:spTree>
    <p:extLst>
      <p:ext uri="{BB962C8B-B14F-4D97-AF65-F5344CB8AC3E}">
        <p14:creationId xmlns:p14="http://schemas.microsoft.com/office/powerpoint/2010/main" val="71771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1C3B03-E073-43A4-B66E-E03C93EF4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B8C4708B-113F-4262-9D71-B6A8C0FF9911}"/>
              </a:ext>
            </a:extLst>
          </p:cNvPr>
          <p:cNvSpPr/>
          <p:nvPr userDrawn="1"/>
        </p:nvSpPr>
        <p:spPr>
          <a:xfrm>
            <a:off x="0" y="0"/>
            <a:ext cx="4718769" cy="6858000"/>
          </a:xfrm>
          <a:prstGeom prst="rect">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F6BFFF14-F8A7-46FF-82DF-C50A9FD46C93}"/>
              </a:ext>
            </a:extLst>
          </p:cNvPr>
          <p:cNvSpPr>
            <a:spLocks noGrp="1"/>
          </p:cNvSpPr>
          <p:nvPr>
            <p:ph type="ctrTitle" hasCustomPrompt="1"/>
          </p:nvPr>
        </p:nvSpPr>
        <p:spPr>
          <a:xfrm>
            <a:off x="551384" y="3825044"/>
            <a:ext cx="3390384" cy="612515"/>
          </a:xfrm>
        </p:spPr>
        <p:txBody>
          <a:bodyPr anchor="b" anchorCtr="0"/>
          <a:lstStyle>
            <a:lvl1pPr algn="l">
              <a:defRPr sz="2800" b="1">
                <a:solidFill>
                  <a:schemeClr val="bg1"/>
                </a:solidFill>
              </a:defRPr>
            </a:lvl1pPr>
          </a:lstStyle>
          <a:p>
            <a:r>
              <a:rPr lang="en-US" dirty="0"/>
              <a:t>Click to add presentation title</a:t>
            </a:r>
            <a:endParaRPr lang="en-GB" dirty="0"/>
          </a:p>
        </p:txBody>
      </p:sp>
      <p:sp>
        <p:nvSpPr>
          <p:cNvPr id="11" name="Subtitle 2">
            <a:extLst>
              <a:ext uri="{FF2B5EF4-FFF2-40B4-BE49-F238E27FC236}">
                <a16:creationId xmlns:a16="http://schemas.microsoft.com/office/drawing/2014/main" id="{4D5CED5E-F99A-4DC2-BF68-0644BD30D232}"/>
              </a:ext>
            </a:extLst>
          </p:cNvPr>
          <p:cNvSpPr>
            <a:spLocks noGrp="1"/>
          </p:cNvSpPr>
          <p:nvPr>
            <p:ph type="subTitle" idx="1"/>
          </p:nvPr>
        </p:nvSpPr>
        <p:spPr>
          <a:xfrm>
            <a:off x="545376" y="4573042"/>
            <a:ext cx="3390384" cy="791666"/>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Picture 11">
            <a:extLst>
              <a:ext uri="{FF2B5EF4-FFF2-40B4-BE49-F238E27FC236}">
                <a16:creationId xmlns:a16="http://schemas.microsoft.com/office/drawing/2014/main" id="{630A06F3-C488-4AF6-9B69-CBB4ACBF2D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8625" y="350967"/>
            <a:ext cx="2161517" cy="612515"/>
          </a:xfrm>
          <a:prstGeom prst="rect">
            <a:avLst/>
          </a:prstGeom>
        </p:spPr>
      </p:pic>
      <p:sp>
        <p:nvSpPr>
          <p:cNvPr id="17" name="Text Placeholder 11">
            <a:extLst>
              <a:ext uri="{FF2B5EF4-FFF2-40B4-BE49-F238E27FC236}">
                <a16:creationId xmlns:a16="http://schemas.microsoft.com/office/drawing/2014/main" id="{D9DF3E14-35F7-4E9E-8783-CA6B45FF4471}"/>
              </a:ext>
            </a:extLst>
          </p:cNvPr>
          <p:cNvSpPr>
            <a:spLocks noGrp="1"/>
          </p:cNvSpPr>
          <p:nvPr>
            <p:ph type="body" sz="quarter" idx="13" hasCustomPrompt="1"/>
          </p:nvPr>
        </p:nvSpPr>
        <p:spPr>
          <a:xfrm>
            <a:off x="546100" y="5626100"/>
            <a:ext cx="3389660" cy="574675"/>
          </a:xfrm>
        </p:spPr>
        <p:txBody>
          <a:bodyPr anchor="b" anchorCtr="0"/>
          <a:lstStyle>
            <a:lvl1pPr marL="0" indent="0">
              <a:lnSpc>
                <a:spcPct val="100000"/>
              </a:lnSpc>
              <a:spcBef>
                <a:spcPts val="0"/>
              </a:spcBef>
              <a:buNone/>
              <a:defRPr sz="1400">
                <a:solidFill>
                  <a:schemeClr val="bg1"/>
                </a:solidFill>
              </a:defRPr>
            </a:lvl1pPr>
            <a:lvl2pPr marL="457200" indent="0">
              <a:lnSpc>
                <a:spcPct val="100000"/>
              </a:lnSpc>
              <a:buNone/>
              <a:defRPr sz="1400">
                <a:solidFill>
                  <a:schemeClr val="bg1"/>
                </a:solidFill>
              </a:defRPr>
            </a:lvl2pPr>
            <a:lvl3pPr marL="914400" indent="0">
              <a:lnSpc>
                <a:spcPct val="100000"/>
              </a:lnSpc>
              <a:buNone/>
              <a:defRPr sz="1400">
                <a:solidFill>
                  <a:schemeClr val="bg1"/>
                </a:solidFill>
              </a:defRPr>
            </a:lvl3pPr>
            <a:lvl4pPr marL="1371600" indent="0">
              <a:lnSpc>
                <a:spcPct val="100000"/>
              </a:lnSpc>
              <a:buNone/>
              <a:defRPr sz="1400">
                <a:solidFill>
                  <a:schemeClr val="bg1"/>
                </a:solidFill>
              </a:defRPr>
            </a:lvl4pPr>
            <a:lvl5pPr marL="1828800" indent="0">
              <a:lnSpc>
                <a:spcPct val="100000"/>
              </a:lnSpc>
              <a:buNone/>
              <a:defRPr sz="1400">
                <a:solidFill>
                  <a:schemeClr val="bg1"/>
                </a:solidFill>
              </a:defRPr>
            </a:lvl5pPr>
          </a:lstStyle>
          <a:p>
            <a:pPr lvl="0"/>
            <a:r>
              <a:rPr lang="en-US" dirty="0"/>
              <a:t>Click to add date</a:t>
            </a:r>
            <a:endParaRPr lang="en-GB" dirty="0"/>
          </a:p>
        </p:txBody>
      </p:sp>
      <p:cxnSp>
        <p:nvCxnSpPr>
          <p:cNvPr id="3" name="Straight Connector 2">
            <a:extLst>
              <a:ext uri="{FF2B5EF4-FFF2-40B4-BE49-F238E27FC236}">
                <a16:creationId xmlns:a16="http://schemas.microsoft.com/office/drawing/2014/main" id="{FB9CD8C9-42B3-44AF-95BE-ACDA9DF458AD}"/>
              </a:ext>
            </a:extLst>
          </p:cNvPr>
          <p:cNvCxnSpPr/>
          <p:nvPr userDrawn="1"/>
        </p:nvCxnSpPr>
        <p:spPr>
          <a:xfrm>
            <a:off x="545376" y="4518178"/>
            <a:ext cx="3390384"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74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tner logos 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1C3B03-E073-43A4-B66E-E03C93EF4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B8C4708B-113F-4262-9D71-B6A8C0FF9911}"/>
              </a:ext>
            </a:extLst>
          </p:cNvPr>
          <p:cNvSpPr/>
          <p:nvPr userDrawn="1"/>
        </p:nvSpPr>
        <p:spPr>
          <a:xfrm>
            <a:off x="0" y="0"/>
            <a:ext cx="4718769" cy="6858000"/>
          </a:xfrm>
          <a:prstGeom prst="rect">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A5BC8D09-70E9-40D0-8BB2-41ABA7452467}"/>
              </a:ext>
            </a:extLst>
          </p:cNvPr>
          <p:cNvSpPr/>
          <p:nvPr userDrawn="1"/>
        </p:nvSpPr>
        <p:spPr>
          <a:xfrm>
            <a:off x="0" y="0"/>
            <a:ext cx="4718769" cy="791661"/>
          </a:xfrm>
          <a:prstGeom prst="rect">
            <a:avLst/>
          </a:prstGeom>
          <a:solidFill>
            <a:schemeClr val="bg1"/>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92BC7DF1-C2FB-4D8E-A931-200ACEFEC21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45376" y="188807"/>
            <a:ext cx="1355733" cy="414045"/>
          </a:xfrm>
          <a:prstGeom prst="rect">
            <a:avLst/>
          </a:prstGeom>
          <a:noFill/>
          <a:ln w="9525">
            <a:noFill/>
            <a:miter lim="800000"/>
            <a:headEnd/>
            <a:tailEnd/>
          </a:ln>
        </p:spPr>
      </p:pic>
      <p:sp>
        <p:nvSpPr>
          <p:cNvPr id="18" name="Title 1">
            <a:extLst>
              <a:ext uri="{FF2B5EF4-FFF2-40B4-BE49-F238E27FC236}">
                <a16:creationId xmlns:a16="http://schemas.microsoft.com/office/drawing/2014/main" id="{724E8094-A1F1-4B40-81A4-5001DEF4F32A}"/>
              </a:ext>
            </a:extLst>
          </p:cNvPr>
          <p:cNvSpPr>
            <a:spLocks noGrp="1"/>
          </p:cNvSpPr>
          <p:nvPr>
            <p:ph type="ctrTitle" hasCustomPrompt="1"/>
          </p:nvPr>
        </p:nvSpPr>
        <p:spPr>
          <a:xfrm>
            <a:off x="551384" y="3822132"/>
            <a:ext cx="3390384" cy="612515"/>
          </a:xfrm>
        </p:spPr>
        <p:txBody>
          <a:bodyPr anchor="b" anchorCtr="0"/>
          <a:lstStyle>
            <a:lvl1pPr algn="l">
              <a:defRPr sz="2800" b="1">
                <a:solidFill>
                  <a:schemeClr val="bg1"/>
                </a:solidFill>
              </a:defRPr>
            </a:lvl1pPr>
          </a:lstStyle>
          <a:p>
            <a:r>
              <a:rPr lang="en-US" dirty="0"/>
              <a:t>Click to add presentation title</a:t>
            </a:r>
            <a:endParaRPr lang="en-GB" dirty="0"/>
          </a:p>
        </p:txBody>
      </p:sp>
      <p:sp>
        <p:nvSpPr>
          <p:cNvPr id="19" name="Subtitle 2">
            <a:extLst>
              <a:ext uri="{FF2B5EF4-FFF2-40B4-BE49-F238E27FC236}">
                <a16:creationId xmlns:a16="http://schemas.microsoft.com/office/drawing/2014/main" id="{B76584A9-A522-43CA-A414-ACEDE42AD490}"/>
              </a:ext>
            </a:extLst>
          </p:cNvPr>
          <p:cNvSpPr>
            <a:spLocks noGrp="1"/>
          </p:cNvSpPr>
          <p:nvPr>
            <p:ph type="subTitle" idx="1"/>
          </p:nvPr>
        </p:nvSpPr>
        <p:spPr>
          <a:xfrm>
            <a:off x="545376" y="4570130"/>
            <a:ext cx="3390384" cy="791666"/>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0" name="Text Placeholder 11">
            <a:extLst>
              <a:ext uri="{FF2B5EF4-FFF2-40B4-BE49-F238E27FC236}">
                <a16:creationId xmlns:a16="http://schemas.microsoft.com/office/drawing/2014/main" id="{09D60FD5-B640-4C13-82ED-9A640A66EE2E}"/>
              </a:ext>
            </a:extLst>
          </p:cNvPr>
          <p:cNvSpPr>
            <a:spLocks noGrp="1"/>
          </p:cNvSpPr>
          <p:nvPr>
            <p:ph type="body" sz="quarter" idx="13" hasCustomPrompt="1"/>
          </p:nvPr>
        </p:nvSpPr>
        <p:spPr>
          <a:xfrm>
            <a:off x="546100" y="5626100"/>
            <a:ext cx="3389660" cy="574675"/>
          </a:xfrm>
        </p:spPr>
        <p:txBody>
          <a:bodyPr anchor="b" anchorCtr="0"/>
          <a:lstStyle>
            <a:lvl1pPr marL="0" indent="0">
              <a:lnSpc>
                <a:spcPct val="100000"/>
              </a:lnSpc>
              <a:spcBef>
                <a:spcPts val="0"/>
              </a:spcBef>
              <a:buNone/>
              <a:defRPr sz="1400">
                <a:solidFill>
                  <a:schemeClr val="bg1"/>
                </a:solidFill>
              </a:defRPr>
            </a:lvl1pPr>
            <a:lvl2pPr marL="457200" indent="0">
              <a:lnSpc>
                <a:spcPct val="100000"/>
              </a:lnSpc>
              <a:buNone/>
              <a:defRPr sz="1400">
                <a:solidFill>
                  <a:schemeClr val="bg1"/>
                </a:solidFill>
              </a:defRPr>
            </a:lvl2pPr>
            <a:lvl3pPr marL="914400" indent="0">
              <a:lnSpc>
                <a:spcPct val="100000"/>
              </a:lnSpc>
              <a:buNone/>
              <a:defRPr sz="1400">
                <a:solidFill>
                  <a:schemeClr val="bg1"/>
                </a:solidFill>
              </a:defRPr>
            </a:lvl3pPr>
            <a:lvl4pPr marL="1371600" indent="0">
              <a:lnSpc>
                <a:spcPct val="100000"/>
              </a:lnSpc>
              <a:buNone/>
              <a:defRPr sz="1400">
                <a:solidFill>
                  <a:schemeClr val="bg1"/>
                </a:solidFill>
              </a:defRPr>
            </a:lvl4pPr>
            <a:lvl5pPr marL="1828800" indent="0">
              <a:lnSpc>
                <a:spcPct val="100000"/>
              </a:lnSpc>
              <a:buNone/>
              <a:defRPr sz="1400">
                <a:solidFill>
                  <a:schemeClr val="bg1"/>
                </a:solidFill>
              </a:defRPr>
            </a:lvl5pPr>
          </a:lstStyle>
          <a:p>
            <a:pPr lvl="0"/>
            <a:r>
              <a:rPr lang="en-US" dirty="0"/>
              <a:t>Click to add date</a:t>
            </a:r>
            <a:endParaRPr lang="en-GB" dirty="0"/>
          </a:p>
        </p:txBody>
      </p:sp>
      <p:cxnSp>
        <p:nvCxnSpPr>
          <p:cNvPr id="21" name="Straight Connector 20">
            <a:extLst>
              <a:ext uri="{FF2B5EF4-FFF2-40B4-BE49-F238E27FC236}">
                <a16:creationId xmlns:a16="http://schemas.microsoft.com/office/drawing/2014/main" id="{B2F8135C-0569-4E74-9E7E-0CB9CE75D097}"/>
              </a:ext>
            </a:extLst>
          </p:cNvPr>
          <p:cNvCxnSpPr/>
          <p:nvPr userDrawn="1"/>
        </p:nvCxnSpPr>
        <p:spPr>
          <a:xfrm>
            <a:off x="545376" y="4515266"/>
            <a:ext cx="3390384"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12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412ADE-897B-4AF7-8ED5-61B4EDC8FA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257" y="1988840"/>
            <a:ext cx="8135485" cy="2305372"/>
          </a:xfrm>
          <a:prstGeom prst="rect">
            <a:avLst/>
          </a:prstGeom>
        </p:spPr>
      </p:pic>
    </p:spTree>
    <p:extLst>
      <p:ext uri="{BB962C8B-B14F-4D97-AF65-F5344CB8AC3E}">
        <p14:creationId xmlns:p14="http://schemas.microsoft.com/office/powerpoint/2010/main" val="160653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C9454-1DCB-4CEB-B6F2-46BFEFA69CF6}"/>
              </a:ext>
            </a:extLst>
          </p:cNvPr>
          <p:cNvSpPr>
            <a:spLocks noGrp="1"/>
          </p:cNvSpPr>
          <p:nvPr>
            <p:ph type="title"/>
          </p:nvPr>
        </p:nvSpPr>
        <p:spPr>
          <a:xfrm>
            <a:off x="551002" y="478262"/>
            <a:ext cx="11090135" cy="445663"/>
          </a:xfrm>
          <a:prstGeom prst="rect">
            <a:avLst/>
          </a:prstGeom>
        </p:spPr>
        <p:txBody>
          <a:bodyPr vert="horz" lIns="0" tIns="0" rIns="0" bIns="0" rtlCol="0" anchor="t" anchorCtr="0">
            <a:no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1F490F24-5F03-46C6-A299-676C8B5631C8}"/>
              </a:ext>
            </a:extLst>
          </p:cNvPr>
          <p:cNvSpPr>
            <a:spLocks noGrp="1"/>
          </p:cNvSpPr>
          <p:nvPr>
            <p:ph type="body" idx="1"/>
          </p:nvPr>
        </p:nvSpPr>
        <p:spPr>
          <a:xfrm>
            <a:off x="546852" y="1619863"/>
            <a:ext cx="11094286" cy="455918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B083C6B-F87E-4C4E-B43D-958505D4EB1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70311" y="6316182"/>
            <a:ext cx="1117356" cy="341244"/>
          </a:xfrm>
          <a:prstGeom prst="rect">
            <a:avLst/>
          </a:prstGeom>
          <a:noFill/>
          <a:ln w="9525">
            <a:noFill/>
            <a:miter lim="800000"/>
            <a:headEnd/>
            <a:tailEnd/>
          </a:ln>
        </p:spPr>
      </p:pic>
    </p:spTree>
    <p:extLst>
      <p:ext uri="{BB962C8B-B14F-4D97-AF65-F5344CB8AC3E}">
        <p14:creationId xmlns:p14="http://schemas.microsoft.com/office/powerpoint/2010/main" val="5293800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74" r:id="rId6"/>
  </p:sldLayoutIdLst>
  <p:hf sldNum="0" hdr="0" ftr="0" dt="0"/>
  <p:txStyles>
    <p:titleStyle>
      <a:lvl1pPr algn="l" defTabSz="914400" rtl="0" eaLnBrk="1" latinLnBrk="0" hangingPunct="1">
        <a:lnSpc>
          <a:spcPct val="90000"/>
        </a:lnSpc>
        <a:spcBef>
          <a:spcPct val="0"/>
        </a:spcBef>
        <a:buNone/>
        <a:defRPr sz="3200" kern="1200">
          <a:solidFill>
            <a:srgbClr val="414998"/>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180975" indent="-18097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361950"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mn-lt"/>
          <a:ea typeface="+mn-ea"/>
          <a:cs typeface="+mn-cs"/>
        </a:defRPr>
      </a:lvl6pPr>
      <a:lvl7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mn-lt"/>
          <a:ea typeface="+mn-ea"/>
          <a:cs typeface="+mn-cs"/>
        </a:defRPr>
      </a:lvl7pPr>
      <a:lvl8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mn-lt"/>
          <a:ea typeface="+mn-ea"/>
          <a:cs typeface="+mn-cs"/>
        </a:defRPr>
      </a:lvl8pPr>
      <a:lvl9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47">
          <p15:clr>
            <a:srgbClr val="F26B43"/>
          </p15:clr>
        </p15:guide>
        <p15:guide id="3" pos="5586">
          <p15:clr>
            <a:srgbClr val="F26B43"/>
          </p15:clr>
        </p15:guide>
        <p15:guide id="4" pos="7333">
          <p15:clr>
            <a:srgbClr val="F26B43"/>
          </p15:clr>
        </p15:guide>
        <p15:guide id="5" pos="2094">
          <p15:clr>
            <a:srgbClr val="F26B43"/>
          </p15:clr>
        </p15:guide>
        <p15:guide id="6" pos="3840">
          <p15:clr>
            <a:srgbClr val="F26B43"/>
          </p15:clr>
        </p15:guide>
        <p15:guide id="7" orient="horz" pos="1026">
          <p15:clr>
            <a:srgbClr val="F26B43"/>
          </p15:clr>
        </p15:guide>
        <p15:guide id="8" orient="horz" pos="39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C9454-1DCB-4CEB-B6F2-46BFEFA69CF6}"/>
              </a:ext>
            </a:extLst>
          </p:cNvPr>
          <p:cNvSpPr>
            <a:spLocks noGrp="1"/>
          </p:cNvSpPr>
          <p:nvPr>
            <p:ph type="title"/>
          </p:nvPr>
        </p:nvSpPr>
        <p:spPr>
          <a:xfrm>
            <a:off x="551002" y="478262"/>
            <a:ext cx="11090135" cy="445663"/>
          </a:xfrm>
          <a:prstGeom prst="rect">
            <a:avLst/>
          </a:prstGeom>
        </p:spPr>
        <p:txBody>
          <a:bodyPr vert="horz" lIns="0" tIns="0" rIns="0" bIns="0" rtlCol="0" anchor="t" anchorCtr="0">
            <a:no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1F490F24-5F03-46C6-A299-676C8B5631C8}"/>
              </a:ext>
            </a:extLst>
          </p:cNvPr>
          <p:cNvSpPr>
            <a:spLocks noGrp="1"/>
          </p:cNvSpPr>
          <p:nvPr>
            <p:ph type="body" idx="1"/>
          </p:nvPr>
        </p:nvSpPr>
        <p:spPr>
          <a:xfrm>
            <a:off x="546852" y="1619863"/>
            <a:ext cx="11094286" cy="455918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B083C6B-F87E-4C4E-B43D-958505D4EB1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70311" y="6316182"/>
            <a:ext cx="1117356" cy="341244"/>
          </a:xfrm>
          <a:prstGeom prst="rect">
            <a:avLst/>
          </a:prstGeom>
          <a:noFill/>
          <a:ln w="9525">
            <a:noFill/>
            <a:miter lim="800000"/>
            <a:headEnd/>
            <a:tailEnd/>
          </a:ln>
        </p:spPr>
      </p:pic>
    </p:spTree>
    <p:extLst>
      <p:ext uri="{BB962C8B-B14F-4D97-AF65-F5344CB8AC3E}">
        <p14:creationId xmlns:p14="http://schemas.microsoft.com/office/powerpoint/2010/main" val="228562985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7" r:id="rId4"/>
  </p:sldLayoutIdLst>
  <p:hf sldNum="0" hdr="0" ftr="0" dt="0"/>
  <p:txStyles>
    <p:titleStyle>
      <a:lvl1pPr algn="l" defTabSz="914400" rtl="0" eaLnBrk="1" latinLnBrk="0" hangingPunct="1">
        <a:lnSpc>
          <a:spcPct val="90000"/>
        </a:lnSpc>
        <a:spcBef>
          <a:spcPct val="0"/>
        </a:spcBef>
        <a:buNone/>
        <a:defRPr sz="3200" kern="1200">
          <a:solidFill>
            <a:srgbClr val="414998"/>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180975" indent="-18097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361950"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mn-lt"/>
          <a:ea typeface="+mn-ea"/>
          <a:cs typeface="+mn-cs"/>
        </a:defRPr>
      </a:lvl6pPr>
      <a:lvl7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mn-lt"/>
          <a:ea typeface="+mn-ea"/>
          <a:cs typeface="+mn-cs"/>
        </a:defRPr>
      </a:lvl7pPr>
      <a:lvl8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mn-lt"/>
          <a:ea typeface="+mn-ea"/>
          <a:cs typeface="+mn-cs"/>
        </a:defRPr>
      </a:lvl8pPr>
      <a:lvl9pPr marL="542925" indent="-180975" algn="l" defTabSz="914400" rtl="0" eaLnBrk="1" latinLnBrk="0" hangingPunct="1">
        <a:lnSpc>
          <a:spcPct val="100000"/>
        </a:lnSpc>
        <a:spcBef>
          <a:spcPts val="0"/>
        </a:spcBef>
        <a:spcAft>
          <a:spcPts val="800"/>
        </a:spcAft>
        <a:buFont typeface="Calibri Light" panose="020F030202020403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47">
          <p15:clr>
            <a:srgbClr val="F26B43"/>
          </p15:clr>
        </p15:guide>
        <p15:guide id="3" pos="5586">
          <p15:clr>
            <a:srgbClr val="F26B43"/>
          </p15:clr>
        </p15:guide>
        <p15:guide id="4" pos="7333">
          <p15:clr>
            <a:srgbClr val="F26B43"/>
          </p15:clr>
        </p15:guide>
        <p15:guide id="5" pos="2094">
          <p15:clr>
            <a:srgbClr val="F26B43"/>
          </p15:clr>
        </p15:guide>
        <p15:guide id="6" pos="3840">
          <p15:clr>
            <a:srgbClr val="F26B43"/>
          </p15:clr>
        </p15:guide>
        <p15:guide id="7" orient="horz" pos="1026">
          <p15:clr>
            <a:srgbClr val="F26B43"/>
          </p15:clr>
        </p15:guide>
        <p15:guide id="8" orient="horz" pos="39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probonoeconomics.com/Pages/Category/covid-19-charity-tracker-survey" TargetMode="External"/><Relationship Id="rId2" Type="http://schemas.openxmlformats.org/officeDocument/2006/relationships/hyperlink" Target="https://www.probonoeconomics.com/Pages/Category/covid-19-charity-tracker-survey"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B3CB-6F2C-4FFE-99B2-EEC6B25CB079}"/>
              </a:ext>
            </a:extLst>
          </p:cNvPr>
          <p:cNvSpPr>
            <a:spLocks noGrp="1"/>
          </p:cNvSpPr>
          <p:nvPr>
            <p:ph type="ctrTitle"/>
          </p:nvPr>
        </p:nvSpPr>
        <p:spPr/>
        <p:txBody>
          <a:bodyPr/>
          <a:lstStyle/>
          <a:p>
            <a:r>
              <a:rPr lang="en-GB" dirty="0" err="1"/>
              <a:t>Covid</a:t>
            </a:r>
            <a:r>
              <a:rPr lang="en-GB" dirty="0"/>
              <a:t> Charity Tracker Survey</a:t>
            </a:r>
          </a:p>
        </p:txBody>
      </p:sp>
      <p:sp>
        <p:nvSpPr>
          <p:cNvPr id="3" name="Subtitle 2">
            <a:extLst>
              <a:ext uri="{FF2B5EF4-FFF2-40B4-BE49-F238E27FC236}">
                <a16:creationId xmlns:a16="http://schemas.microsoft.com/office/drawing/2014/main" id="{CCE07381-7798-4379-8605-C61DFB5CF5B5}"/>
              </a:ext>
            </a:extLst>
          </p:cNvPr>
          <p:cNvSpPr>
            <a:spLocks noGrp="1"/>
          </p:cNvSpPr>
          <p:nvPr>
            <p:ph type="subTitle" idx="1"/>
          </p:nvPr>
        </p:nvSpPr>
        <p:spPr/>
        <p:txBody>
          <a:bodyPr/>
          <a:lstStyle/>
          <a:p>
            <a:r>
              <a:rPr lang="en-GB" dirty="0"/>
              <a:t>Anoushka Kenley,</a:t>
            </a:r>
          </a:p>
          <a:p>
            <a:r>
              <a:rPr lang="en-GB" dirty="0"/>
              <a:t>Pro Bono Economics</a:t>
            </a:r>
          </a:p>
        </p:txBody>
      </p:sp>
      <p:sp>
        <p:nvSpPr>
          <p:cNvPr id="4" name="Text Placeholder 3">
            <a:extLst>
              <a:ext uri="{FF2B5EF4-FFF2-40B4-BE49-F238E27FC236}">
                <a16:creationId xmlns:a16="http://schemas.microsoft.com/office/drawing/2014/main" id="{09B3F55A-ADCD-4C9F-A766-725E49437B8B}"/>
              </a:ext>
            </a:extLst>
          </p:cNvPr>
          <p:cNvSpPr>
            <a:spLocks noGrp="1"/>
          </p:cNvSpPr>
          <p:nvPr>
            <p:ph type="body" sz="quarter" idx="13"/>
          </p:nvPr>
        </p:nvSpPr>
        <p:spPr/>
        <p:txBody>
          <a:bodyPr/>
          <a:lstStyle/>
          <a:p>
            <a:r>
              <a:rPr lang="en-GB" dirty="0"/>
              <a:t>Yorkshire Funders Forum</a:t>
            </a:r>
          </a:p>
          <a:p>
            <a:r>
              <a:rPr lang="en-GB" dirty="0"/>
              <a:t>March 2021</a:t>
            </a:r>
          </a:p>
        </p:txBody>
      </p:sp>
    </p:spTree>
    <p:extLst>
      <p:ext uri="{BB962C8B-B14F-4D97-AF65-F5344CB8AC3E}">
        <p14:creationId xmlns:p14="http://schemas.microsoft.com/office/powerpoint/2010/main" val="55826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1D9BE2-6407-41D7-84EA-17EB6D8A94BB}"/>
              </a:ext>
            </a:extLst>
          </p:cNvPr>
          <p:cNvSpPr txBox="1">
            <a:spLocks/>
          </p:cNvSpPr>
          <p:nvPr/>
        </p:nvSpPr>
        <p:spPr>
          <a:xfrm>
            <a:off x="149507" y="130997"/>
            <a:ext cx="11932965" cy="86971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rgbClr val="414998"/>
                </a:solidFill>
                <a:latin typeface="Calibri" panose="020F0502020204030204" pitchFamily="34" charset="0"/>
                <a:ea typeface="+mj-ea"/>
                <a:cs typeface="Calibri" panose="020F0502020204030204" pitchFamily="34" charset="0"/>
              </a:defRPr>
            </a:lvl1pPr>
          </a:lstStyle>
          <a:p>
            <a:r>
              <a:rPr lang="en-GB" sz="3100" dirty="0"/>
              <a:t>And this did play out in reality, although not to the extent forecasted </a:t>
            </a:r>
            <a:endParaRPr lang="en-GB" sz="3100" i="1" dirty="0"/>
          </a:p>
        </p:txBody>
      </p:sp>
      <p:cxnSp>
        <p:nvCxnSpPr>
          <p:cNvPr id="6" name="Straight Connector 5">
            <a:extLst>
              <a:ext uri="{FF2B5EF4-FFF2-40B4-BE49-F238E27FC236}">
                <a16:creationId xmlns:a16="http://schemas.microsoft.com/office/drawing/2014/main" id="{0E1F88D9-620C-43B1-8E50-28F8E7809925}"/>
              </a:ext>
            </a:extLst>
          </p:cNvPr>
          <p:cNvCxnSpPr/>
          <p:nvPr/>
        </p:nvCxnSpPr>
        <p:spPr>
          <a:xfrm>
            <a:off x="109528" y="6840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92041457-19BD-4714-A441-7DB8E5795C53}"/>
              </a:ext>
            </a:extLst>
          </p:cNvPr>
          <p:cNvSpPr txBox="1">
            <a:spLocks/>
          </p:cNvSpPr>
          <p:nvPr/>
        </p:nvSpPr>
        <p:spPr>
          <a:xfrm>
            <a:off x="129848" y="6462000"/>
            <a:ext cx="10430202"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Note: Residual is “about the same” and “don’t know”</a:t>
            </a:r>
            <a:br>
              <a:rPr lang="en-US" dirty="0"/>
            </a:br>
            <a:r>
              <a:rPr lang="en-US" dirty="0"/>
              <a:t>Source: PBE survey, 11-18 January 2021. n = 248 of which 156 larger charities (pre-</a:t>
            </a:r>
            <a:r>
              <a:rPr lang="en-US" dirty="0" err="1"/>
              <a:t>Covid</a:t>
            </a:r>
            <a:r>
              <a:rPr lang="en-US" dirty="0"/>
              <a:t> annual income of £500k+) and 91 smaller (pre-</a:t>
            </a:r>
            <a:r>
              <a:rPr lang="en-US" dirty="0" err="1"/>
              <a:t>Covid</a:t>
            </a:r>
            <a:r>
              <a:rPr lang="en-US" dirty="0"/>
              <a:t> annual income of &lt;£500k)</a:t>
            </a:r>
          </a:p>
          <a:p>
            <a:endParaRPr lang="en-US" dirty="0"/>
          </a:p>
          <a:p>
            <a:endParaRPr lang="en-GB" dirty="0"/>
          </a:p>
        </p:txBody>
      </p:sp>
      <p:sp>
        <p:nvSpPr>
          <p:cNvPr id="8" name="Title 1">
            <a:extLst>
              <a:ext uri="{FF2B5EF4-FFF2-40B4-BE49-F238E27FC236}">
                <a16:creationId xmlns:a16="http://schemas.microsoft.com/office/drawing/2014/main" id="{C7E653B5-F6F9-4237-8F0A-9DE3D5ECAB22}"/>
              </a:ext>
            </a:extLst>
          </p:cNvPr>
          <p:cNvSpPr txBox="1">
            <a:spLocks/>
          </p:cNvSpPr>
          <p:nvPr/>
        </p:nvSpPr>
        <p:spPr>
          <a:xfrm>
            <a:off x="149507" y="1000716"/>
            <a:ext cx="12156742"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US" sz="2000" b="1" dirty="0">
                <a:solidFill>
                  <a:schemeClr val="tx1">
                    <a:lumMod val="75000"/>
                    <a:lumOff val="25000"/>
                  </a:schemeClr>
                </a:solidFill>
              </a:rPr>
              <a:t>What was your total income in 2020 compared with 2019? </a:t>
            </a:r>
          </a:p>
          <a:p>
            <a:r>
              <a:rPr lang="en-GB" sz="2000" i="1" dirty="0">
                <a:solidFill>
                  <a:schemeClr val="tx1">
                    <a:lumMod val="75000"/>
                    <a:lumOff val="25000"/>
                  </a:schemeClr>
                </a:solidFill>
              </a:rPr>
              <a:t>January 2021</a:t>
            </a:r>
            <a:endParaRPr lang="en-GB" sz="2000" b="1" dirty="0">
              <a:solidFill>
                <a:schemeClr val="tx1">
                  <a:lumMod val="75000"/>
                  <a:lumOff val="25000"/>
                </a:schemeClr>
              </a:solidFill>
            </a:endParaRPr>
          </a:p>
        </p:txBody>
      </p:sp>
      <p:graphicFrame>
        <p:nvGraphicFramePr>
          <p:cNvPr id="9" name="Chart 8">
            <a:extLst>
              <a:ext uri="{FF2B5EF4-FFF2-40B4-BE49-F238E27FC236}">
                <a16:creationId xmlns:a16="http://schemas.microsoft.com/office/drawing/2014/main" id="{B76533BD-EEE1-4CE7-8C35-935D0DB54A7B}"/>
              </a:ext>
            </a:extLst>
          </p:cNvPr>
          <p:cNvGraphicFramePr>
            <a:graphicFrameLocks/>
          </p:cNvGraphicFramePr>
          <p:nvPr>
            <p:extLst>
              <p:ext uri="{D42A27DB-BD31-4B8C-83A1-F6EECF244321}">
                <p14:modId xmlns:p14="http://schemas.microsoft.com/office/powerpoint/2010/main" val="1797023080"/>
              </p:ext>
            </p:extLst>
          </p:nvPr>
        </p:nvGraphicFramePr>
        <p:xfrm>
          <a:off x="149507" y="1365841"/>
          <a:ext cx="11532125" cy="4874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876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29848" y="194417"/>
            <a:ext cx="11892283" cy="869719"/>
          </a:xfrm>
        </p:spPr>
        <p:txBody>
          <a:bodyPr>
            <a:normAutofit/>
          </a:bodyPr>
          <a:lstStyle/>
          <a:p>
            <a:r>
              <a:rPr lang="en-GB" sz="3100" dirty="0"/>
              <a:t>Losses were driven by reductions in a number of funding sources </a:t>
            </a:r>
            <a:endParaRPr lang="en-GB" sz="3100" i="1" dirty="0"/>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29848" y="722063"/>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n = 224. Residual not shown covers “no change” and “don't know”. </a:t>
            </a:r>
          </a:p>
          <a:p>
            <a:r>
              <a:rPr lang="en-GB" dirty="0"/>
              <a:t>Source: PBE, Covid Charity Tracker, September 2020</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35258" y="857251"/>
            <a:ext cx="11568165" cy="5783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How have each of these sources of income been impacted by </a:t>
            </a:r>
            <a:r>
              <a:rPr lang="en-GB" sz="2000" b="1" dirty="0" err="1">
                <a:solidFill>
                  <a:schemeClr val="tx1">
                    <a:lumMod val="75000"/>
                    <a:lumOff val="25000"/>
                  </a:schemeClr>
                </a:solidFill>
              </a:rPr>
              <a:t>Covid</a:t>
            </a:r>
            <a:r>
              <a:rPr lang="en-GB" sz="2000" b="1" dirty="0">
                <a:solidFill>
                  <a:schemeClr val="tx1">
                    <a:lumMod val="75000"/>
                    <a:lumOff val="25000"/>
                  </a:schemeClr>
                </a:solidFill>
              </a:rPr>
              <a:t>?</a:t>
            </a:r>
          </a:p>
          <a:p>
            <a:r>
              <a:rPr lang="en-GB" sz="2000" dirty="0">
                <a:solidFill>
                  <a:schemeClr val="tx1">
                    <a:lumMod val="75000"/>
                    <a:lumOff val="25000"/>
                  </a:schemeClr>
                </a:solidFill>
              </a:rPr>
              <a:t>September 2020</a:t>
            </a:r>
          </a:p>
        </p:txBody>
      </p:sp>
      <p:pic>
        <p:nvPicPr>
          <p:cNvPr id="4" name="Picture 3">
            <a:extLst>
              <a:ext uri="{FF2B5EF4-FFF2-40B4-BE49-F238E27FC236}">
                <a16:creationId xmlns:a16="http://schemas.microsoft.com/office/drawing/2014/main" id="{65B8B0D8-3A25-406C-A7DD-DFD7885A4623}"/>
              </a:ext>
            </a:extLst>
          </p:cNvPr>
          <p:cNvPicPr>
            <a:picLocks noChangeAspect="1"/>
          </p:cNvPicPr>
          <p:nvPr/>
        </p:nvPicPr>
        <p:blipFill>
          <a:blip r:embed="rId2"/>
          <a:stretch>
            <a:fillRect/>
          </a:stretch>
        </p:blipFill>
        <p:spPr>
          <a:xfrm>
            <a:off x="129848" y="1398022"/>
            <a:ext cx="9953810" cy="5061157"/>
          </a:xfrm>
          <a:prstGeom prst="rect">
            <a:avLst/>
          </a:prstGeom>
        </p:spPr>
      </p:pic>
    </p:spTree>
    <p:extLst>
      <p:ext uri="{BB962C8B-B14F-4D97-AF65-F5344CB8AC3E}">
        <p14:creationId xmlns:p14="http://schemas.microsoft.com/office/powerpoint/2010/main" val="328935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1BD0-D068-45E0-B187-C3A86A108D87}"/>
              </a:ext>
            </a:extLst>
          </p:cNvPr>
          <p:cNvSpPr>
            <a:spLocks noGrp="1"/>
          </p:cNvSpPr>
          <p:nvPr>
            <p:ph type="title"/>
          </p:nvPr>
        </p:nvSpPr>
        <p:spPr>
          <a:xfrm>
            <a:off x="346286" y="251323"/>
            <a:ext cx="11090135" cy="445663"/>
          </a:xfrm>
        </p:spPr>
        <p:txBody>
          <a:bodyPr/>
          <a:lstStyle/>
          <a:p>
            <a:r>
              <a:rPr lang="en-GB" dirty="0"/>
              <a:t>And earned income being a particular challenge over Christmas</a:t>
            </a:r>
          </a:p>
        </p:txBody>
      </p:sp>
      <p:sp>
        <p:nvSpPr>
          <p:cNvPr id="4" name="Text Placeholder 3">
            <a:extLst>
              <a:ext uri="{FF2B5EF4-FFF2-40B4-BE49-F238E27FC236}">
                <a16:creationId xmlns:a16="http://schemas.microsoft.com/office/drawing/2014/main" id="{7FC49710-85C0-4A78-8758-C3DE70210E6D}"/>
              </a:ext>
            </a:extLst>
          </p:cNvPr>
          <p:cNvSpPr>
            <a:spLocks noGrp="1"/>
          </p:cNvSpPr>
          <p:nvPr>
            <p:ph type="body" sz="quarter" idx="10"/>
          </p:nvPr>
        </p:nvSpPr>
        <p:spPr>
          <a:xfrm>
            <a:off x="485775" y="768351"/>
            <a:ext cx="11315700" cy="576072"/>
          </a:xfrm>
        </p:spPr>
        <p:txBody>
          <a:bodyPr/>
          <a:lstStyle/>
          <a:p>
            <a:r>
              <a:rPr lang="en-US" sz="1900" b="1" dirty="0">
                <a:solidFill>
                  <a:schemeClr val="tx1">
                    <a:lumMod val="75000"/>
                    <a:lumOff val="25000"/>
                  </a:schemeClr>
                </a:solidFill>
                <a:latin typeface="+mn-lt"/>
                <a:ea typeface="+mj-ea"/>
                <a:cs typeface="+mj-cs"/>
              </a:rPr>
              <a:t>How much did you raise in November and December 2020 in the following activities compared to the year before? </a:t>
            </a:r>
            <a:r>
              <a:rPr lang="en-US" i="1" dirty="0"/>
              <a:t> </a:t>
            </a:r>
            <a:r>
              <a:rPr lang="en-GB" sz="1900" dirty="0">
                <a:solidFill>
                  <a:schemeClr val="tx1">
                    <a:lumMod val="75000"/>
                    <a:lumOff val="25000"/>
                  </a:schemeClr>
                </a:solidFill>
                <a:latin typeface="+mn-lt"/>
                <a:ea typeface="+mj-ea"/>
                <a:cs typeface="+mj-cs"/>
              </a:rPr>
              <a:t>January 2021</a:t>
            </a:r>
          </a:p>
        </p:txBody>
      </p:sp>
      <p:graphicFrame>
        <p:nvGraphicFramePr>
          <p:cNvPr id="6" name="Chart 5">
            <a:extLst>
              <a:ext uri="{FF2B5EF4-FFF2-40B4-BE49-F238E27FC236}">
                <a16:creationId xmlns:a16="http://schemas.microsoft.com/office/drawing/2014/main" id="{1A3A360F-D156-436F-B7B7-82735F351358}"/>
              </a:ext>
            </a:extLst>
          </p:cNvPr>
          <p:cNvGraphicFramePr>
            <a:graphicFrameLocks/>
          </p:cNvGraphicFramePr>
          <p:nvPr>
            <p:extLst>
              <p:ext uri="{D42A27DB-BD31-4B8C-83A1-F6EECF244321}">
                <p14:modId xmlns:p14="http://schemas.microsoft.com/office/powerpoint/2010/main" val="3560811785"/>
              </p:ext>
            </p:extLst>
          </p:nvPr>
        </p:nvGraphicFramePr>
        <p:xfrm>
          <a:off x="551002" y="1344422"/>
          <a:ext cx="10354563" cy="48277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D937F9DB-7362-4209-9E69-E1F14E03A7EC}"/>
              </a:ext>
            </a:extLst>
          </p:cNvPr>
          <p:cNvGraphicFramePr>
            <a:graphicFrameLocks noGrp="1"/>
          </p:cNvGraphicFramePr>
          <p:nvPr>
            <p:extLst>
              <p:ext uri="{D42A27DB-BD31-4B8C-83A1-F6EECF244321}">
                <p14:modId xmlns:p14="http://schemas.microsoft.com/office/powerpoint/2010/main" val="302920775"/>
              </p:ext>
            </p:extLst>
          </p:nvPr>
        </p:nvGraphicFramePr>
        <p:xfrm>
          <a:off x="485774" y="6172200"/>
          <a:ext cx="9481186" cy="513080"/>
        </p:xfrm>
        <a:graphic>
          <a:graphicData uri="http://schemas.openxmlformats.org/drawingml/2006/table">
            <a:tbl>
              <a:tblPr>
                <a:tableStyleId>{5C22544A-7EE6-4342-B048-85BDC9FD1C3A}</a:tableStyleId>
              </a:tblPr>
              <a:tblGrid>
                <a:gridCol w="9481186">
                  <a:extLst>
                    <a:ext uri="{9D8B030D-6E8A-4147-A177-3AD203B41FA5}">
                      <a16:colId xmlns:a16="http://schemas.microsoft.com/office/drawing/2014/main" val="2598820639"/>
                    </a:ext>
                  </a:extLst>
                </a:gridCol>
              </a:tblGrid>
              <a:tr h="256540">
                <a:tc>
                  <a:txBody>
                    <a:bodyPr/>
                    <a:lstStyle/>
                    <a:p>
                      <a:pPr algn="l" fontAlgn="ctr"/>
                      <a:r>
                        <a:rPr lang="en-US" sz="1200" u="none" strike="noStrike">
                          <a:effectLst/>
                        </a:rPr>
                        <a:t>Note: Residual is “no change”, “don’t know”, and charities which did not receive income from these sources in 2019 and 2020.</a:t>
                      </a:r>
                      <a:endParaRPr lang="en-US" sz="1200" b="0" i="0" u="none" strike="noStrike">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152272052"/>
                  </a:ext>
                </a:extLst>
              </a:tr>
              <a:tr h="256540">
                <a:tc>
                  <a:txBody>
                    <a:bodyPr/>
                    <a:lstStyle/>
                    <a:p>
                      <a:pPr algn="l" fontAlgn="ctr"/>
                      <a:r>
                        <a:rPr lang="en-US" sz="1200" u="none" strike="noStrike" dirty="0">
                          <a:effectLst/>
                        </a:rPr>
                        <a:t>Source: PBE survey, 11-18 January 2021. n = 248 </a:t>
                      </a:r>
                      <a:endParaRPr lang="en-US" sz="1200" b="0" i="0" u="none" strike="noStrike" dirty="0">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534172826"/>
                  </a:ext>
                </a:extLst>
              </a:tr>
            </a:tbl>
          </a:graphicData>
        </a:graphic>
      </p:graphicFrame>
      <p:cxnSp>
        <p:nvCxnSpPr>
          <p:cNvPr id="8" name="Straight Connector 7">
            <a:extLst>
              <a:ext uri="{FF2B5EF4-FFF2-40B4-BE49-F238E27FC236}">
                <a16:creationId xmlns:a16="http://schemas.microsoft.com/office/drawing/2014/main" id="{57EAB781-9072-4438-A7B1-A4AAD9F7EC99}"/>
              </a:ext>
            </a:extLst>
          </p:cNvPr>
          <p:cNvCxnSpPr/>
          <p:nvPr/>
        </p:nvCxnSpPr>
        <p:spPr>
          <a:xfrm>
            <a:off x="303470" y="722063"/>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0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42C64D-3B59-4489-93C2-25B3F836C33D}"/>
              </a:ext>
            </a:extLst>
          </p:cNvPr>
          <p:cNvPicPr>
            <a:picLocks noChangeAspect="1"/>
          </p:cNvPicPr>
          <p:nvPr/>
        </p:nvPicPr>
        <p:blipFill>
          <a:blip r:embed="rId3"/>
          <a:stretch>
            <a:fillRect/>
          </a:stretch>
        </p:blipFill>
        <p:spPr>
          <a:xfrm>
            <a:off x="1342830" y="1418104"/>
            <a:ext cx="8105970" cy="5043896"/>
          </a:xfrm>
          <a:prstGeom prst="rect">
            <a:avLst/>
          </a:prstGeom>
        </p:spPr>
      </p:pic>
      <p:sp>
        <p:nvSpPr>
          <p:cNvPr id="3" name="Text Placeholder 2">
            <a:extLst>
              <a:ext uri="{FF2B5EF4-FFF2-40B4-BE49-F238E27FC236}">
                <a16:creationId xmlns:a16="http://schemas.microsoft.com/office/drawing/2014/main" id="{78311868-0410-46B2-A89D-7169CEE80C2D}"/>
              </a:ext>
            </a:extLst>
          </p:cNvPr>
          <p:cNvSpPr>
            <a:spLocks noGrp="1"/>
          </p:cNvSpPr>
          <p:nvPr>
            <p:ph type="body" sz="quarter" idx="10"/>
          </p:nvPr>
        </p:nvSpPr>
        <p:spPr>
          <a:xfrm>
            <a:off x="550932" y="799222"/>
            <a:ext cx="11090135" cy="445663"/>
          </a:xfrm>
        </p:spPr>
        <p:txBody>
          <a:bodyPr/>
          <a:lstStyle/>
          <a:p>
            <a:r>
              <a:rPr lang="en-US" b="1" dirty="0">
                <a:solidFill>
                  <a:schemeClr val="tx1">
                    <a:lumMod val="75000"/>
                    <a:lumOff val="25000"/>
                  </a:schemeClr>
                </a:solidFill>
                <a:latin typeface="+mn-lt"/>
                <a:ea typeface="+mj-ea"/>
                <a:cs typeface="+mj-cs"/>
              </a:rPr>
              <a:t>How many months’ reserves do you currently hold? </a:t>
            </a:r>
          </a:p>
          <a:p>
            <a:r>
              <a:rPr lang="en-US" i="1" dirty="0">
                <a:solidFill>
                  <a:schemeClr val="tx1">
                    <a:lumMod val="75000"/>
                    <a:lumOff val="25000"/>
                  </a:schemeClr>
                </a:solidFill>
                <a:latin typeface="+mn-lt"/>
                <a:ea typeface="+mj-ea"/>
                <a:cs typeface="+mj-cs"/>
              </a:rPr>
              <a:t>(August-November 2020)</a:t>
            </a:r>
            <a:endParaRPr lang="en-GB" i="1" dirty="0">
              <a:solidFill>
                <a:schemeClr val="tx1">
                  <a:lumMod val="75000"/>
                  <a:lumOff val="25000"/>
                </a:schemeClr>
              </a:solidFill>
              <a:latin typeface="+mn-lt"/>
              <a:ea typeface="+mj-ea"/>
              <a:cs typeface="+mj-cs"/>
            </a:endParaRPr>
          </a:p>
        </p:txBody>
      </p:sp>
      <p:sp>
        <p:nvSpPr>
          <p:cNvPr id="6" name="Title 1">
            <a:extLst>
              <a:ext uri="{FF2B5EF4-FFF2-40B4-BE49-F238E27FC236}">
                <a16:creationId xmlns:a16="http://schemas.microsoft.com/office/drawing/2014/main" id="{4F802F05-D18A-457B-B8BB-CFF4F0AF8041}"/>
              </a:ext>
            </a:extLst>
          </p:cNvPr>
          <p:cNvSpPr>
            <a:spLocks noGrp="1"/>
          </p:cNvSpPr>
          <p:nvPr>
            <p:ph type="title"/>
          </p:nvPr>
        </p:nvSpPr>
        <p:spPr>
          <a:xfrm>
            <a:off x="652463" y="193358"/>
            <a:ext cx="11090275" cy="446087"/>
          </a:xfrm>
        </p:spPr>
        <p:txBody>
          <a:bodyPr/>
          <a:lstStyle/>
          <a:p>
            <a:r>
              <a:rPr lang="en-GB" dirty="0"/>
              <a:t>But reserves have looked broadly steady since August</a:t>
            </a:r>
          </a:p>
        </p:txBody>
      </p:sp>
      <p:cxnSp>
        <p:nvCxnSpPr>
          <p:cNvPr id="8" name="Straight Connector 7">
            <a:extLst>
              <a:ext uri="{FF2B5EF4-FFF2-40B4-BE49-F238E27FC236}">
                <a16:creationId xmlns:a16="http://schemas.microsoft.com/office/drawing/2014/main" id="{1585B46F-41AB-4E40-9DE2-B89486CCE4D9}"/>
              </a:ext>
            </a:extLst>
          </p:cNvPr>
          <p:cNvCxnSpPr/>
          <p:nvPr/>
        </p:nvCxnSpPr>
        <p:spPr>
          <a:xfrm>
            <a:off x="626960" y="652885"/>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0165571F-DEDC-4FDC-B20F-59EAED03468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9-15 November (n = 216), 15-20 September (n = 224), 03-07 August (n = 448). Excludes "don't know". </a:t>
            </a:r>
          </a:p>
          <a:p>
            <a:r>
              <a:rPr lang="en-GB" dirty="0"/>
              <a:t>Source: PBE Covid Charity Tracker survey</a:t>
            </a:r>
          </a:p>
        </p:txBody>
      </p:sp>
    </p:spTree>
    <p:extLst>
      <p:ext uri="{BB962C8B-B14F-4D97-AF65-F5344CB8AC3E}">
        <p14:creationId xmlns:p14="http://schemas.microsoft.com/office/powerpoint/2010/main" val="226391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09528" y="77174"/>
            <a:ext cx="9911254" cy="869719"/>
          </a:xfrm>
        </p:spPr>
        <p:txBody>
          <a:bodyPr>
            <a:normAutofit/>
          </a:bodyPr>
          <a:lstStyle/>
          <a:p>
            <a:r>
              <a:rPr lang="en-GB" sz="3100" dirty="0"/>
              <a:t>Many charities have adapted and innovated</a:t>
            </a:r>
            <a:endParaRPr lang="en-GB" sz="3100" i="1" dirty="0"/>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09528" y="5316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3-7 August 2020, (n=455).</a:t>
            </a:r>
          </a:p>
          <a:p>
            <a:r>
              <a:rPr lang="en-GB" dirty="0"/>
              <a:t>Source: PBE Covid Charity Tracker survey</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35258" y="825508"/>
            <a:ext cx="12156742" cy="5403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Which of the following actions have you taken as a result of Covid-19?</a:t>
            </a:r>
            <a:br>
              <a:rPr lang="en-GB" sz="2000" b="1" dirty="0">
                <a:solidFill>
                  <a:schemeClr val="tx1">
                    <a:lumMod val="75000"/>
                    <a:lumOff val="25000"/>
                  </a:schemeClr>
                </a:solidFill>
              </a:rPr>
            </a:br>
            <a:r>
              <a:rPr lang="en-GB" sz="2000" i="1" dirty="0">
                <a:solidFill>
                  <a:schemeClr val="tx1">
                    <a:lumMod val="75000"/>
                    <a:lumOff val="25000"/>
                  </a:schemeClr>
                </a:solidFill>
              </a:rPr>
              <a:t>August 2020</a:t>
            </a:r>
            <a:br>
              <a:rPr lang="en-GB" sz="2000" i="1" dirty="0">
                <a:solidFill>
                  <a:schemeClr val="tx1">
                    <a:lumMod val="75000"/>
                    <a:lumOff val="25000"/>
                  </a:schemeClr>
                </a:solidFill>
              </a:rPr>
            </a:br>
            <a:endParaRPr lang="en-GB" sz="2000" i="1" dirty="0">
              <a:solidFill>
                <a:schemeClr val="tx1">
                  <a:lumMod val="75000"/>
                  <a:lumOff val="25000"/>
                </a:schemeClr>
              </a:solidFill>
            </a:endParaRPr>
          </a:p>
        </p:txBody>
      </p:sp>
      <p:pic>
        <p:nvPicPr>
          <p:cNvPr id="9" name="Picture 8">
            <a:extLst>
              <a:ext uri="{FF2B5EF4-FFF2-40B4-BE49-F238E27FC236}">
                <a16:creationId xmlns:a16="http://schemas.microsoft.com/office/drawing/2014/main" id="{179F8EB5-AECE-44FB-AC0B-3A3B61504FF5}"/>
              </a:ext>
            </a:extLst>
          </p:cNvPr>
          <p:cNvPicPr>
            <a:picLocks noChangeAspect="1"/>
          </p:cNvPicPr>
          <p:nvPr/>
        </p:nvPicPr>
        <p:blipFill>
          <a:blip r:embed="rId2"/>
          <a:stretch>
            <a:fillRect/>
          </a:stretch>
        </p:blipFill>
        <p:spPr>
          <a:xfrm>
            <a:off x="0" y="1332000"/>
            <a:ext cx="10083658" cy="5041829"/>
          </a:xfrm>
          <a:prstGeom prst="rect">
            <a:avLst/>
          </a:prstGeom>
        </p:spPr>
      </p:pic>
    </p:spTree>
    <p:extLst>
      <p:ext uri="{BB962C8B-B14F-4D97-AF65-F5344CB8AC3E}">
        <p14:creationId xmlns:p14="http://schemas.microsoft.com/office/powerpoint/2010/main" val="385055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09528" y="130997"/>
            <a:ext cx="9911254" cy="869719"/>
          </a:xfrm>
        </p:spPr>
        <p:txBody>
          <a:bodyPr>
            <a:normAutofit/>
          </a:bodyPr>
          <a:lstStyle/>
          <a:p>
            <a:r>
              <a:rPr lang="en-GB" sz="3100" dirty="0"/>
              <a:t>But they have had to make some tough decisions as well</a:t>
            </a:r>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09528" y="5824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15-20 September 2020, (n=224).</a:t>
            </a:r>
          </a:p>
          <a:p>
            <a:r>
              <a:rPr lang="en-GB" dirty="0"/>
              <a:t>Source: PBE Covid Charity Tracker survey</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35258" y="772172"/>
            <a:ext cx="12156742" cy="593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What actions have you taken in response to any financial challenges presented by </a:t>
            </a:r>
            <a:r>
              <a:rPr lang="en-GB" sz="2000" b="1" dirty="0" err="1">
                <a:solidFill>
                  <a:schemeClr val="tx1">
                    <a:lumMod val="75000"/>
                    <a:lumOff val="25000"/>
                  </a:schemeClr>
                </a:solidFill>
              </a:rPr>
              <a:t>Covid</a:t>
            </a:r>
            <a:r>
              <a:rPr lang="en-GB" sz="2000" b="1" dirty="0">
                <a:solidFill>
                  <a:schemeClr val="tx1">
                    <a:lumMod val="75000"/>
                    <a:lumOff val="25000"/>
                  </a:schemeClr>
                </a:solidFill>
              </a:rPr>
              <a:t>?</a:t>
            </a:r>
          </a:p>
          <a:p>
            <a:r>
              <a:rPr lang="en-GB" sz="2000" i="1" dirty="0">
                <a:solidFill>
                  <a:schemeClr val="tx1">
                    <a:lumMod val="75000"/>
                    <a:lumOff val="25000"/>
                  </a:schemeClr>
                </a:solidFill>
              </a:rPr>
              <a:t>September 2020</a:t>
            </a:r>
          </a:p>
        </p:txBody>
      </p:sp>
      <p:pic>
        <p:nvPicPr>
          <p:cNvPr id="9" name="Picture 8">
            <a:extLst>
              <a:ext uri="{FF2B5EF4-FFF2-40B4-BE49-F238E27FC236}">
                <a16:creationId xmlns:a16="http://schemas.microsoft.com/office/drawing/2014/main" id="{A088795A-16E5-4E33-A9D1-844CB2C54DD4}"/>
              </a:ext>
            </a:extLst>
          </p:cNvPr>
          <p:cNvPicPr>
            <a:picLocks noChangeAspect="1"/>
          </p:cNvPicPr>
          <p:nvPr/>
        </p:nvPicPr>
        <p:blipFill>
          <a:blip r:embed="rId2"/>
          <a:stretch>
            <a:fillRect/>
          </a:stretch>
        </p:blipFill>
        <p:spPr>
          <a:xfrm>
            <a:off x="0" y="1332000"/>
            <a:ext cx="10083658" cy="5041829"/>
          </a:xfrm>
          <a:prstGeom prst="rect">
            <a:avLst/>
          </a:prstGeom>
        </p:spPr>
      </p:pic>
    </p:spTree>
    <p:extLst>
      <p:ext uri="{BB962C8B-B14F-4D97-AF65-F5344CB8AC3E}">
        <p14:creationId xmlns:p14="http://schemas.microsoft.com/office/powerpoint/2010/main" val="391372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09528" y="130997"/>
            <a:ext cx="9911254" cy="869719"/>
          </a:xfrm>
        </p:spPr>
        <p:txBody>
          <a:bodyPr>
            <a:normAutofit/>
          </a:bodyPr>
          <a:lstStyle/>
          <a:p>
            <a:r>
              <a:rPr lang="en-GB" sz="3100" dirty="0"/>
              <a:t>But they have had to make some tough decisions as well</a:t>
            </a:r>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09528" y="5824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15-20 September 2020, (n=224).</a:t>
            </a:r>
          </a:p>
          <a:p>
            <a:r>
              <a:rPr lang="en-GB" dirty="0"/>
              <a:t>Source: PBE Covid Charity Tracker survey</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35258" y="772172"/>
            <a:ext cx="12156742" cy="593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What actions have you taken in response to any financial challenges presented by </a:t>
            </a:r>
            <a:r>
              <a:rPr lang="en-GB" sz="2000" b="1" dirty="0" err="1">
                <a:solidFill>
                  <a:schemeClr val="tx1">
                    <a:lumMod val="75000"/>
                    <a:lumOff val="25000"/>
                  </a:schemeClr>
                </a:solidFill>
              </a:rPr>
              <a:t>Covid</a:t>
            </a:r>
            <a:r>
              <a:rPr lang="en-GB" sz="2000" b="1" dirty="0">
                <a:solidFill>
                  <a:schemeClr val="tx1">
                    <a:lumMod val="75000"/>
                    <a:lumOff val="25000"/>
                  </a:schemeClr>
                </a:solidFill>
              </a:rPr>
              <a:t>?</a:t>
            </a:r>
          </a:p>
          <a:p>
            <a:r>
              <a:rPr lang="en-GB" sz="2000" i="1" dirty="0">
                <a:solidFill>
                  <a:schemeClr val="tx1">
                    <a:lumMod val="75000"/>
                    <a:lumOff val="25000"/>
                  </a:schemeClr>
                </a:solidFill>
              </a:rPr>
              <a:t>September 2020</a:t>
            </a:r>
          </a:p>
        </p:txBody>
      </p:sp>
      <p:pic>
        <p:nvPicPr>
          <p:cNvPr id="9" name="Picture 8">
            <a:extLst>
              <a:ext uri="{FF2B5EF4-FFF2-40B4-BE49-F238E27FC236}">
                <a16:creationId xmlns:a16="http://schemas.microsoft.com/office/drawing/2014/main" id="{A088795A-16E5-4E33-A9D1-844CB2C54DD4}"/>
              </a:ext>
            </a:extLst>
          </p:cNvPr>
          <p:cNvPicPr>
            <a:picLocks noChangeAspect="1"/>
          </p:cNvPicPr>
          <p:nvPr/>
        </p:nvPicPr>
        <p:blipFill>
          <a:blip r:embed="rId2"/>
          <a:stretch>
            <a:fillRect/>
          </a:stretch>
        </p:blipFill>
        <p:spPr>
          <a:xfrm>
            <a:off x="0" y="1332000"/>
            <a:ext cx="10083658" cy="5041829"/>
          </a:xfrm>
          <a:prstGeom prst="rect">
            <a:avLst/>
          </a:prstGeom>
        </p:spPr>
      </p:pic>
      <p:sp>
        <p:nvSpPr>
          <p:cNvPr id="3" name="Oval 2">
            <a:extLst>
              <a:ext uri="{FF2B5EF4-FFF2-40B4-BE49-F238E27FC236}">
                <a16:creationId xmlns:a16="http://schemas.microsoft.com/office/drawing/2014/main" id="{4F5AEA87-C1D1-4F6C-866A-D85224B64002}"/>
              </a:ext>
            </a:extLst>
          </p:cNvPr>
          <p:cNvSpPr/>
          <p:nvPr/>
        </p:nvSpPr>
        <p:spPr>
          <a:xfrm>
            <a:off x="1041720" y="2326509"/>
            <a:ext cx="3854369" cy="474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350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58357" y="116923"/>
            <a:ext cx="9911254" cy="869719"/>
          </a:xfrm>
        </p:spPr>
        <p:txBody>
          <a:bodyPr>
            <a:normAutofit/>
          </a:bodyPr>
          <a:lstStyle/>
          <a:p>
            <a:r>
              <a:rPr lang="en-GB" sz="3100" dirty="0"/>
              <a:t>Looking forward, more changes are planned in 2021</a:t>
            </a:r>
            <a:endParaRPr lang="en-GB" sz="3100" i="1" dirty="0"/>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09528" y="6840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9-15 November 2020 (n = 216). </a:t>
            </a:r>
          </a:p>
          <a:p>
            <a:r>
              <a:rPr lang="en-GB" dirty="0"/>
              <a:t>Source: PBE Covid Charity Tracker survey</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35258" y="772172"/>
            <a:ext cx="12156742" cy="593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Which changes do you want to make to your working practices over the next 12 months?</a:t>
            </a:r>
            <a:br>
              <a:rPr lang="en-GB" sz="2000" b="1" dirty="0">
                <a:solidFill>
                  <a:schemeClr val="tx1">
                    <a:lumMod val="75000"/>
                    <a:lumOff val="25000"/>
                  </a:schemeClr>
                </a:solidFill>
              </a:rPr>
            </a:br>
            <a:r>
              <a:rPr lang="en-GB" sz="2000" i="1" dirty="0">
                <a:solidFill>
                  <a:schemeClr val="tx1">
                    <a:lumMod val="75000"/>
                    <a:lumOff val="25000"/>
                  </a:schemeClr>
                </a:solidFill>
              </a:rPr>
              <a:t>November 2020</a:t>
            </a:r>
            <a:endParaRPr lang="en-GB" sz="2000" b="1" i="1" dirty="0">
              <a:solidFill>
                <a:schemeClr val="tx1">
                  <a:lumMod val="75000"/>
                  <a:lumOff val="25000"/>
                </a:schemeClr>
              </a:solidFill>
            </a:endParaRPr>
          </a:p>
        </p:txBody>
      </p:sp>
      <p:pic>
        <p:nvPicPr>
          <p:cNvPr id="7" name="Picture 6">
            <a:extLst>
              <a:ext uri="{FF2B5EF4-FFF2-40B4-BE49-F238E27FC236}">
                <a16:creationId xmlns:a16="http://schemas.microsoft.com/office/drawing/2014/main" id="{4A356106-794E-45E9-832D-7BD04C409824}"/>
              </a:ext>
            </a:extLst>
          </p:cNvPr>
          <p:cNvPicPr>
            <a:picLocks noChangeAspect="1"/>
          </p:cNvPicPr>
          <p:nvPr/>
        </p:nvPicPr>
        <p:blipFill>
          <a:blip r:embed="rId2"/>
          <a:stretch>
            <a:fillRect/>
          </a:stretch>
        </p:blipFill>
        <p:spPr>
          <a:xfrm>
            <a:off x="0" y="1332000"/>
            <a:ext cx="10083658" cy="5041829"/>
          </a:xfrm>
          <a:prstGeom prst="rect">
            <a:avLst/>
          </a:prstGeom>
        </p:spPr>
      </p:pic>
    </p:spTree>
    <p:extLst>
      <p:ext uri="{BB962C8B-B14F-4D97-AF65-F5344CB8AC3E}">
        <p14:creationId xmlns:p14="http://schemas.microsoft.com/office/powerpoint/2010/main" val="387170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 y="-1"/>
            <a:ext cx="9911254" cy="869719"/>
          </a:xfrm>
        </p:spPr>
        <p:txBody>
          <a:bodyPr>
            <a:normAutofit/>
          </a:bodyPr>
          <a:lstStyle/>
          <a:p>
            <a:r>
              <a:rPr lang="en-GB" sz="3100" dirty="0"/>
              <a:t>The tough times are expected to persist for some while</a:t>
            </a:r>
            <a:endParaRPr lang="en-GB" sz="3100" i="1" dirty="0"/>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09528" y="6840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9-15 November 2020 (n = 216) </a:t>
            </a:r>
          </a:p>
          <a:p>
            <a:r>
              <a:rPr lang="en-GB" dirty="0"/>
              <a:t>Source: PBE Covid Charity Tracker survey</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35258" y="869718"/>
            <a:ext cx="12156742" cy="4961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How long do you expect it will take your organisation to return to pre-crisis income levels?</a:t>
            </a:r>
            <a:br>
              <a:rPr lang="en-GB" sz="2000" b="1" dirty="0">
                <a:solidFill>
                  <a:schemeClr val="tx1">
                    <a:lumMod val="75000"/>
                    <a:lumOff val="25000"/>
                  </a:schemeClr>
                </a:solidFill>
              </a:rPr>
            </a:br>
            <a:r>
              <a:rPr lang="en-GB" sz="2000" i="1" dirty="0">
                <a:solidFill>
                  <a:schemeClr val="tx1">
                    <a:lumMod val="75000"/>
                    <a:lumOff val="25000"/>
                  </a:schemeClr>
                </a:solidFill>
              </a:rPr>
              <a:t>November 2020</a:t>
            </a:r>
            <a:endParaRPr lang="en-GB" sz="2000" b="1" dirty="0">
              <a:solidFill>
                <a:schemeClr val="tx1">
                  <a:lumMod val="75000"/>
                  <a:lumOff val="25000"/>
                </a:schemeClr>
              </a:solidFill>
            </a:endParaRPr>
          </a:p>
        </p:txBody>
      </p:sp>
      <p:pic>
        <p:nvPicPr>
          <p:cNvPr id="3" name="Picture 2">
            <a:extLst>
              <a:ext uri="{FF2B5EF4-FFF2-40B4-BE49-F238E27FC236}">
                <a16:creationId xmlns:a16="http://schemas.microsoft.com/office/drawing/2014/main" id="{8A2B9C0C-B418-4F39-B6FD-BD01AB5A2365}"/>
              </a:ext>
            </a:extLst>
          </p:cNvPr>
          <p:cNvPicPr>
            <a:picLocks noChangeAspect="1"/>
          </p:cNvPicPr>
          <p:nvPr/>
        </p:nvPicPr>
        <p:blipFill>
          <a:blip r:embed="rId2"/>
          <a:stretch>
            <a:fillRect/>
          </a:stretch>
        </p:blipFill>
        <p:spPr>
          <a:xfrm>
            <a:off x="0" y="1332000"/>
            <a:ext cx="10083658" cy="5041829"/>
          </a:xfrm>
          <a:prstGeom prst="rect">
            <a:avLst/>
          </a:prstGeom>
        </p:spPr>
      </p:pic>
    </p:spTree>
    <p:extLst>
      <p:ext uri="{BB962C8B-B14F-4D97-AF65-F5344CB8AC3E}">
        <p14:creationId xmlns:p14="http://schemas.microsoft.com/office/powerpoint/2010/main" val="168250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827-77A7-4BC6-92D7-0EDBEC2ADD06}"/>
              </a:ext>
            </a:extLst>
          </p:cNvPr>
          <p:cNvSpPr>
            <a:spLocks noGrp="1"/>
          </p:cNvSpPr>
          <p:nvPr>
            <p:ph type="title"/>
          </p:nvPr>
        </p:nvSpPr>
        <p:spPr>
          <a:xfrm>
            <a:off x="461399" y="195000"/>
            <a:ext cx="11090135" cy="445663"/>
          </a:xfrm>
        </p:spPr>
        <p:txBody>
          <a:bodyPr/>
          <a:lstStyle/>
          <a:p>
            <a:r>
              <a:rPr lang="en-GB" dirty="0"/>
              <a:t>Overall, a sector under pressure	</a:t>
            </a:r>
          </a:p>
        </p:txBody>
      </p:sp>
      <p:sp>
        <p:nvSpPr>
          <p:cNvPr id="3" name="Text Placeholder 2">
            <a:extLst>
              <a:ext uri="{FF2B5EF4-FFF2-40B4-BE49-F238E27FC236}">
                <a16:creationId xmlns:a16="http://schemas.microsoft.com/office/drawing/2014/main" id="{9CD1A1A4-A5A4-467F-9940-8F653B27B825}"/>
              </a:ext>
            </a:extLst>
          </p:cNvPr>
          <p:cNvSpPr>
            <a:spLocks noGrp="1"/>
          </p:cNvSpPr>
          <p:nvPr>
            <p:ph type="body" sz="quarter" idx="10"/>
          </p:nvPr>
        </p:nvSpPr>
        <p:spPr>
          <a:xfrm>
            <a:off x="550863" y="1042987"/>
            <a:ext cx="11000671" cy="5080021"/>
          </a:xfrm>
        </p:spPr>
        <p:txBody>
          <a:bodyPr/>
          <a:lstStyle/>
          <a:p>
            <a:pPr marL="342900" indent="-342900">
              <a:buFont typeface="Arial" panose="020B0604020202020204" pitchFamily="34" charset="0"/>
              <a:buChar char="•"/>
            </a:pPr>
            <a:r>
              <a:rPr lang="en-GB" dirty="0"/>
              <a:t>Charities are facing growing demand for their services, from new and existing clients </a:t>
            </a:r>
          </a:p>
          <a:p>
            <a:pPr marL="342900" indent="-342900">
              <a:buFont typeface="Arial" panose="020B0604020202020204" pitchFamily="34" charset="0"/>
              <a:buChar char="•"/>
            </a:pPr>
            <a:r>
              <a:rPr lang="en-GB" dirty="0"/>
              <a:t>This growth in demand has been underpinned by a reduction in income, across many funding sources</a:t>
            </a:r>
          </a:p>
          <a:p>
            <a:pPr marL="342900" indent="-342900">
              <a:buFont typeface="Arial" panose="020B0604020202020204" pitchFamily="34" charset="0"/>
              <a:buChar char="•"/>
            </a:pPr>
            <a:r>
              <a:rPr lang="en-GB" dirty="0"/>
              <a:t>Charities more dependent on earned income and fundraising events may be particularly hard hit</a:t>
            </a:r>
          </a:p>
          <a:p>
            <a:pPr marL="342900" indent="-342900">
              <a:buFont typeface="Arial" panose="020B0604020202020204" pitchFamily="34" charset="0"/>
              <a:buChar char="•"/>
            </a:pPr>
            <a:r>
              <a:rPr lang="en-GB" dirty="0"/>
              <a:t>As a result, charities have had to adapt their services, including delivering more online, as well as seek alternate sources of funding </a:t>
            </a:r>
          </a:p>
          <a:p>
            <a:pPr marL="342900" indent="-342900">
              <a:buFont typeface="Arial" panose="020B0604020202020204" pitchFamily="34" charset="0"/>
              <a:buChar char="•"/>
            </a:pPr>
            <a:r>
              <a:rPr lang="en-GB" dirty="0"/>
              <a:t>Some have also had to make reductions in their services and make staff redundant</a:t>
            </a:r>
          </a:p>
          <a:p>
            <a:pPr marL="342900" indent="-342900">
              <a:buFont typeface="Arial" panose="020B0604020202020204" pitchFamily="34" charset="0"/>
              <a:buChar char="•"/>
            </a:pPr>
            <a:r>
              <a:rPr lang="en-GB" dirty="0"/>
              <a:t>Many are making greater use of tech and collaborating more with others</a:t>
            </a:r>
          </a:p>
          <a:p>
            <a:pPr marL="342900" indent="-342900">
              <a:buFont typeface="Arial" panose="020B0604020202020204" pitchFamily="34" charset="0"/>
              <a:buChar char="•"/>
            </a:pPr>
            <a:r>
              <a:rPr lang="en-GB" dirty="0"/>
              <a:t>It could be 1-2 years before many are back to where they were before Covid</a:t>
            </a:r>
          </a:p>
          <a:p>
            <a:pPr marL="342900" indent="-342900">
              <a:buFont typeface="Arial" panose="020B0604020202020204" pitchFamily="34" charset="0"/>
              <a:buChar char="•"/>
            </a:pPr>
            <a:r>
              <a:rPr lang="en-GB" dirty="0"/>
              <a:t>But we won’t know the full extent of the damage for some time</a:t>
            </a:r>
          </a:p>
          <a:p>
            <a:pPr marL="342900" indent="-342900">
              <a:buFont typeface="Arial" panose="020B0604020202020204" pitchFamily="34" charset="0"/>
              <a:buChar char="•"/>
            </a:pPr>
            <a:endParaRPr lang="en-GB" dirty="0"/>
          </a:p>
        </p:txBody>
      </p:sp>
      <p:cxnSp>
        <p:nvCxnSpPr>
          <p:cNvPr id="4" name="Straight Connector 3">
            <a:extLst>
              <a:ext uri="{FF2B5EF4-FFF2-40B4-BE49-F238E27FC236}">
                <a16:creationId xmlns:a16="http://schemas.microsoft.com/office/drawing/2014/main" id="{A2E59AC9-AC95-4812-B856-F0865D9ACCAD}"/>
              </a:ext>
            </a:extLst>
          </p:cNvPr>
          <p:cNvCxnSpPr/>
          <p:nvPr/>
        </p:nvCxnSpPr>
        <p:spPr>
          <a:xfrm>
            <a:off x="443605" y="69963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18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Down 58">
            <a:extLst>
              <a:ext uri="{FF2B5EF4-FFF2-40B4-BE49-F238E27FC236}">
                <a16:creationId xmlns:a16="http://schemas.microsoft.com/office/drawing/2014/main" id="{D49F5336-B561-4BFE-9690-CEFA0C0F43E1}"/>
              </a:ext>
            </a:extLst>
          </p:cNvPr>
          <p:cNvSpPr/>
          <p:nvPr/>
        </p:nvSpPr>
        <p:spPr>
          <a:xfrm>
            <a:off x="336060" y="1446028"/>
            <a:ext cx="11519880" cy="4181713"/>
          </a:xfrm>
          <a:prstGeom prst="downArrow">
            <a:avLst>
              <a:gd name="adj1" fmla="val 91099"/>
              <a:gd name="adj2" fmla="val 10673"/>
            </a:avLst>
          </a:prstGeom>
          <a:gradFill>
            <a:gsLst>
              <a:gs pos="0">
                <a:schemeClr val="accent1"/>
              </a:gs>
              <a:gs pos="41000">
                <a:schemeClr val="accent1">
                  <a:lumMod val="40000"/>
                  <a:lumOff val="60000"/>
                </a:schemeClr>
              </a:gs>
              <a:gs pos="100000">
                <a:schemeClr val="accent1">
                  <a:lumMod val="20000"/>
                  <a:lumOff val="80000"/>
                </a:schemeClr>
              </a:gs>
            </a:gsLst>
            <a:lin ang="16200000" scaled="1"/>
          </a:gra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GB" sz="1500" b="0" dirty="0"/>
          </a:p>
        </p:txBody>
      </p:sp>
      <p:sp>
        <p:nvSpPr>
          <p:cNvPr id="2" name="Slide Number Placeholder 1"/>
          <p:cNvSpPr>
            <a:spLocks noGrp="1"/>
          </p:cNvSpPr>
          <p:nvPr>
            <p:ph type="sldNum" sz="quarter" idx="11"/>
          </p:nvPr>
        </p:nvSpPr>
        <p:spPr>
          <a:xfrm>
            <a:off x="12291977" y="-571415"/>
            <a:ext cx="16030" cy="37831"/>
          </a:xfrm>
        </p:spPr>
        <p:txBody>
          <a:bodyPr/>
          <a:lstStyle/>
          <a:p>
            <a:fld id="{01940DDA-0656-452C-A408-68789653BD9B}" type="slidenum">
              <a:rPr lang="en-US" smtClean="0">
                <a:latin typeface="+mn-lt"/>
              </a:rPr>
              <a:pPr/>
              <a:t>2</a:t>
            </a:fld>
            <a:endParaRPr lang="en-US">
              <a:latin typeface="+mn-lt"/>
            </a:endParaRPr>
          </a:p>
        </p:txBody>
      </p:sp>
      <p:sp>
        <p:nvSpPr>
          <p:cNvPr id="3" name="Text Placeholder 2"/>
          <p:cNvSpPr>
            <a:spLocks noGrp="1"/>
          </p:cNvSpPr>
          <p:nvPr>
            <p:ph type="body" sz="quarter" idx="13"/>
          </p:nvPr>
        </p:nvSpPr>
        <p:spPr/>
        <p:txBody>
          <a:bodyPr/>
          <a:lstStyle/>
          <a:p>
            <a:r>
              <a:rPr lang="en-GB" sz="3200" b="1" cap="none" dirty="0">
                <a:solidFill>
                  <a:schemeClr val="accent1"/>
                </a:solidFill>
              </a:rPr>
              <a:t>Pro Bono Economics</a:t>
            </a:r>
          </a:p>
        </p:txBody>
      </p:sp>
      <p:sp>
        <p:nvSpPr>
          <p:cNvPr id="8" name="Rectangle: Rounded Corners 7">
            <a:extLst>
              <a:ext uri="{FF2B5EF4-FFF2-40B4-BE49-F238E27FC236}">
                <a16:creationId xmlns:a16="http://schemas.microsoft.com/office/drawing/2014/main" id="{0FBDAD71-9B7C-407F-A75B-CB1BEB317BE3}"/>
              </a:ext>
            </a:extLst>
          </p:cNvPr>
          <p:cNvSpPr/>
          <p:nvPr/>
        </p:nvSpPr>
        <p:spPr>
          <a:xfrm>
            <a:off x="274712" y="5720080"/>
            <a:ext cx="11642577" cy="576000"/>
          </a:xfrm>
          <a:prstGeom prst="roundRect">
            <a:avLst/>
          </a:prstGeom>
          <a:solidFill>
            <a:schemeClr val="accent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GB" sz="2800" b="0" dirty="0">
                <a:solidFill>
                  <a:schemeClr val="bg1"/>
                </a:solidFill>
              </a:rPr>
              <a:t>Social change and wellbeing improvements</a:t>
            </a:r>
          </a:p>
          <a:p>
            <a:pPr algn="ctr">
              <a:lnSpc>
                <a:spcPct val="90000"/>
              </a:lnSpc>
              <a:spcBef>
                <a:spcPts val="400"/>
              </a:spcBef>
            </a:pPr>
            <a:endParaRPr lang="en-GB" sz="2800" b="0" dirty="0">
              <a:solidFill>
                <a:schemeClr val="bg1"/>
              </a:solidFill>
            </a:endParaRPr>
          </a:p>
        </p:txBody>
      </p:sp>
      <p:sp>
        <p:nvSpPr>
          <p:cNvPr id="4" name="Rectangle: Rounded Corners 3">
            <a:extLst>
              <a:ext uri="{FF2B5EF4-FFF2-40B4-BE49-F238E27FC236}">
                <a16:creationId xmlns:a16="http://schemas.microsoft.com/office/drawing/2014/main" id="{0AAEED6B-4F18-4A4D-B082-9DC76B30620B}"/>
              </a:ext>
            </a:extLst>
          </p:cNvPr>
          <p:cNvSpPr/>
          <p:nvPr/>
        </p:nvSpPr>
        <p:spPr>
          <a:xfrm>
            <a:off x="2174178" y="1847700"/>
            <a:ext cx="2794000" cy="1564640"/>
          </a:xfrm>
          <a:prstGeom prst="roundRect">
            <a:avLst/>
          </a:prstGeom>
          <a:solidFill>
            <a:schemeClr val="accent3">
              <a:lumMod val="20000"/>
              <a:lumOff val="80000"/>
            </a:schemeClr>
          </a:solidFill>
          <a:ln w="9525">
            <a:noFill/>
          </a:ln>
          <a:effectLst/>
        </p:spPr>
        <p:style>
          <a:lnRef idx="1">
            <a:schemeClr val="accent1"/>
          </a:lnRef>
          <a:fillRef idx="0">
            <a:schemeClr val="accent1"/>
          </a:fillRef>
          <a:effectRef idx="0">
            <a:schemeClr val="accent1"/>
          </a:effectRef>
          <a:fontRef idx="minor">
            <a:schemeClr val="tx1"/>
          </a:fontRef>
        </p:style>
        <p:txBody>
          <a:bodyPr lIns="36000" tIns="72000" rIns="36000" bIns="72000" rtlCol="0" anchor="t" anchorCtr="0">
            <a:noAutofit/>
          </a:bodyPr>
          <a:lstStyle/>
          <a:p>
            <a:pPr algn="ctr">
              <a:lnSpc>
                <a:spcPct val="90000"/>
              </a:lnSpc>
              <a:spcBef>
                <a:spcPts val="400"/>
              </a:spcBef>
            </a:pPr>
            <a:r>
              <a:rPr lang="en-GB" sz="2800" b="0" dirty="0">
                <a:solidFill>
                  <a:schemeClr val="accent1"/>
                </a:solidFill>
              </a:rPr>
              <a:t>PBE projects</a:t>
            </a:r>
          </a:p>
          <a:p>
            <a:pPr algn="ctr">
              <a:lnSpc>
                <a:spcPct val="90000"/>
              </a:lnSpc>
              <a:spcBef>
                <a:spcPts val="400"/>
              </a:spcBef>
            </a:pPr>
            <a:endParaRPr lang="en-GB" sz="400" b="0" dirty="0">
              <a:solidFill>
                <a:schemeClr val="accent1"/>
              </a:solidFill>
            </a:endParaRPr>
          </a:p>
          <a:p>
            <a:pPr algn="ctr">
              <a:lnSpc>
                <a:spcPct val="90000"/>
              </a:lnSpc>
              <a:spcBef>
                <a:spcPts val="400"/>
              </a:spcBef>
            </a:pPr>
            <a:r>
              <a:rPr lang="en-GB" sz="1800" b="0" i="1" dirty="0">
                <a:solidFill>
                  <a:schemeClr val="accent1"/>
                </a:solidFill>
              </a:rPr>
              <a:t>Helping charities measure, understand &amp; communicate their impact</a:t>
            </a:r>
          </a:p>
          <a:p>
            <a:pPr algn="ctr">
              <a:lnSpc>
                <a:spcPct val="90000"/>
              </a:lnSpc>
              <a:spcBef>
                <a:spcPts val="400"/>
              </a:spcBef>
            </a:pPr>
            <a:endParaRPr lang="en-GB" sz="2800" b="0" dirty="0">
              <a:solidFill>
                <a:schemeClr val="accent1"/>
              </a:solidFill>
            </a:endParaRPr>
          </a:p>
        </p:txBody>
      </p:sp>
      <p:sp>
        <p:nvSpPr>
          <p:cNvPr id="7" name="Rectangle: Rounded Corners 6">
            <a:extLst>
              <a:ext uri="{FF2B5EF4-FFF2-40B4-BE49-F238E27FC236}">
                <a16:creationId xmlns:a16="http://schemas.microsoft.com/office/drawing/2014/main" id="{677A938B-EA2F-45E0-9D4A-A0BE91742F77}"/>
              </a:ext>
            </a:extLst>
          </p:cNvPr>
          <p:cNvSpPr/>
          <p:nvPr/>
        </p:nvSpPr>
        <p:spPr>
          <a:xfrm>
            <a:off x="7171054" y="1847700"/>
            <a:ext cx="2794000" cy="1564640"/>
          </a:xfrm>
          <a:prstGeom prst="roundRect">
            <a:avLst/>
          </a:prstGeom>
          <a:solidFill>
            <a:schemeClr val="accent3">
              <a:lumMod val="20000"/>
              <a:lumOff val="80000"/>
            </a:schemeClr>
          </a:solidFill>
          <a:ln w="9525">
            <a:noFill/>
          </a:ln>
          <a:effectLst/>
        </p:spPr>
        <p:style>
          <a:lnRef idx="1">
            <a:schemeClr val="accent1"/>
          </a:lnRef>
          <a:fillRef idx="0">
            <a:schemeClr val="accent1"/>
          </a:fillRef>
          <a:effectRef idx="0">
            <a:schemeClr val="accent1"/>
          </a:effectRef>
          <a:fontRef idx="minor">
            <a:schemeClr val="tx1"/>
          </a:fontRef>
        </p:style>
        <p:txBody>
          <a:bodyPr lIns="36000" tIns="72000" rIns="36000" bIns="72000" rtlCol="0" anchor="t" anchorCtr="0">
            <a:noAutofit/>
          </a:bodyPr>
          <a:lstStyle/>
          <a:p>
            <a:pPr algn="ctr">
              <a:lnSpc>
                <a:spcPct val="90000"/>
              </a:lnSpc>
              <a:spcBef>
                <a:spcPts val="400"/>
              </a:spcBef>
            </a:pPr>
            <a:r>
              <a:rPr lang="en-GB" sz="2800" b="0" dirty="0">
                <a:solidFill>
                  <a:schemeClr val="accent1"/>
                </a:solidFill>
              </a:rPr>
              <a:t>PBE policy</a:t>
            </a:r>
          </a:p>
          <a:p>
            <a:pPr algn="ctr">
              <a:lnSpc>
                <a:spcPct val="90000"/>
              </a:lnSpc>
              <a:spcBef>
                <a:spcPts val="400"/>
              </a:spcBef>
            </a:pPr>
            <a:endParaRPr lang="en-GB" sz="400" b="0" dirty="0">
              <a:solidFill>
                <a:schemeClr val="accent1"/>
              </a:solidFill>
            </a:endParaRPr>
          </a:p>
          <a:p>
            <a:pPr algn="ctr">
              <a:lnSpc>
                <a:spcPct val="90000"/>
              </a:lnSpc>
              <a:spcBef>
                <a:spcPts val="400"/>
              </a:spcBef>
            </a:pPr>
            <a:r>
              <a:rPr lang="en-GB" sz="1800" b="0" i="1" dirty="0">
                <a:solidFill>
                  <a:schemeClr val="accent1"/>
                </a:solidFill>
              </a:rPr>
              <a:t>Undertaking research and policy work to inform and shape the public debate</a:t>
            </a:r>
            <a:endParaRPr lang="en-GB" sz="2800" b="0" dirty="0">
              <a:solidFill>
                <a:schemeClr val="accent1"/>
              </a:solidFill>
            </a:endParaRPr>
          </a:p>
        </p:txBody>
      </p:sp>
      <p:grpSp>
        <p:nvGrpSpPr>
          <p:cNvPr id="60" name="Group 59">
            <a:extLst>
              <a:ext uri="{FF2B5EF4-FFF2-40B4-BE49-F238E27FC236}">
                <a16:creationId xmlns:a16="http://schemas.microsoft.com/office/drawing/2014/main" id="{F86AF246-7024-4ACF-9E9B-E4AE84A32F8A}"/>
              </a:ext>
            </a:extLst>
          </p:cNvPr>
          <p:cNvGrpSpPr/>
          <p:nvPr/>
        </p:nvGrpSpPr>
        <p:grpSpPr>
          <a:xfrm>
            <a:off x="1132840" y="4279087"/>
            <a:ext cx="4828540" cy="444609"/>
            <a:chOff x="665480" y="3740730"/>
            <a:chExt cx="4828540" cy="444609"/>
          </a:xfrm>
          <a:solidFill>
            <a:schemeClr val="accent3">
              <a:lumMod val="20000"/>
              <a:lumOff val="80000"/>
            </a:schemeClr>
          </a:solidFill>
        </p:grpSpPr>
        <p:sp>
          <p:nvSpPr>
            <p:cNvPr id="36" name="Rectangle: Rounded Corners 35">
              <a:extLst>
                <a:ext uri="{FF2B5EF4-FFF2-40B4-BE49-F238E27FC236}">
                  <a16:creationId xmlns:a16="http://schemas.microsoft.com/office/drawing/2014/main" id="{CF3D2200-EDD0-40B9-B669-3F196DC4BE39}"/>
                </a:ext>
              </a:extLst>
            </p:cNvPr>
            <p:cNvSpPr/>
            <p:nvPr/>
          </p:nvSpPr>
          <p:spPr>
            <a:xfrm>
              <a:off x="665480" y="3740730"/>
              <a:ext cx="1549400" cy="444609"/>
            </a:xfrm>
            <a:prstGeom prst="roundRect">
              <a:avLst/>
            </a:prstGeom>
            <a:grp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GB" sz="2000" b="0" i="1" dirty="0">
                  <a:solidFill>
                    <a:schemeClr val="accent1"/>
                  </a:solidFill>
                </a:rPr>
                <a:t>Advice</a:t>
              </a:r>
            </a:p>
            <a:p>
              <a:pPr algn="ctr">
                <a:lnSpc>
                  <a:spcPct val="90000"/>
                </a:lnSpc>
                <a:spcBef>
                  <a:spcPts val="400"/>
                </a:spcBef>
              </a:pPr>
              <a:endParaRPr lang="en-GB" sz="2000" b="0" i="1" dirty="0">
                <a:solidFill>
                  <a:schemeClr val="accent1"/>
                </a:solidFill>
              </a:endParaRPr>
            </a:p>
            <a:p>
              <a:pPr algn="ctr">
                <a:lnSpc>
                  <a:spcPct val="90000"/>
                </a:lnSpc>
                <a:spcBef>
                  <a:spcPts val="400"/>
                </a:spcBef>
              </a:pPr>
              <a:endParaRPr lang="en-GB" sz="2000" b="0" i="1" dirty="0">
                <a:solidFill>
                  <a:schemeClr val="accent1"/>
                </a:solidFill>
              </a:endParaRPr>
            </a:p>
          </p:txBody>
        </p:sp>
        <p:sp>
          <p:nvSpPr>
            <p:cNvPr id="37" name="Rectangle: Rounded Corners 36">
              <a:extLst>
                <a:ext uri="{FF2B5EF4-FFF2-40B4-BE49-F238E27FC236}">
                  <a16:creationId xmlns:a16="http://schemas.microsoft.com/office/drawing/2014/main" id="{CB4944F3-2D27-4071-9CC6-40679346573A}"/>
                </a:ext>
              </a:extLst>
            </p:cNvPr>
            <p:cNvSpPr/>
            <p:nvPr/>
          </p:nvSpPr>
          <p:spPr>
            <a:xfrm>
              <a:off x="2305050" y="3740730"/>
              <a:ext cx="1549400" cy="444609"/>
            </a:xfrm>
            <a:prstGeom prst="roundRect">
              <a:avLst/>
            </a:prstGeom>
            <a:grp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GB" sz="2000" b="0" i="1" dirty="0">
                  <a:solidFill>
                    <a:schemeClr val="accent1"/>
                  </a:solidFill>
                </a:rPr>
                <a:t>Analysis</a:t>
              </a:r>
            </a:p>
            <a:p>
              <a:pPr algn="ctr">
                <a:lnSpc>
                  <a:spcPct val="90000"/>
                </a:lnSpc>
                <a:spcBef>
                  <a:spcPts val="400"/>
                </a:spcBef>
              </a:pPr>
              <a:endParaRPr lang="en-GB" sz="2000" b="0" i="1" dirty="0">
                <a:solidFill>
                  <a:schemeClr val="accent1"/>
                </a:solidFill>
              </a:endParaRPr>
            </a:p>
            <a:p>
              <a:pPr algn="ctr">
                <a:lnSpc>
                  <a:spcPct val="90000"/>
                </a:lnSpc>
                <a:spcBef>
                  <a:spcPts val="400"/>
                </a:spcBef>
              </a:pPr>
              <a:endParaRPr lang="en-GB" sz="2000" b="0" i="1" dirty="0">
                <a:solidFill>
                  <a:schemeClr val="accent1"/>
                </a:solidFill>
              </a:endParaRPr>
            </a:p>
          </p:txBody>
        </p:sp>
        <p:sp>
          <p:nvSpPr>
            <p:cNvPr id="38" name="Rectangle: Rounded Corners 37">
              <a:extLst>
                <a:ext uri="{FF2B5EF4-FFF2-40B4-BE49-F238E27FC236}">
                  <a16:creationId xmlns:a16="http://schemas.microsoft.com/office/drawing/2014/main" id="{C807BD90-493E-4693-9A50-6204F2CEC616}"/>
                </a:ext>
              </a:extLst>
            </p:cNvPr>
            <p:cNvSpPr/>
            <p:nvPr/>
          </p:nvSpPr>
          <p:spPr>
            <a:xfrm>
              <a:off x="3944620" y="3740730"/>
              <a:ext cx="1549400" cy="444609"/>
            </a:xfrm>
            <a:prstGeom prst="roundRect">
              <a:avLst/>
            </a:prstGeom>
            <a:grp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GB" sz="2000" b="0" i="1" dirty="0">
                  <a:solidFill>
                    <a:schemeClr val="accent1"/>
                  </a:solidFill>
                </a:rPr>
                <a:t>Advocacy</a:t>
              </a:r>
            </a:p>
            <a:p>
              <a:pPr algn="ctr">
                <a:lnSpc>
                  <a:spcPct val="90000"/>
                </a:lnSpc>
                <a:spcBef>
                  <a:spcPts val="400"/>
                </a:spcBef>
              </a:pPr>
              <a:endParaRPr lang="en-GB" sz="2000" b="0" i="1" dirty="0">
                <a:solidFill>
                  <a:schemeClr val="accent1"/>
                </a:solidFill>
              </a:endParaRPr>
            </a:p>
            <a:p>
              <a:pPr algn="ctr">
                <a:lnSpc>
                  <a:spcPct val="90000"/>
                </a:lnSpc>
                <a:spcBef>
                  <a:spcPts val="400"/>
                </a:spcBef>
              </a:pPr>
              <a:endParaRPr lang="en-GB" sz="2000" b="0" i="1" dirty="0">
                <a:solidFill>
                  <a:schemeClr val="accent1"/>
                </a:solidFill>
              </a:endParaRPr>
            </a:p>
          </p:txBody>
        </p:sp>
      </p:grpSp>
      <p:grpSp>
        <p:nvGrpSpPr>
          <p:cNvPr id="61" name="Group 60">
            <a:extLst>
              <a:ext uri="{FF2B5EF4-FFF2-40B4-BE49-F238E27FC236}">
                <a16:creationId xmlns:a16="http://schemas.microsoft.com/office/drawing/2014/main" id="{66483D42-A7AA-434D-979B-07B69D5B0497}"/>
              </a:ext>
            </a:extLst>
          </p:cNvPr>
          <p:cNvGrpSpPr/>
          <p:nvPr/>
        </p:nvGrpSpPr>
        <p:grpSpPr>
          <a:xfrm>
            <a:off x="6159502" y="4279087"/>
            <a:ext cx="4828540" cy="444609"/>
            <a:chOff x="6697982" y="3740730"/>
            <a:chExt cx="4828540" cy="444609"/>
          </a:xfrm>
        </p:grpSpPr>
        <p:sp>
          <p:nvSpPr>
            <p:cNvPr id="39" name="Rectangle: Rounded Corners 38">
              <a:extLst>
                <a:ext uri="{FF2B5EF4-FFF2-40B4-BE49-F238E27FC236}">
                  <a16:creationId xmlns:a16="http://schemas.microsoft.com/office/drawing/2014/main" id="{A24E1603-EB76-4DEF-A509-739EF9734590}"/>
                </a:ext>
              </a:extLst>
            </p:cNvPr>
            <p:cNvSpPr/>
            <p:nvPr/>
          </p:nvSpPr>
          <p:spPr>
            <a:xfrm>
              <a:off x="6697982" y="3740730"/>
              <a:ext cx="1549400" cy="444609"/>
            </a:xfrm>
            <a:prstGeom prst="roundRect">
              <a:avLst/>
            </a:prstGeom>
            <a:solidFill>
              <a:schemeClr val="accent3">
                <a:lumMod val="20000"/>
                <a:lumOff val="80000"/>
              </a:schemeClr>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GB" sz="2000" b="0" i="1" dirty="0">
                  <a:solidFill>
                    <a:schemeClr val="accent1"/>
                  </a:solidFill>
                </a:rPr>
                <a:t>Research</a:t>
              </a:r>
            </a:p>
            <a:p>
              <a:pPr algn="ctr">
                <a:lnSpc>
                  <a:spcPct val="90000"/>
                </a:lnSpc>
                <a:spcBef>
                  <a:spcPts val="400"/>
                </a:spcBef>
              </a:pPr>
              <a:endParaRPr lang="en-GB" sz="2000" b="0" i="1" dirty="0">
                <a:solidFill>
                  <a:schemeClr val="accent1"/>
                </a:solidFill>
              </a:endParaRPr>
            </a:p>
            <a:p>
              <a:pPr algn="ctr">
                <a:lnSpc>
                  <a:spcPct val="90000"/>
                </a:lnSpc>
                <a:spcBef>
                  <a:spcPts val="400"/>
                </a:spcBef>
              </a:pPr>
              <a:endParaRPr lang="en-GB" sz="2000" b="0" i="1" dirty="0">
                <a:solidFill>
                  <a:schemeClr val="accent1"/>
                </a:solidFill>
              </a:endParaRPr>
            </a:p>
          </p:txBody>
        </p:sp>
        <p:sp>
          <p:nvSpPr>
            <p:cNvPr id="40" name="Rectangle: Rounded Corners 39">
              <a:extLst>
                <a:ext uri="{FF2B5EF4-FFF2-40B4-BE49-F238E27FC236}">
                  <a16:creationId xmlns:a16="http://schemas.microsoft.com/office/drawing/2014/main" id="{326A4080-AB85-4A73-91AB-60FACE50B4E5}"/>
                </a:ext>
              </a:extLst>
            </p:cNvPr>
            <p:cNvSpPr/>
            <p:nvPr/>
          </p:nvSpPr>
          <p:spPr>
            <a:xfrm>
              <a:off x="8337552" y="3740730"/>
              <a:ext cx="1549400" cy="444609"/>
            </a:xfrm>
            <a:prstGeom prst="roundRect">
              <a:avLst/>
            </a:prstGeom>
            <a:solidFill>
              <a:schemeClr val="accent3">
                <a:lumMod val="20000"/>
                <a:lumOff val="80000"/>
              </a:schemeClr>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GB" sz="2000" b="0" i="1" dirty="0">
                  <a:solidFill>
                    <a:schemeClr val="accent1"/>
                  </a:solidFill>
                </a:rPr>
                <a:t>Policy</a:t>
              </a:r>
            </a:p>
            <a:p>
              <a:pPr algn="ctr">
                <a:lnSpc>
                  <a:spcPct val="90000"/>
                </a:lnSpc>
                <a:spcBef>
                  <a:spcPts val="400"/>
                </a:spcBef>
              </a:pPr>
              <a:endParaRPr lang="en-GB" sz="2000" b="0" i="1" dirty="0">
                <a:solidFill>
                  <a:schemeClr val="accent1"/>
                </a:solidFill>
              </a:endParaRPr>
            </a:p>
            <a:p>
              <a:pPr algn="ctr">
                <a:lnSpc>
                  <a:spcPct val="90000"/>
                </a:lnSpc>
                <a:spcBef>
                  <a:spcPts val="400"/>
                </a:spcBef>
              </a:pPr>
              <a:endParaRPr lang="en-GB" sz="2000" b="0" i="1" dirty="0">
                <a:solidFill>
                  <a:schemeClr val="accent1"/>
                </a:solidFill>
              </a:endParaRPr>
            </a:p>
          </p:txBody>
        </p:sp>
        <p:sp>
          <p:nvSpPr>
            <p:cNvPr id="41" name="Rectangle: Rounded Corners 40">
              <a:extLst>
                <a:ext uri="{FF2B5EF4-FFF2-40B4-BE49-F238E27FC236}">
                  <a16:creationId xmlns:a16="http://schemas.microsoft.com/office/drawing/2014/main" id="{806008BA-DDD9-4BC7-A0E0-68BC149F7845}"/>
                </a:ext>
              </a:extLst>
            </p:cNvPr>
            <p:cNvSpPr/>
            <p:nvPr/>
          </p:nvSpPr>
          <p:spPr>
            <a:xfrm>
              <a:off x="9977122" y="3740730"/>
              <a:ext cx="1549400" cy="444609"/>
            </a:xfrm>
            <a:prstGeom prst="roundRect">
              <a:avLst/>
            </a:prstGeom>
            <a:solidFill>
              <a:schemeClr val="accent3">
                <a:lumMod val="20000"/>
                <a:lumOff val="80000"/>
              </a:schemeClr>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GB" sz="2000" b="0" i="1" dirty="0">
                  <a:solidFill>
                    <a:schemeClr val="accent1"/>
                  </a:solidFill>
                </a:rPr>
                <a:t>Comment</a:t>
              </a:r>
            </a:p>
            <a:p>
              <a:pPr algn="ctr">
                <a:lnSpc>
                  <a:spcPct val="90000"/>
                </a:lnSpc>
                <a:spcBef>
                  <a:spcPts val="400"/>
                </a:spcBef>
              </a:pPr>
              <a:endParaRPr lang="en-GB" sz="2000" b="0" i="1" dirty="0">
                <a:solidFill>
                  <a:schemeClr val="accent1"/>
                </a:solidFill>
              </a:endParaRPr>
            </a:p>
            <a:p>
              <a:pPr algn="ctr">
                <a:lnSpc>
                  <a:spcPct val="90000"/>
                </a:lnSpc>
                <a:spcBef>
                  <a:spcPts val="400"/>
                </a:spcBef>
              </a:pPr>
              <a:endParaRPr lang="en-GB" sz="2000" b="0" i="1" dirty="0">
                <a:solidFill>
                  <a:schemeClr val="accent1"/>
                </a:solidFill>
              </a:endParaRPr>
            </a:p>
          </p:txBody>
        </p:sp>
      </p:grpSp>
      <p:grpSp>
        <p:nvGrpSpPr>
          <p:cNvPr id="52" name="Group 51">
            <a:extLst>
              <a:ext uri="{FF2B5EF4-FFF2-40B4-BE49-F238E27FC236}">
                <a16:creationId xmlns:a16="http://schemas.microsoft.com/office/drawing/2014/main" id="{EBEAF7EA-2671-47FA-9F86-6E9564AAA15A}"/>
              </a:ext>
            </a:extLst>
          </p:cNvPr>
          <p:cNvGrpSpPr/>
          <p:nvPr/>
        </p:nvGrpSpPr>
        <p:grpSpPr>
          <a:xfrm>
            <a:off x="2026921" y="3526511"/>
            <a:ext cx="3046293" cy="646288"/>
            <a:chOff x="1529081" y="3576320"/>
            <a:chExt cx="3046293" cy="266400"/>
          </a:xfrm>
        </p:grpSpPr>
        <p:cxnSp>
          <p:nvCxnSpPr>
            <p:cNvPr id="46" name="Connector: Curved 45">
              <a:extLst>
                <a:ext uri="{FF2B5EF4-FFF2-40B4-BE49-F238E27FC236}">
                  <a16:creationId xmlns:a16="http://schemas.microsoft.com/office/drawing/2014/main" id="{BE101A67-4244-442F-A9CE-15B80CB66EF5}"/>
                </a:ext>
              </a:extLst>
            </p:cNvPr>
            <p:cNvCxnSpPr>
              <a:cxnSpLocks/>
            </p:cNvCxnSpPr>
            <p:nvPr/>
          </p:nvCxnSpPr>
          <p:spPr>
            <a:xfrm rot="10800000" flipV="1">
              <a:off x="1529081" y="3576320"/>
              <a:ext cx="1473200" cy="266010"/>
            </a:xfrm>
            <a:prstGeom prst="curvedConnector2">
              <a:avLst/>
            </a:prstGeom>
            <a:ln w="9525">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2640DBBE-EC05-4850-A7CA-61390EE3EA3C}"/>
                </a:ext>
              </a:extLst>
            </p:cNvPr>
            <p:cNvCxnSpPr>
              <a:cxnSpLocks/>
            </p:cNvCxnSpPr>
            <p:nvPr/>
          </p:nvCxnSpPr>
          <p:spPr>
            <a:xfrm rot="10800000" flipH="1" flipV="1">
              <a:off x="3102174" y="3576320"/>
              <a:ext cx="1473200" cy="266010"/>
            </a:xfrm>
            <a:prstGeom prst="curvedConnector2">
              <a:avLst/>
            </a:prstGeom>
            <a:ln w="9525">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658E955-798E-4A9C-BE45-E9193A615B47}"/>
                </a:ext>
              </a:extLst>
            </p:cNvPr>
            <p:cNvCxnSpPr>
              <a:cxnSpLocks/>
            </p:cNvCxnSpPr>
            <p:nvPr/>
          </p:nvCxnSpPr>
          <p:spPr>
            <a:xfrm flipH="1">
              <a:off x="3050322" y="3576320"/>
              <a:ext cx="3810" cy="266400"/>
            </a:xfrm>
            <a:prstGeom prst="straightConnector1">
              <a:avLst/>
            </a:prstGeom>
            <a:ln w="9525">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AA3941C-5FEB-4317-8F6F-46D7767E365E}"/>
              </a:ext>
            </a:extLst>
          </p:cNvPr>
          <p:cNvGrpSpPr/>
          <p:nvPr/>
        </p:nvGrpSpPr>
        <p:grpSpPr>
          <a:xfrm>
            <a:off x="7046813" y="3541025"/>
            <a:ext cx="3046293" cy="646288"/>
            <a:chOff x="1529081" y="3576320"/>
            <a:chExt cx="3046293" cy="266400"/>
          </a:xfrm>
        </p:grpSpPr>
        <p:cxnSp>
          <p:nvCxnSpPr>
            <p:cNvPr id="54" name="Connector: Curved 53">
              <a:extLst>
                <a:ext uri="{FF2B5EF4-FFF2-40B4-BE49-F238E27FC236}">
                  <a16:creationId xmlns:a16="http://schemas.microsoft.com/office/drawing/2014/main" id="{FFB0B33E-5E4D-4827-8CB1-DC7112BD9875}"/>
                </a:ext>
              </a:extLst>
            </p:cNvPr>
            <p:cNvCxnSpPr>
              <a:cxnSpLocks/>
            </p:cNvCxnSpPr>
            <p:nvPr/>
          </p:nvCxnSpPr>
          <p:spPr>
            <a:xfrm rot="10800000" flipV="1">
              <a:off x="1529081" y="3576320"/>
              <a:ext cx="1473200" cy="266010"/>
            </a:xfrm>
            <a:prstGeom prst="curvedConnector2">
              <a:avLst/>
            </a:prstGeom>
            <a:ln w="9525">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004DCE7F-3EFE-4AD5-AF63-A557767B3466}"/>
                </a:ext>
              </a:extLst>
            </p:cNvPr>
            <p:cNvCxnSpPr>
              <a:cxnSpLocks/>
            </p:cNvCxnSpPr>
            <p:nvPr/>
          </p:nvCxnSpPr>
          <p:spPr>
            <a:xfrm rot="10800000" flipH="1" flipV="1">
              <a:off x="3102174" y="3576320"/>
              <a:ext cx="1473200" cy="266010"/>
            </a:xfrm>
            <a:prstGeom prst="curvedConnector2">
              <a:avLst/>
            </a:prstGeom>
            <a:ln w="9525">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AEF29E0-8A97-4671-B74D-877A722903C8}"/>
                </a:ext>
              </a:extLst>
            </p:cNvPr>
            <p:cNvCxnSpPr>
              <a:cxnSpLocks/>
            </p:cNvCxnSpPr>
            <p:nvPr/>
          </p:nvCxnSpPr>
          <p:spPr>
            <a:xfrm flipH="1">
              <a:off x="3050322" y="3576320"/>
              <a:ext cx="3810" cy="266400"/>
            </a:xfrm>
            <a:prstGeom prst="straightConnector1">
              <a:avLst/>
            </a:prstGeom>
            <a:ln w="9525">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806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F845-40CD-45BD-B046-AFB4FAB64F95}"/>
              </a:ext>
            </a:extLst>
          </p:cNvPr>
          <p:cNvSpPr>
            <a:spLocks noGrp="1"/>
          </p:cNvSpPr>
          <p:nvPr>
            <p:ph type="title"/>
          </p:nvPr>
        </p:nvSpPr>
        <p:spPr>
          <a:xfrm>
            <a:off x="109528" y="146792"/>
            <a:ext cx="11090135" cy="445663"/>
          </a:xfrm>
        </p:spPr>
        <p:txBody>
          <a:bodyPr/>
          <a:lstStyle/>
          <a:p>
            <a:r>
              <a:rPr lang="en-GB" dirty="0"/>
              <a:t>For more information</a:t>
            </a:r>
            <a:br>
              <a:rPr lang="en-GB" dirty="0"/>
            </a:br>
            <a:endParaRPr lang="en-GB" dirty="0"/>
          </a:p>
        </p:txBody>
      </p:sp>
      <p:sp>
        <p:nvSpPr>
          <p:cNvPr id="3" name="Text Placeholder 2">
            <a:extLst>
              <a:ext uri="{FF2B5EF4-FFF2-40B4-BE49-F238E27FC236}">
                <a16:creationId xmlns:a16="http://schemas.microsoft.com/office/drawing/2014/main" id="{E240EA8C-EF9D-4C1D-8083-ABC7A917C920}"/>
              </a:ext>
            </a:extLst>
          </p:cNvPr>
          <p:cNvSpPr>
            <a:spLocks noGrp="1"/>
          </p:cNvSpPr>
          <p:nvPr>
            <p:ph type="body" sz="quarter" idx="10"/>
          </p:nvPr>
        </p:nvSpPr>
        <p:spPr>
          <a:xfrm>
            <a:off x="292409" y="882966"/>
            <a:ext cx="10783262" cy="5632129"/>
          </a:xfrm>
        </p:spPr>
        <p:txBody>
          <a:bodyPr/>
          <a:lstStyle/>
          <a:p>
            <a:pPr algn="ctr"/>
            <a:endParaRPr lang="en-GB" sz="3000" dirty="0">
              <a:hlinkClick r:id="rId2"/>
            </a:endParaRPr>
          </a:p>
          <a:p>
            <a:pPr algn="ctr"/>
            <a:r>
              <a:rPr lang="en-GB" sz="3000" dirty="0">
                <a:hlinkClick r:id="rId2"/>
              </a:rPr>
              <a:t>PBE’s Covid Charity Tracker Survey </a:t>
            </a:r>
            <a:endParaRPr lang="en-GB" sz="3000" dirty="0"/>
          </a:p>
          <a:p>
            <a:pPr algn="ctr"/>
            <a:endParaRPr lang="en-GB" sz="3000" dirty="0"/>
          </a:p>
          <a:p>
            <a:pPr algn="ctr"/>
            <a:endParaRPr lang="en-GB" sz="3000" dirty="0"/>
          </a:p>
          <a:p>
            <a:pPr algn="ctr"/>
            <a:r>
              <a:rPr lang="en-GB" sz="3000" dirty="0"/>
              <a:t> </a:t>
            </a:r>
            <a:r>
              <a:rPr lang="en-GB" sz="3000" dirty="0">
                <a:hlinkClick r:id="rId3"/>
              </a:rPr>
              <a:t>www.probonoeconomics.com/Pages/Category/covid-19-charity-tracker-survey</a:t>
            </a:r>
            <a:endParaRPr lang="en-GB" sz="3000" dirty="0"/>
          </a:p>
          <a:p>
            <a:endParaRPr lang="en-GB" sz="3000" dirty="0"/>
          </a:p>
          <a:p>
            <a:pPr algn="ctr"/>
            <a:r>
              <a:rPr lang="en-GB" sz="3000" dirty="0"/>
              <a:t>Contact me: anoushka.kenley@probonoeconomics.com</a:t>
            </a:r>
            <a:endParaRPr lang="en-GB" dirty="0"/>
          </a:p>
        </p:txBody>
      </p:sp>
      <p:cxnSp>
        <p:nvCxnSpPr>
          <p:cNvPr id="4" name="Straight Connector 3">
            <a:extLst>
              <a:ext uri="{FF2B5EF4-FFF2-40B4-BE49-F238E27FC236}">
                <a16:creationId xmlns:a16="http://schemas.microsoft.com/office/drawing/2014/main" id="{24AD6966-F5B7-4DEC-B45E-9836872B6A53}"/>
              </a:ext>
            </a:extLst>
          </p:cNvPr>
          <p:cNvCxnSpPr/>
          <p:nvPr/>
        </p:nvCxnSpPr>
        <p:spPr>
          <a:xfrm>
            <a:off x="109528" y="6840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70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73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E0F6-EABC-4E59-AEE3-62F5893D2F39}"/>
              </a:ext>
            </a:extLst>
          </p:cNvPr>
          <p:cNvSpPr>
            <a:spLocks noGrp="1"/>
          </p:cNvSpPr>
          <p:nvPr>
            <p:ph type="title"/>
          </p:nvPr>
        </p:nvSpPr>
        <p:spPr/>
        <p:txBody>
          <a:bodyPr/>
          <a:lstStyle/>
          <a:p>
            <a:r>
              <a:rPr lang="en-GB" dirty="0"/>
              <a:t>How PBE works with funders</a:t>
            </a:r>
          </a:p>
        </p:txBody>
      </p:sp>
      <p:sp>
        <p:nvSpPr>
          <p:cNvPr id="7" name="Rectangle: Rounded Corners 6">
            <a:extLst>
              <a:ext uri="{FF2B5EF4-FFF2-40B4-BE49-F238E27FC236}">
                <a16:creationId xmlns:a16="http://schemas.microsoft.com/office/drawing/2014/main" id="{0315209C-5947-4834-AE72-5B043D3F3503}"/>
              </a:ext>
            </a:extLst>
          </p:cNvPr>
          <p:cNvSpPr/>
          <p:nvPr/>
        </p:nvSpPr>
        <p:spPr>
          <a:xfrm>
            <a:off x="1478071" y="1998936"/>
            <a:ext cx="4020855" cy="3652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Advice (theory of change, what to measure &amp; how to measure it)</a:t>
            </a:r>
          </a:p>
          <a:p>
            <a:pPr marL="285750" indent="-285750">
              <a:buFont typeface="Arial" panose="020B0604020202020204" pitchFamily="34" charset="0"/>
              <a:buChar char="•"/>
            </a:pPr>
            <a:r>
              <a:rPr lang="en-GB" dirty="0"/>
              <a:t>Advocacy (size &amp; scale of the problem - for campaigns)</a:t>
            </a:r>
          </a:p>
          <a:p>
            <a:pPr marL="285750" indent="-285750">
              <a:buFont typeface="Arial" panose="020B0604020202020204" pitchFamily="34" charset="0"/>
              <a:buChar char="•"/>
            </a:pPr>
            <a:r>
              <a:rPr lang="en-GB" dirty="0"/>
              <a:t>Analysis (evaluating programme impact)</a:t>
            </a:r>
          </a:p>
        </p:txBody>
      </p:sp>
      <p:sp>
        <p:nvSpPr>
          <p:cNvPr id="8" name="Rectangle: Rounded Corners 7">
            <a:extLst>
              <a:ext uri="{FF2B5EF4-FFF2-40B4-BE49-F238E27FC236}">
                <a16:creationId xmlns:a16="http://schemas.microsoft.com/office/drawing/2014/main" id="{C7EE794C-D720-4075-8FEA-B4AD4697472D}"/>
              </a:ext>
            </a:extLst>
          </p:cNvPr>
          <p:cNvSpPr/>
          <p:nvPr/>
        </p:nvSpPr>
        <p:spPr>
          <a:xfrm>
            <a:off x="6402888" y="1998935"/>
            <a:ext cx="4020855" cy="3652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Programme design &amp; your measurement strategy (measuring your impact, size &amp; scale of problem, your theory of change)</a:t>
            </a:r>
          </a:p>
          <a:p>
            <a:pPr marL="285750" indent="-285750">
              <a:buFont typeface="Arial" panose="020B0604020202020204" pitchFamily="34" charset="0"/>
              <a:buChar char="•"/>
            </a:pPr>
            <a:r>
              <a:rPr lang="en-GB" dirty="0"/>
              <a:t>Evaluating grant applications </a:t>
            </a:r>
          </a:p>
          <a:p>
            <a:pPr marL="285750" indent="-285750">
              <a:buFont typeface="Arial" panose="020B0604020202020204" pitchFamily="34" charset="0"/>
              <a:buChar char="•"/>
            </a:pPr>
            <a:r>
              <a:rPr lang="en-GB" dirty="0"/>
              <a:t>Design a measurement framework for grantees</a:t>
            </a:r>
          </a:p>
          <a:p>
            <a:pPr marL="285750" indent="-285750">
              <a:buFont typeface="Arial" panose="020B0604020202020204" pitchFamily="34" charset="0"/>
              <a:buChar char="•"/>
            </a:pPr>
            <a:r>
              <a:rPr lang="en-GB" dirty="0"/>
              <a:t>Review the impact of your grants (feeding into next cycle)</a:t>
            </a:r>
          </a:p>
        </p:txBody>
      </p:sp>
      <p:sp>
        <p:nvSpPr>
          <p:cNvPr id="10" name="TextBox 9">
            <a:extLst>
              <a:ext uri="{FF2B5EF4-FFF2-40B4-BE49-F238E27FC236}">
                <a16:creationId xmlns:a16="http://schemas.microsoft.com/office/drawing/2014/main" id="{F6A1A615-5DFC-40A6-AF08-D6953276F4D4}"/>
              </a:ext>
            </a:extLst>
          </p:cNvPr>
          <p:cNvSpPr txBox="1"/>
          <p:nvPr/>
        </p:nvSpPr>
        <p:spPr>
          <a:xfrm>
            <a:off x="891251" y="5803445"/>
            <a:ext cx="10579260" cy="646331"/>
          </a:xfrm>
          <a:prstGeom prst="rect">
            <a:avLst/>
          </a:prstGeom>
          <a:noFill/>
        </p:spPr>
        <p:txBody>
          <a:bodyPr wrap="square">
            <a:spAutoFit/>
          </a:bodyPr>
          <a:lstStyle/>
          <a:p>
            <a:r>
              <a:rPr lang="en-GB" dirty="0"/>
              <a:t>The level of support we offer is proportionate to the size of the grant and the organisation you’re supporting.   			More info at: projects@probonoeconomics.com</a:t>
            </a:r>
          </a:p>
        </p:txBody>
      </p:sp>
      <p:sp>
        <p:nvSpPr>
          <p:cNvPr id="11" name="Rectangle: Rounded Corners 10">
            <a:extLst>
              <a:ext uri="{FF2B5EF4-FFF2-40B4-BE49-F238E27FC236}">
                <a16:creationId xmlns:a16="http://schemas.microsoft.com/office/drawing/2014/main" id="{7D1173DC-6C88-4F0D-9647-7DB26E9F9B5C}"/>
              </a:ext>
            </a:extLst>
          </p:cNvPr>
          <p:cNvSpPr/>
          <p:nvPr/>
        </p:nvSpPr>
        <p:spPr>
          <a:xfrm>
            <a:off x="1560837" y="1206235"/>
            <a:ext cx="3855321" cy="79269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Grant Plus</a:t>
            </a:r>
          </a:p>
        </p:txBody>
      </p:sp>
      <p:sp>
        <p:nvSpPr>
          <p:cNvPr id="12" name="Rectangle: Rounded Corners 11">
            <a:extLst>
              <a:ext uri="{FF2B5EF4-FFF2-40B4-BE49-F238E27FC236}">
                <a16:creationId xmlns:a16="http://schemas.microsoft.com/office/drawing/2014/main" id="{382C71CD-C53E-4E9B-854F-F7332F2C74FB}"/>
              </a:ext>
            </a:extLst>
          </p:cNvPr>
          <p:cNvSpPr/>
          <p:nvPr/>
        </p:nvSpPr>
        <p:spPr>
          <a:xfrm>
            <a:off x="6485654" y="1206235"/>
            <a:ext cx="3855321" cy="79269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Direct work with funders</a:t>
            </a:r>
          </a:p>
        </p:txBody>
      </p:sp>
    </p:spTree>
    <p:extLst>
      <p:ext uri="{BB962C8B-B14F-4D97-AF65-F5344CB8AC3E}">
        <p14:creationId xmlns:p14="http://schemas.microsoft.com/office/powerpoint/2010/main" val="54201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827-77A7-4BC6-92D7-0EDBEC2ADD06}"/>
              </a:ext>
            </a:extLst>
          </p:cNvPr>
          <p:cNvSpPr>
            <a:spLocks noGrp="1"/>
          </p:cNvSpPr>
          <p:nvPr>
            <p:ph type="title"/>
          </p:nvPr>
        </p:nvSpPr>
        <p:spPr/>
        <p:txBody>
          <a:bodyPr/>
          <a:lstStyle/>
          <a:p>
            <a:r>
              <a:rPr lang="en-GB" dirty="0" err="1"/>
              <a:t>Covid</a:t>
            </a:r>
            <a:r>
              <a:rPr lang="en-GB" dirty="0"/>
              <a:t> Charity Tracker survey 2020/21	</a:t>
            </a:r>
          </a:p>
        </p:txBody>
      </p:sp>
      <p:sp>
        <p:nvSpPr>
          <p:cNvPr id="3" name="Text Placeholder 2">
            <a:extLst>
              <a:ext uri="{FF2B5EF4-FFF2-40B4-BE49-F238E27FC236}">
                <a16:creationId xmlns:a16="http://schemas.microsoft.com/office/drawing/2014/main" id="{9CD1A1A4-A5A4-467F-9940-8F653B27B825}"/>
              </a:ext>
            </a:extLst>
          </p:cNvPr>
          <p:cNvSpPr>
            <a:spLocks noGrp="1"/>
          </p:cNvSpPr>
          <p:nvPr>
            <p:ph type="body" sz="quarter" idx="10"/>
          </p:nvPr>
        </p:nvSpPr>
        <p:spPr>
          <a:xfrm>
            <a:off x="550863" y="2317072"/>
            <a:ext cx="11000671" cy="3805936"/>
          </a:xfrm>
        </p:spPr>
        <p:txBody>
          <a:bodyPr/>
          <a:lstStyle/>
          <a:p>
            <a:r>
              <a:rPr lang="en-GB" dirty="0"/>
              <a:t>Pro Bono Economics has run the </a:t>
            </a:r>
            <a:r>
              <a:rPr lang="en-GB" dirty="0" err="1"/>
              <a:t>Covid</a:t>
            </a:r>
            <a:r>
              <a:rPr lang="en-GB" dirty="0"/>
              <a:t> Charity Tracker Survey since April 2020, with Charity Finance Group and the Chartered Institute of Fundraising.</a:t>
            </a:r>
          </a:p>
          <a:p>
            <a:endParaRPr lang="en-GB" dirty="0"/>
          </a:p>
          <a:p>
            <a:r>
              <a:rPr lang="en-GB" dirty="0"/>
              <a:t>The Tracker provides live insight into the impact of the crisis on charities, from client demand for their services to their own financial situation and how they are adapting to the challenge. </a:t>
            </a:r>
          </a:p>
        </p:txBody>
      </p:sp>
    </p:spTree>
    <p:extLst>
      <p:ext uri="{BB962C8B-B14F-4D97-AF65-F5344CB8AC3E}">
        <p14:creationId xmlns:p14="http://schemas.microsoft.com/office/powerpoint/2010/main" val="341842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29848" y="130997"/>
            <a:ext cx="10363199" cy="869719"/>
          </a:xfrm>
        </p:spPr>
        <p:txBody>
          <a:bodyPr rIns="0">
            <a:noAutofit/>
          </a:bodyPr>
          <a:lstStyle/>
          <a:p>
            <a:r>
              <a:rPr lang="en-GB" sz="3100" dirty="0"/>
              <a:t>Sector pessimism didn’t shifted much over the course of 2020</a:t>
            </a:r>
            <a:endParaRPr lang="en-GB" sz="3100" i="1" dirty="0"/>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09528" y="6840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*From this point on, question refers to next </a:t>
            </a:r>
            <a:r>
              <a:rPr lang="en-GB" i="1" dirty="0"/>
              <a:t>twelve </a:t>
            </a:r>
            <a:r>
              <a:rPr lang="en-GB" dirty="0"/>
              <a:t>months. Sample size ranges from 126 to 455, and averages 279. Residual not shown covers “No impact”. Source: PBE Covid Charity Tracker survey, 2020</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50800" y="772172"/>
            <a:ext cx="12223750" cy="6202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How do you expect Covid to affect your charity’s ability to deliver on its objectives in the next six months?</a:t>
            </a:r>
            <a:br>
              <a:rPr lang="en-GB" sz="2000" b="1" dirty="0">
                <a:solidFill>
                  <a:schemeClr val="tx1">
                    <a:lumMod val="75000"/>
                    <a:lumOff val="25000"/>
                  </a:schemeClr>
                </a:solidFill>
              </a:rPr>
            </a:br>
            <a:r>
              <a:rPr lang="en-GB" sz="2000" i="1" dirty="0">
                <a:solidFill>
                  <a:schemeClr val="tx1">
                    <a:lumMod val="75000"/>
                    <a:lumOff val="25000"/>
                  </a:schemeClr>
                </a:solidFill>
              </a:rPr>
              <a:t>2020</a:t>
            </a:r>
            <a:endParaRPr lang="en-GB" sz="2000" b="1" dirty="0">
              <a:solidFill>
                <a:schemeClr val="tx1">
                  <a:lumMod val="75000"/>
                  <a:lumOff val="25000"/>
                </a:schemeClr>
              </a:solidFill>
            </a:endParaRPr>
          </a:p>
        </p:txBody>
      </p:sp>
      <p:pic>
        <p:nvPicPr>
          <p:cNvPr id="3" name="Picture 2">
            <a:extLst>
              <a:ext uri="{FF2B5EF4-FFF2-40B4-BE49-F238E27FC236}">
                <a16:creationId xmlns:a16="http://schemas.microsoft.com/office/drawing/2014/main" id="{966A07AC-A01C-4A75-8F0E-05F3C65EFAF3}"/>
              </a:ext>
            </a:extLst>
          </p:cNvPr>
          <p:cNvPicPr>
            <a:picLocks noChangeAspect="1"/>
          </p:cNvPicPr>
          <p:nvPr/>
        </p:nvPicPr>
        <p:blipFill>
          <a:blip r:embed="rId2"/>
          <a:stretch>
            <a:fillRect/>
          </a:stretch>
        </p:blipFill>
        <p:spPr>
          <a:xfrm>
            <a:off x="0" y="1332000"/>
            <a:ext cx="10083658" cy="5041829"/>
          </a:xfrm>
          <a:prstGeom prst="rect">
            <a:avLst/>
          </a:prstGeom>
        </p:spPr>
      </p:pic>
    </p:spTree>
    <p:extLst>
      <p:ext uri="{BB962C8B-B14F-4D97-AF65-F5344CB8AC3E}">
        <p14:creationId xmlns:p14="http://schemas.microsoft.com/office/powerpoint/2010/main" val="322941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29848" y="250267"/>
            <a:ext cx="11560582" cy="869719"/>
          </a:xfrm>
        </p:spPr>
        <p:txBody>
          <a:bodyPr>
            <a:normAutofit/>
          </a:bodyPr>
          <a:lstStyle/>
          <a:p>
            <a:r>
              <a:rPr lang="en-GB" sz="3100" dirty="0">
                <a:latin typeface="Calibri"/>
                <a:cs typeface="Calibri"/>
              </a:rPr>
              <a:t>Charities expected demand for their support to increase substantially </a:t>
            </a:r>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203104" y="765312"/>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8" y="6462000"/>
            <a:ext cx="817332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9-15 November 2020 (n = 216) and 3-7 August 2020 (n = 455). Residual is “no impact”.</a:t>
            </a:r>
          </a:p>
          <a:p>
            <a:r>
              <a:rPr lang="en-GB" dirty="0"/>
              <a:t>Source: PBE Covid Charity Tracker survey</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35258" y="1005091"/>
            <a:ext cx="12156742" cy="517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Relative to pre-crisis expectations, what impact do you expect Covid to have on demand for your organisation’s help?</a:t>
            </a:r>
            <a:br>
              <a:rPr lang="en-GB" sz="2000" b="1" dirty="0"/>
            </a:br>
            <a:r>
              <a:rPr lang="en-GB" sz="2000" i="1" dirty="0">
                <a:solidFill>
                  <a:schemeClr val="tx1">
                    <a:lumMod val="75000"/>
                    <a:lumOff val="25000"/>
                  </a:schemeClr>
                </a:solidFill>
                <a:cs typeface="Calibri Light"/>
              </a:rPr>
              <a:t>August and November 2020</a:t>
            </a:r>
          </a:p>
        </p:txBody>
      </p:sp>
      <p:pic>
        <p:nvPicPr>
          <p:cNvPr id="5" name="Picture 4">
            <a:extLst>
              <a:ext uri="{FF2B5EF4-FFF2-40B4-BE49-F238E27FC236}">
                <a16:creationId xmlns:a16="http://schemas.microsoft.com/office/drawing/2014/main" id="{26F75747-85F3-4C3E-9A76-805C4C9EFECA}"/>
              </a:ext>
            </a:extLst>
          </p:cNvPr>
          <p:cNvPicPr>
            <a:picLocks noChangeAspect="1"/>
          </p:cNvPicPr>
          <p:nvPr/>
        </p:nvPicPr>
        <p:blipFill>
          <a:blip r:embed="rId3"/>
          <a:stretch>
            <a:fillRect/>
          </a:stretch>
        </p:blipFill>
        <p:spPr>
          <a:xfrm>
            <a:off x="129848" y="1578654"/>
            <a:ext cx="11813857" cy="4390346"/>
          </a:xfrm>
          <a:prstGeom prst="rect">
            <a:avLst/>
          </a:prstGeom>
        </p:spPr>
      </p:pic>
    </p:spTree>
    <p:extLst>
      <p:ext uri="{BB962C8B-B14F-4D97-AF65-F5344CB8AC3E}">
        <p14:creationId xmlns:p14="http://schemas.microsoft.com/office/powerpoint/2010/main" val="261126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129847" y="91338"/>
            <a:ext cx="11886666" cy="869719"/>
          </a:xfrm>
        </p:spPr>
        <p:txBody>
          <a:bodyPr>
            <a:normAutofit/>
          </a:bodyPr>
          <a:lstStyle/>
          <a:p>
            <a:r>
              <a:rPr lang="en-GB" sz="3100" dirty="0"/>
              <a:t>Charities have faced both new demand and more intense demand from existing clients</a:t>
            </a:r>
            <a:endParaRPr lang="en-GB" sz="3100" i="1" dirty="0"/>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29847" y="1049228"/>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F977817B-70CB-449B-813B-7F9EC8A11A51}"/>
              </a:ext>
            </a:extLst>
          </p:cNvPr>
          <p:cNvSpPr txBox="1">
            <a:spLocks/>
          </p:cNvSpPr>
          <p:nvPr/>
        </p:nvSpPr>
        <p:spPr>
          <a:xfrm>
            <a:off x="129847" y="6462000"/>
            <a:ext cx="10433049" cy="396000"/>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a:t>
            </a:r>
            <a:r>
              <a:rPr lang="en-US" dirty="0">
                <a:latin typeface="Calibri" panose="020F0502020204030204" pitchFamily="34" charset="0"/>
                <a:ea typeface="Calibri" panose="020F0502020204030204" pitchFamily="34" charset="0"/>
                <a:cs typeface="Times New Roman" panose="02020603050405020304" pitchFamily="18" charset="0"/>
              </a:rPr>
              <a:t>Excludes charities that do not deliver frontline services to people in the UK.  Residual is those reporting no increase in demand. </a:t>
            </a:r>
            <a:r>
              <a:rPr lang="en-GB" dirty="0"/>
              <a:t>9-15 November 2020 (n = 216).</a:t>
            </a:r>
          </a:p>
          <a:p>
            <a:r>
              <a:rPr lang="en-GB" dirty="0"/>
              <a:t>Source: PBE Covid Charity Tracker survey</a:t>
            </a:r>
          </a:p>
        </p:txBody>
      </p:sp>
      <p:sp>
        <p:nvSpPr>
          <p:cNvPr id="11" name="Title 1">
            <a:extLst>
              <a:ext uri="{FF2B5EF4-FFF2-40B4-BE49-F238E27FC236}">
                <a16:creationId xmlns:a16="http://schemas.microsoft.com/office/drawing/2014/main" id="{E34D651D-C1A9-4240-9E71-F7B88DE3ED24}"/>
              </a:ext>
            </a:extLst>
          </p:cNvPr>
          <p:cNvSpPr txBox="1">
            <a:spLocks/>
          </p:cNvSpPr>
          <p:nvPr/>
        </p:nvSpPr>
        <p:spPr>
          <a:xfrm>
            <a:off x="0" y="1281090"/>
            <a:ext cx="12156742"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GB" sz="2000" b="1" dirty="0">
                <a:solidFill>
                  <a:schemeClr val="tx1">
                    <a:lumMod val="75000"/>
                    <a:lumOff val="25000"/>
                  </a:schemeClr>
                </a:solidFill>
              </a:rPr>
              <a:t>In the last six months, has any increase in demand for your services as a result of the Covid crisis been from…?</a:t>
            </a:r>
            <a:br>
              <a:rPr lang="en-GB" sz="2000" b="1" dirty="0">
                <a:solidFill>
                  <a:schemeClr val="tx1">
                    <a:lumMod val="75000"/>
                    <a:lumOff val="25000"/>
                  </a:schemeClr>
                </a:solidFill>
              </a:rPr>
            </a:br>
            <a:r>
              <a:rPr lang="en-GB" sz="2000" i="1" dirty="0">
                <a:solidFill>
                  <a:schemeClr val="tx1">
                    <a:lumMod val="75000"/>
                    <a:lumOff val="25000"/>
                  </a:schemeClr>
                </a:solidFill>
              </a:rPr>
              <a:t>November 2020</a:t>
            </a:r>
            <a:endParaRPr lang="en-GB" sz="2000" b="1" dirty="0">
              <a:solidFill>
                <a:schemeClr val="tx1">
                  <a:lumMod val="75000"/>
                  <a:lumOff val="25000"/>
                </a:schemeClr>
              </a:solidFill>
            </a:endParaRPr>
          </a:p>
        </p:txBody>
      </p:sp>
      <p:pic>
        <p:nvPicPr>
          <p:cNvPr id="7" name="Picture 6">
            <a:extLst>
              <a:ext uri="{FF2B5EF4-FFF2-40B4-BE49-F238E27FC236}">
                <a16:creationId xmlns:a16="http://schemas.microsoft.com/office/drawing/2014/main" id="{6FAEB95B-4619-40A3-BBEE-94544CEF34F8}"/>
              </a:ext>
            </a:extLst>
          </p:cNvPr>
          <p:cNvPicPr>
            <a:picLocks noChangeAspect="1"/>
          </p:cNvPicPr>
          <p:nvPr/>
        </p:nvPicPr>
        <p:blipFill>
          <a:blip r:embed="rId2"/>
          <a:stretch>
            <a:fillRect/>
          </a:stretch>
        </p:blipFill>
        <p:spPr>
          <a:xfrm>
            <a:off x="2485747" y="1646215"/>
            <a:ext cx="9182656" cy="4591328"/>
          </a:xfrm>
          <a:prstGeom prst="rect">
            <a:avLst/>
          </a:prstGeom>
        </p:spPr>
      </p:pic>
    </p:spTree>
    <p:extLst>
      <p:ext uri="{BB962C8B-B14F-4D97-AF65-F5344CB8AC3E}">
        <p14:creationId xmlns:p14="http://schemas.microsoft.com/office/powerpoint/2010/main" val="59462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E24-AB81-4568-893A-782BF6E77CA0}"/>
              </a:ext>
            </a:extLst>
          </p:cNvPr>
          <p:cNvSpPr>
            <a:spLocks noGrp="1"/>
          </p:cNvSpPr>
          <p:nvPr>
            <p:ph type="title"/>
          </p:nvPr>
        </p:nvSpPr>
        <p:spPr>
          <a:xfrm>
            <a:off x="86202" y="173202"/>
            <a:ext cx="11996270" cy="869719"/>
          </a:xfrm>
        </p:spPr>
        <p:txBody>
          <a:bodyPr>
            <a:normAutofit/>
          </a:bodyPr>
          <a:lstStyle/>
          <a:p>
            <a:r>
              <a:rPr lang="en-GB" sz="3100" dirty="0"/>
              <a:t>They forecasted struggling to deliver their services adequately in Q1 2021</a:t>
            </a:r>
            <a:endParaRPr lang="en-GB" sz="3100" i="1" dirty="0"/>
          </a:p>
        </p:txBody>
      </p:sp>
      <p:cxnSp>
        <p:nvCxnSpPr>
          <p:cNvPr id="6" name="Straight Connector 5">
            <a:extLst>
              <a:ext uri="{FF2B5EF4-FFF2-40B4-BE49-F238E27FC236}">
                <a16:creationId xmlns:a16="http://schemas.microsoft.com/office/drawing/2014/main" id="{FBDFE61A-F8DA-4556-90D8-3122FB543022}"/>
              </a:ext>
            </a:extLst>
          </p:cNvPr>
          <p:cNvCxnSpPr/>
          <p:nvPr/>
        </p:nvCxnSpPr>
        <p:spPr>
          <a:xfrm>
            <a:off x="129848" y="655772"/>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34D651D-C1A9-4240-9E71-F7B88DE3ED24}"/>
              </a:ext>
            </a:extLst>
          </p:cNvPr>
          <p:cNvSpPr txBox="1">
            <a:spLocks/>
          </p:cNvSpPr>
          <p:nvPr/>
        </p:nvSpPr>
        <p:spPr>
          <a:xfrm>
            <a:off x="35258" y="750042"/>
            <a:ext cx="12156742" cy="745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a:lstStyle>
          <a:p>
            <a:r>
              <a:rPr lang="en-US" sz="2000" b="1" dirty="0">
                <a:solidFill>
                  <a:schemeClr val="tx1">
                    <a:lumMod val="75000"/>
                    <a:lumOff val="25000"/>
                  </a:schemeClr>
                </a:solidFill>
              </a:rPr>
              <a:t>What do you expect to happen to demand for your services over the first quarter of 2021, compared to the last quarter of 2020?</a:t>
            </a:r>
            <a:br>
              <a:rPr lang="en-GB" sz="2000" b="1" dirty="0">
                <a:solidFill>
                  <a:schemeClr val="tx1">
                    <a:lumMod val="75000"/>
                    <a:lumOff val="25000"/>
                  </a:schemeClr>
                </a:solidFill>
              </a:rPr>
            </a:br>
            <a:r>
              <a:rPr lang="en-GB" sz="2000" i="1" dirty="0">
                <a:solidFill>
                  <a:schemeClr val="tx1">
                    <a:lumMod val="75000"/>
                    <a:lumOff val="25000"/>
                  </a:schemeClr>
                </a:solidFill>
              </a:rPr>
              <a:t>January 2021</a:t>
            </a:r>
            <a:endParaRPr lang="en-GB" sz="2000" b="1" dirty="0">
              <a:solidFill>
                <a:schemeClr val="tx1">
                  <a:lumMod val="75000"/>
                  <a:lumOff val="25000"/>
                </a:schemeClr>
              </a:solidFill>
            </a:endParaRPr>
          </a:p>
        </p:txBody>
      </p:sp>
      <p:graphicFrame>
        <p:nvGraphicFramePr>
          <p:cNvPr id="10" name="Chart 9">
            <a:extLst>
              <a:ext uri="{FF2B5EF4-FFF2-40B4-BE49-F238E27FC236}">
                <a16:creationId xmlns:a16="http://schemas.microsoft.com/office/drawing/2014/main" id="{19922FA6-7F30-49B2-A298-BD02C3933543}"/>
              </a:ext>
            </a:extLst>
          </p:cNvPr>
          <p:cNvGraphicFramePr>
            <a:graphicFrameLocks/>
          </p:cNvGraphicFramePr>
          <p:nvPr>
            <p:extLst>
              <p:ext uri="{D42A27DB-BD31-4B8C-83A1-F6EECF244321}">
                <p14:modId xmlns:p14="http://schemas.microsoft.com/office/powerpoint/2010/main" val="3693696618"/>
              </p:ext>
            </p:extLst>
          </p:nvPr>
        </p:nvGraphicFramePr>
        <p:xfrm>
          <a:off x="86202" y="1484091"/>
          <a:ext cx="11437104" cy="4718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23CF47C9-0541-4599-8468-929EC03324F9}"/>
              </a:ext>
            </a:extLst>
          </p:cNvPr>
          <p:cNvGraphicFramePr>
            <a:graphicFrameLocks noGrp="1"/>
          </p:cNvGraphicFramePr>
          <p:nvPr>
            <p:extLst>
              <p:ext uri="{D42A27DB-BD31-4B8C-83A1-F6EECF244321}">
                <p14:modId xmlns:p14="http://schemas.microsoft.com/office/powerpoint/2010/main" val="3131513316"/>
              </p:ext>
            </p:extLst>
          </p:nvPr>
        </p:nvGraphicFramePr>
        <p:xfrm>
          <a:off x="129847" y="6240780"/>
          <a:ext cx="8053100" cy="520412"/>
        </p:xfrm>
        <a:graphic>
          <a:graphicData uri="http://schemas.openxmlformats.org/drawingml/2006/table">
            <a:tbl>
              <a:tblPr>
                <a:tableStyleId>{5C22544A-7EE6-4342-B048-85BDC9FD1C3A}</a:tableStyleId>
              </a:tblPr>
              <a:tblGrid>
                <a:gridCol w="8053100">
                  <a:extLst>
                    <a:ext uri="{9D8B030D-6E8A-4147-A177-3AD203B41FA5}">
                      <a16:colId xmlns:a16="http://schemas.microsoft.com/office/drawing/2014/main" val="614562130"/>
                    </a:ext>
                  </a:extLst>
                </a:gridCol>
              </a:tblGrid>
              <a:tr h="260206">
                <a:tc>
                  <a:txBody>
                    <a:bodyPr/>
                    <a:lstStyle/>
                    <a:p>
                      <a:pPr algn="l" fontAlgn="ctr"/>
                      <a:r>
                        <a:rPr lang="en-GB" sz="1200" u="none" strike="noStrike">
                          <a:effectLst/>
                        </a:rPr>
                        <a:t>Note: Excludes “don’t know”</a:t>
                      </a:r>
                      <a:endParaRPr lang="en-GB" sz="1200" b="0" i="0" u="none" strike="noStrike">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858333150"/>
                  </a:ext>
                </a:extLst>
              </a:tr>
              <a:tr h="260206">
                <a:tc>
                  <a:txBody>
                    <a:bodyPr/>
                    <a:lstStyle/>
                    <a:p>
                      <a:pPr algn="l" fontAlgn="ctr"/>
                      <a:r>
                        <a:rPr lang="en-US" sz="1200" u="none" strike="noStrike" dirty="0">
                          <a:effectLst/>
                        </a:rPr>
                        <a:t>Source: PBE survey, 11-18 January 2021. n = 248 </a:t>
                      </a:r>
                      <a:endParaRPr lang="en-US" sz="1200" b="0" i="0" u="none" strike="noStrike" dirty="0">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2141981485"/>
                  </a:ext>
                </a:extLst>
              </a:tr>
            </a:tbl>
          </a:graphicData>
        </a:graphic>
      </p:graphicFrame>
    </p:spTree>
    <p:extLst>
      <p:ext uri="{BB962C8B-B14F-4D97-AF65-F5344CB8AC3E}">
        <p14:creationId xmlns:p14="http://schemas.microsoft.com/office/powerpoint/2010/main" val="249732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07033B-6443-4FBA-A3A7-57AFCDD466F2}"/>
              </a:ext>
            </a:extLst>
          </p:cNvPr>
          <p:cNvSpPr txBox="1">
            <a:spLocks/>
          </p:cNvSpPr>
          <p:nvPr/>
        </p:nvSpPr>
        <p:spPr>
          <a:xfrm>
            <a:off x="149507" y="164419"/>
            <a:ext cx="11932965" cy="86971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rgbClr val="414998"/>
                </a:solidFill>
                <a:latin typeface="Calibri" panose="020F0502020204030204" pitchFamily="34" charset="0"/>
                <a:ea typeface="+mj-ea"/>
                <a:cs typeface="Calibri" panose="020F0502020204030204" pitchFamily="34" charset="0"/>
              </a:defRPr>
            </a:lvl1pPr>
          </a:lstStyle>
          <a:p>
            <a:r>
              <a:rPr lang="en-GB" sz="3100" dirty="0"/>
              <a:t>Throughout 2020, charities forecasted serious financial challenges</a:t>
            </a:r>
          </a:p>
        </p:txBody>
      </p:sp>
      <p:cxnSp>
        <p:nvCxnSpPr>
          <p:cNvPr id="6" name="Straight Connector 5">
            <a:extLst>
              <a:ext uri="{FF2B5EF4-FFF2-40B4-BE49-F238E27FC236}">
                <a16:creationId xmlns:a16="http://schemas.microsoft.com/office/drawing/2014/main" id="{12EB414D-52DC-459C-B0DA-5A31966D9D0C}"/>
              </a:ext>
            </a:extLst>
          </p:cNvPr>
          <p:cNvCxnSpPr/>
          <p:nvPr/>
        </p:nvCxnSpPr>
        <p:spPr>
          <a:xfrm>
            <a:off x="109528" y="684000"/>
            <a:ext cx="9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9C4B44C7-663D-4112-AB1D-ADE8BF8D417D}"/>
              </a:ext>
            </a:extLst>
          </p:cNvPr>
          <p:cNvSpPr txBox="1">
            <a:spLocks/>
          </p:cNvSpPr>
          <p:nvPr/>
        </p:nvSpPr>
        <p:spPr>
          <a:xfrm>
            <a:off x="129848" y="6462000"/>
            <a:ext cx="9223702"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Notes: 9-15 November 2020 (n = 216), 3-7 August 2020 (n = 455), average of surveys in May/June 2020 (cumulative responses 1,727). </a:t>
            </a:r>
          </a:p>
          <a:p>
            <a:r>
              <a:rPr lang="en-GB" dirty="0"/>
              <a:t>Source: PBE Covid Charity Tracker survey</a:t>
            </a:r>
          </a:p>
        </p:txBody>
      </p:sp>
      <p:sp>
        <p:nvSpPr>
          <p:cNvPr id="10" name="TextBox 9">
            <a:extLst>
              <a:ext uri="{FF2B5EF4-FFF2-40B4-BE49-F238E27FC236}">
                <a16:creationId xmlns:a16="http://schemas.microsoft.com/office/drawing/2014/main" id="{9083FE13-5E54-48D8-A5DD-6B42B833E11E}"/>
              </a:ext>
            </a:extLst>
          </p:cNvPr>
          <p:cNvSpPr txBox="1"/>
          <p:nvPr/>
        </p:nvSpPr>
        <p:spPr>
          <a:xfrm>
            <a:off x="35257" y="743278"/>
            <a:ext cx="11760958" cy="1200329"/>
          </a:xfrm>
          <a:prstGeom prst="rect">
            <a:avLst/>
          </a:prstGeom>
          <a:noFill/>
        </p:spPr>
        <p:txBody>
          <a:bodyPr wrap="square">
            <a:spAutoFit/>
          </a:bodyPr>
          <a:lstStyle/>
          <a:p>
            <a:r>
              <a:rPr lang="en-GB" sz="1800" b="1" dirty="0">
                <a:solidFill>
                  <a:schemeClr val="tx1">
                    <a:lumMod val="75000"/>
                    <a:lumOff val="25000"/>
                  </a:schemeClr>
                </a:solidFill>
              </a:rPr>
              <a:t>Relative to pre-crisis expectations, what impact do you expect </a:t>
            </a:r>
            <a:r>
              <a:rPr lang="en-GB" sz="1800" b="1" dirty="0" err="1">
                <a:solidFill>
                  <a:schemeClr val="tx1">
                    <a:lumMod val="75000"/>
                    <a:lumOff val="25000"/>
                  </a:schemeClr>
                </a:solidFill>
              </a:rPr>
              <a:t>Covid</a:t>
            </a:r>
            <a:r>
              <a:rPr lang="en-GB" sz="1800" b="1" dirty="0">
                <a:solidFill>
                  <a:schemeClr val="tx1">
                    <a:lumMod val="75000"/>
                    <a:lumOff val="25000"/>
                  </a:schemeClr>
                </a:solidFill>
              </a:rPr>
              <a:t> to have on your organisation’s income?</a:t>
            </a:r>
            <a:br>
              <a:rPr lang="en-GB" sz="1800" b="1" dirty="0">
                <a:solidFill>
                  <a:schemeClr val="tx1">
                    <a:lumMod val="75000"/>
                    <a:lumOff val="25000"/>
                  </a:schemeClr>
                </a:solidFill>
              </a:rPr>
            </a:br>
            <a:r>
              <a:rPr lang="en-GB" i="1" dirty="0">
                <a:solidFill>
                  <a:schemeClr val="tx1">
                    <a:lumMod val="75000"/>
                    <a:lumOff val="25000"/>
                  </a:schemeClr>
                </a:solidFill>
              </a:rPr>
              <a:t>2020</a:t>
            </a:r>
            <a:br>
              <a:rPr lang="en-GB" sz="1800" b="1" dirty="0">
                <a:solidFill>
                  <a:schemeClr val="tx1">
                    <a:lumMod val="75000"/>
                    <a:lumOff val="25000"/>
                  </a:schemeClr>
                </a:solidFill>
              </a:rPr>
            </a:br>
            <a:br>
              <a:rPr lang="en-GB" sz="1800" b="1" dirty="0">
                <a:solidFill>
                  <a:schemeClr val="tx1">
                    <a:lumMod val="75000"/>
                    <a:lumOff val="25000"/>
                  </a:schemeClr>
                </a:solidFill>
              </a:rPr>
            </a:br>
            <a:endParaRPr lang="en-GB" sz="1800" b="1" dirty="0">
              <a:solidFill>
                <a:schemeClr val="tx1">
                  <a:lumMod val="75000"/>
                  <a:lumOff val="25000"/>
                </a:schemeClr>
              </a:solidFill>
            </a:endParaRPr>
          </a:p>
        </p:txBody>
      </p:sp>
      <p:pic>
        <p:nvPicPr>
          <p:cNvPr id="2" name="Picture 1">
            <a:extLst>
              <a:ext uri="{FF2B5EF4-FFF2-40B4-BE49-F238E27FC236}">
                <a16:creationId xmlns:a16="http://schemas.microsoft.com/office/drawing/2014/main" id="{C49D7EB2-A3A0-42E8-B432-83A9B445B6CE}"/>
              </a:ext>
            </a:extLst>
          </p:cNvPr>
          <p:cNvPicPr>
            <a:picLocks noChangeAspect="1"/>
          </p:cNvPicPr>
          <p:nvPr/>
        </p:nvPicPr>
        <p:blipFill>
          <a:blip r:embed="rId2"/>
          <a:stretch>
            <a:fillRect/>
          </a:stretch>
        </p:blipFill>
        <p:spPr>
          <a:xfrm>
            <a:off x="149507" y="1459927"/>
            <a:ext cx="9925739" cy="4794229"/>
          </a:xfrm>
          <a:prstGeom prst="rect">
            <a:avLst/>
          </a:prstGeom>
        </p:spPr>
      </p:pic>
    </p:spTree>
    <p:extLst>
      <p:ext uri="{BB962C8B-B14F-4D97-AF65-F5344CB8AC3E}">
        <p14:creationId xmlns:p14="http://schemas.microsoft.com/office/powerpoint/2010/main" val="470478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heme/theme1.xml><?xml version="1.0" encoding="utf-8"?>
<a:theme xmlns:a="http://schemas.openxmlformats.org/drawingml/2006/main" name="1_Covers">
  <a:themeElements>
    <a:clrScheme name="Pro Bono Economics">
      <a:dk1>
        <a:srgbClr val="000000"/>
      </a:dk1>
      <a:lt1>
        <a:sysClr val="window" lastClr="FFFFFF"/>
      </a:lt1>
      <a:dk2>
        <a:srgbClr val="595959"/>
      </a:dk2>
      <a:lt2>
        <a:srgbClr val="E7E6E6"/>
      </a:lt2>
      <a:accent1>
        <a:srgbClr val="414998"/>
      </a:accent1>
      <a:accent2>
        <a:srgbClr val="F1C40F"/>
      </a:accent2>
      <a:accent3>
        <a:srgbClr val="D9D9D9"/>
      </a:accent3>
      <a:accent4>
        <a:srgbClr val="F75E2B"/>
      </a:accent4>
      <a:accent5>
        <a:srgbClr val="42C678"/>
      </a:accent5>
      <a:accent6>
        <a:srgbClr val="595959"/>
      </a:accent6>
      <a:hlink>
        <a:srgbClr val="414998"/>
      </a:hlink>
      <a:folHlink>
        <a:srgbClr val="838ACA"/>
      </a:folHlink>
    </a:clrScheme>
    <a:fontScheme name="Pro bono">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96662F94-A382-486D-BE25-AD85441AB4C4}" vid="{DDFC0EDF-D495-4FF5-801B-26196A5C0355}"/>
    </a:ext>
  </a:extLst>
</a:theme>
</file>

<file path=ppt/theme/theme2.xml><?xml version="1.0" encoding="utf-8"?>
<a:theme xmlns:a="http://schemas.openxmlformats.org/drawingml/2006/main" name="2_Covers">
  <a:themeElements>
    <a:clrScheme name="Custom 2">
      <a:dk1>
        <a:srgbClr val="000000"/>
      </a:dk1>
      <a:lt1>
        <a:sysClr val="window" lastClr="FFFFFF"/>
      </a:lt1>
      <a:dk2>
        <a:srgbClr val="595959"/>
      </a:dk2>
      <a:lt2>
        <a:srgbClr val="E7E6E6"/>
      </a:lt2>
      <a:accent1>
        <a:srgbClr val="414998"/>
      </a:accent1>
      <a:accent2>
        <a:srgbClr val="F1C40F"/>
      </a:accent2>
      <a:accent3>
        <a:srgbClr val="D9D9D9"/>
      </a:accent3>
      <a:accent4>
        <a:srgbClr val="F75E2B"/>
      </a:accent4>
      <a:accent5>
        <a:srgbClr val="42C678"/>
      </a:accent5>
      <a:accent6>
        <a:srgbClr val="595959"/>
      </a:accent6>
      <a:hlink>
        <a:srgbClr val="414998"/>
      </a:hlink>
      <a:folHlink>
        <a:srgbClr val="838ACA"/>
      </a:folHlink>
    </a:clrScheme>
    <a:fontScheme name="Pro bono">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96662F94-A382-486D-BE25-AD85441AB4C4}" vid="{0CB5B4E8-CE6C-4451-AF0D-1C27FC7E0B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o Bono Economics 2020">
    <a:dk1>
      <a:sysClr val="windowText" lastClr="000000"/>
    </a:dk1>
    <a:lt1>
      <a:sysClr val="window" lastClr="FFFFFF"/>
    </a:lt1>
    <a:dk2>
      <a:srgbClr val="44546A"/>
    </a:dk2>
    <a:lt2>
      <a:srgbClr val="E7E6E6"/>
    </a:lt2>
    <a:accent1>
      <a:srgbClr val="1F497D"/>
    </a:accent1>
    <a:accent2>
      <a:srgbClr val="D7D987"/>
    </a:accent2>
    <a:accent3>
      <a:srgbClr val="4BACC6"/>
    </a:accent3>
    <a:accent4>
      <a:srgbClr val="EF05CE"/>
    </a:accent4>
    <a:accent5>
      <a:srgbClr val="846EB0"/>
    </a:accent5>
    <a:accent6>
      <a:srgbClr val="F79646"/>
    </a:accent6>
    <a:hlink>
      <a:srgbClr val="4BACC6"/>
    </a:hlink>
    <a:folHlink>
      <a:srgbClr val="205867"/>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o Bono Economics 2020">
    <a:dk1>
      <a:sysClr val="windowText" lastClr="000000"/>
    </a:dk1>
    <a:lt1>
      <a:sysClr val="window" lastClr="FFFFFF"/>
    </a:lt1>
    <a:dk2>
      <a:srgbClr val="44546A"/>
    </a:dk2>
    <a:lt2>
      <a:srgbClr val="E7E6E6"/>
    </a:lt2>
    <a:accent1>
      <a:srgbClr val="1F497D"/>
    </a:accent1>
    <a:accent2>
      <a:srgbClr val="D7D987"/>
    </a:accent2>
    <a:accent3>
      <a:srgbClr val="4BACC6"/>
    </a:accent3>
    <a:accent4>
      <a:srgbClr val="EF05CE"/>
    </a:accent4>
    <a:accent5>
      <a:srgbClr val="846EB0"/>
    </a:accent5>
    <a:accent6>
      <a:srgbClr val="F79646"/>
    </a:accent6>
    <a:hlink>
      <a:srgbClr val="4BACC6"/>
    </a:hlink>
    <a:folHlink>
      <a:srgbClr val="205867"/>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ro Bono Economics 2020">
    <a:dk1>
      <a:sysClr val="windowText" lastClr="000000"/>
    </a:dk1>
    <a:lt1>
      <a:sysClr val="window" lastClr="FFFFFF"/>
    </a:lt1>
    <a:dk2>
      <a:srgbClr val="44546A"/>
    </a:dk2>
    <a:lt2>
      <a:srgbClr val="E7E6E6"/>
    </a:lt2>
    <a:accent1>
      <a:srgbClr val="1F497D"/>
    </a:accent1>
    <a:accent2>
      <a:srgbClr val="D7D987"/>
    </a:accent2>
    <a:accent3>
      <a:srgbClr val="4BACC6"/>
    </a:accent3>
    <a:accent4>
      <a:srgbClr val="EF05CE"/>
    </a:accent4>
    <a:accent5>
      <a:srgbClr val="846EB0"/>
    </a:accent5>
    <a:accent6>
      <a:srgbClr val="F79646"/>
    </a:accent6>
    <a:hlink>
      <a:srgbClr val="4BACC6"/>
    </a:hlink>
    <a:folHlink>
      <a:srgbClr val="205867"/>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9A065777D9DA408AB96FC1F4AD80BF" ma:contentTypeVersion="11" ma:contentTypeDescription="Create a new document." ma:contentTypeScope="" ma:versionID="bca02b864f8e85c05caa386cea779c85">
  <xsd:schema xmlns:xsd="http://www.w3.org/2001/XMLSchema" xmlns:xs="http://www.w3.org/2001/XMLSchema" xmlns:p="http://schemas.microsoft.com/office/2006/metadata/properties" xmlns:ns2="b3f069a2-2fa2-47c8-8b2e-c01748be6e22" xmlns:ns3="d6998046-ee85-4a8c-bb32-af225454db7a" targetNamespace="http://schemas.microsoft.com/office/2006/metadata/properties" ma:root="true" ma:fieldsID="7465f53c55b4b9edf8bc98d5a07a7e69" ns2:_="" ns3:_="">
    <xsd:import namespace="b3f069a2-2fa2-47c8-8b2e-c01748be6e22"/>
    <xsd:import namespace="d6998046-ee85-4a8c-bb32-af225454db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069a2-2fa2-47c8-8b2e-c01748be6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998046-ee85-4a8c-bb32-af225454db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86BA53-7AA9-424D-838C-7E49F4B9E439}">
  <ds:schemaRefs>
    <ds:schemaRef ds:uri="http://schemas.microsoft.com/sharepoint/v3/contenttype/forms"/>
  </ds:schemaRefs>
</ds:datastoreItem>
</file>

<file path=customXml/itemProps2.xml><?xml version="1.0" encoding="utf-8"?>
<ds:datastoreItem xmlns:ds="http://schemas.openxmlformats.org/officeDocument/2006/customXml" ds:itemID="{01CB561A-A73E-40E2-BEFF-CC1EDC2561B9}">
  <ds:schemaRefs>
    <ds:schemaRef ds:uri="http://www.w3.org/XML/1998/namespace"/>
    <ds:schemaRef ds:uri="http://schemas.microsoft.com/office/2006/metadata/properties"/>
    <ds:schemaRef ds:uri="d6998046-ee85-4a8c-bb32-af225454db7a"/>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b3f069a2-2fa2-47c8-8b2e-c01748be6e22"/>
    <ds:schemaRef ds:uri="http://purl.org/dc/dcmitype/"/>
  </ds:schemaRefs>
</ds:datastoreItem>
</file>

<file path=customXml/itemProps3.xml><?xml version="1.0" encoding="utf-8"?>
<ds:datastoreItem xmlns:ds="http://schemas.openxmlformats.org/officeDocument/2006/customXml" ds:itemID="{7C75FD2B-46E8-4345-BB41-38088CAEA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069a2-2fa2-47c8-8b2e-c01748be6e22"/>
    <ds:schemaRef ds:uri="d6998046-ee85-4a8c-bb32-af225454db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2020.01 Powerpoint template</Template>
  <TotalTime>1240</TotalTime>
  <Words>1253</Words>
  <Application>Microsoft Office PowerPoint</Application>
  <PresentationFormat>Widescreen</PresentationFormat>
  <Paragraphs>120</Paragraphs>
  <Slides>21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Mulish</vt:lpstr>
      <vt:lpstr>1_Covers</vt:lpstr>
      <vt:lpstr>2_Covers</vt:lpstr>
      <vt:lpstr>Covid Charity Tracker Survey</vt:lpstr>
      <vt:lpstr>PowerPoint Presentation</vt:lpstr>
      <vt:lpstr>How PBE works with funders</vt:lpstr>
      <vt:lpstr>Covid Charity Tracker survey 2020/21 </vt:lpstr>
      <vt:lpstr>Sector pessimism didn’t shifted much over the course of 2020</vt:lpstr>
      <vt:lpstr>Charities expected demand for their support to increase substantially </vt:lpstr>
      <vt:lpstr>Charities have faced both new demand and more intense demand from existing clients</vt:lpstr>
      <vt:lpstr>They forecasted struggling to deliver their services adequately in Q1 2021</vt:lpstr>
      <vt:lpstr>PowerPoint Presentation</vt:lpstr>
      <vt:lpstr>PowerPoint Presentation</vt:lpstr>
      <vt:lpstr>Losses were driven by reductions in a number of funding sources </vt:lpstr>
      <vt:lpstr>And earned income being a particular challenge over Christmas</vt:lpstr>
      <vt:lpstr>But reserves have looked broadly steady since August</vt:lpstr>
      <vt:lpstr>Many charities have adapted and innovated</vt:lpstr>
      <vt:lpstr>But they have had to make some tough decisions as well</vt:lpstr>
      <vt:lpstr>But they have had to make some tough decisions as well</vt:lpstr>
      <vt:lpstr>Looking forward, more changes are planned in 2021</vt:lpstr>
      <vt:lpstr>The tough times are expected to persist for some while</vt:lpstr>
      <vt:lpstr>Overall, a sector under pressure </vt:lpstr>
      <vt:lpstr>For more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Anya Martin</dc:creator>
  <cp:lastModifiedBy>Carla_ Marshall</cp:lastModifiedBy>
  <cp:revision>14</cp:revision>
  <dcterms:created xsi:type="dcterms:W3CDTF">2020-12-07T12:21:22Z</dcterms:created>
  <dcterms:modified xsi:type="dcterms:W3CDTF">2021-03-18T12:45:31Z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0x010100709A065777D9DA408AB96FC1F4AD80BF</vt:lpwstr>
  </property>
</Properties>
</file>