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15" r:id="rId12"/>
    <p:sldId id="314" r:id="rId13"/>
    <p:sldId id="316" r:id="rId14"/>
    <p:sldId id="317" r:id="rId15"/>
    <p:sldId id="319" r:id="rId16"/>
    <p:sldId id="309" r:id="rId17"/>
    <p:sldId id="318" r:id="rId18"/>
    <p:sldId id="313" r:id="rId19"/>
    <p:sldId id="310" r:id="rId20"/>
    <p:sldId id="262" r:id="rId21"/>
  </p:sldIdLst>
  <p:sldSz cx="12190413" cy="6859588"/>
  <p:notesSz cx="6858000" cy="9144000"/>
  <p:defaultTextStyle>
    <a:defPPr>
      <a:defRPr lang="en-US"/>
    </a:defPPr>
    <a:lvl1pPr algn="l" defTabSz="108743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2925" indent="-85725" algn="l" defTabSz="108743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87438" indent="-173038" algn="l" defTabSz="108743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31950" indent="-260350" algn="l" defTabSz="108743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76463" indent="-347663" algn="l" defTabSz="108743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5BD"/>
    <a:srgbClr val="283A3F"/>
    <a:srgbClr val="002332"/>
    <a:srgbClr val="094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158" autoAdjust="0"/>
  </p:normalViewPr>
  <p:slideViewPr>
    <p:cSldViewPr>
      <p:cViewPr varScale="1">
        <p:scale>
          <a:sx n="73" d="100"/>
          <a:sy n="73" d="100"/>
        </p:scale>
        <p:origin x="1027" y="6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3A86AB-50F3-42EC-86AC-DFC0D84CA0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F9502-09C7-4257-8914-A31B9443AA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67C2D1-37A5-4F06-AE95-386FB80DDFF4}" type="datetimeFigureOut">
              <a:rPr lang="en-GB"/>
              <a:pPr>
                <a:defRPr/>
              </a:pPr>
              <a:t>18/11/2020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FC87E4-FB35-45D2-9402-8E118E00DF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FCA98B-B745-44FB-93F3-0EF441497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1C206-6D4A-45E6-A66D-FA3CA1A3CD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1A6DA-5149-4A8C-B610-FABCF9067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56CAF9-C9A2-41C3-AF09-5776507F24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F96731D1-DFA5-449D-BA5B-B298C6A4A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AE555F4E-4B19-41AA-94AF-AE5863ACD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E63A6A37-5261-4B04-A8D5-F525E95031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DA1A1F-B298-4C59-90B5-F1FB4363EAB6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FA03929-45AE-48FE-8C7A-4D9E3149C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72C0A0A8-2561-4298-A8B0-630B88D94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z="1800" dirty="0">
              <a:cs typeface="Calibri" panose="020F050202020403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2AB059D-8624-4852-8E4E-4859E1D429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1C25EE-6D1B-4AA2-903A-72EF4A034187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8A9317AB-6987-48D4-85DF-23F8B6200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3BCFB491-1A45-4C4A-AC30-91859F0A2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z="1800" dirty="0">
              <a:cs typeface="Calibri" panose="020F050202020403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CB2E0D2-EF09-4A90-93F8-B318B9924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A281F7-D075-476A-8F26-1BC89ED4EAF7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70888B1-548A-4B09-A1AA-8069E5EF03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41E1F2B-5103-43D1-B813-2695E3064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z="1800" dirty="0">
              <a:cs typeface="Calibri" panose="020F050202020403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8A240834-5067-42ED-ADF3-65F72EFB9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EAAE30-F1E9-4E3F-AEAB-2864F912BF4B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233C1B6D-2400-47D0-9830-324838627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4CEC0A6-01CF-418F-9F3C-E64192F47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z="1800" dirty="0">
              <a:cs typeface="Calibri" panose="020F050202020403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3C5F72D-0433-4C20-8123-F86C4BE270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89D799-4540-4CE3-B5F1-80CED810A164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BFEEACC-42A8-46DF-BE54-27FBDEF162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0CD6F817-AB65-4B18-BBB7-09C5D98FF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z="1800" dirty="0">
              <a:cs typeface="Calibri" panose="020F050202020403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4DB7CBE8-BBFF-4A30-9464-CFAA997A3C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828E3D-5C2C-4F0B-8E9E-C23FAE177792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7B132D5-7389-436C-BA46-D67C1EA9FE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189392E5-029D-4D99-A6FD-7EF6BAEC2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z="1800" dirty="0">
              <a:cs typeface="Calibri" panose="020F050202020403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5FB26C62-DCC4-4E76-85E6-F681A9199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DDC23-1741-4444-BB5A-04B3D002D951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0CADD202-CDEB-459E-9C17-455E6CDB4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51FA4F4-C5ED-4C03-B668-930895762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z="1800" dirty="0">
              <a:cs typeface="Calibri" panose="020F050202020403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B4995C23-DEA3-4B62-92F6-8C5C7474E5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3421BB-2BF9-49D5-9256-DC66777ADEA0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70979FAC-CDC2-449C-AC3F-269F811AE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3C20B97B-91DE-416A-93AA-019F7D7BA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z="1800" dirty="0">
              <a:cs typeface="Calibri" panose="020F050202020403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75F10A71-F75B-4B8A-A7AC-1668D5895C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F370BF-32B4-469E-9681-3ABC551BC265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D4380644-8ECA-42B4-8E40-9AEB1AE4DB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F8B8C3-9008-4C3B-A9A9-8F915EC9A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z="1800" dirty="0">
              <a:ea typeface="Calibri" panose="020F050202020403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8DB37BA-E415-4A45-B981-8088DFAC1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63C532-A2CA-4028-9899-664988D98262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F7F230A4-346E-4470-9DE3-9A61D126D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FDB6ED69-9975-4FD0-901F-B4F9A3F86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z="1800" dirty="0">
              <a:cs typeface="Calibri" panose="020F050202020403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63722723-FB46-4C7C-8451-2C1C5B0D9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95C979-A6E6-4F40-96BB-3CC8647DCFB1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592D0EC8-8DAB-432F-B35E-A25FB1C565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B8A52E0A-774F-41AB-AF72-0556A549B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A6BE68C-96AF-4444-97FA-C496E39EA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12259B-D932-402F-A7C6-DD2084F5E32E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9C5828E-903A-4BB0-8232-126923A396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BD2732F7-62CC-4CF2-B43A-19855D4F7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35CC09D-655B-4E06-A0D8-D9D887784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3C3168-A9CD-4B5F-890A-2A14C71915CF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86593638-4FC8-472E-948A-1A9A189AB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C68D97-8893-49C6-9721-CD71EC808D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z="1800" dirty="0">
              <a:ea typeface="Calibri" panose="020F050202020403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95E91F2-18EA-4F87-A8D2-C1CFD6735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8A3EB-88D5-4BA9-8C3E-4D21BDA5811E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712E9766-70E9-4297-BBEF-2E260B9D7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A783E-48DB-438F-9B06-B61FD68F1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z="1800" dirty="0">
              <a:ea typeface="Calibri" panose="020F050202020403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A76A1B6-F116-4FD6-9547-03C859FB61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65119F-73AC-4E22-9EC4-829E255BAC0A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92D9A00-E682-44C6-B3EB-F77929676B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B26008-DAFE-4474-B6BD-348E2D8E4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z="1800" dirty="0">
              <a:ea typeface="Calibri" panose="020F050202020403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2339310-45EB-40AD-8E72-2F0E04A186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0F3BA2-EBD3-446A-B28E-2E7DE2BB5ACE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00A9F4D-871C-4723-A31A-8AF36569B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A87D02A-9364-447A-8D19-0AAD54904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z="1800" dirty="0">
              <a:cs typeface="Calibri" panose="020F050202020403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EF495FF2-79A3-4223-B199-9DFE0DDB2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14EC9B-C157-41D6-95BB-531E25810A04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5AEA8F3-D599-439F-BF04-865171962D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51C2BA-2DE5-4549-85DC-85EE9EA6C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z="1800" dirty="0">
              <a:ea typeface="Calibri" panose="020F050202020403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3404A5D-4231-4383-9AF6-ACB45A49B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8B8A3A-7E52-406B-904C-B42E7FC4B63F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103D20D-7E17-4AA5-AF27-BD49B3E08B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8EB87B4E-69BD-4601-946F-C06776D22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z="1800" dirty="0">
              <a:cs typeface="Calibri" panose="020F050202020403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3D594CB-B34C-4071-AF05-1D4A36661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E1911D-FF6C-4C18-888D-89C0F87F5CD1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D76192E-DBDC-45D1-ACCE-26AF77910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FB055-A439-41A1-B908-EC45AD4BF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z="1800" dirty="0">
              <a:ea typeface="Calibri" panose="020F050202020403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AC2EF21-8EC6-46B5-87A4-9996F0AB15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B02EA0-42CA-492B-8742-74CC5F105997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12D8A-A653-4A10-808D-C4E73165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1ABE-F7A1-45D1-85EA-ACECFB25233D}" type="datetimeFigureOut">
              <a:rPr lang="en-GB"/>
              <a:pPr>
                <a:defRPr/>
              </a:pPr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E6E6C-64CE-4255-9F30-D673AD8F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C023D-7FBC-4BFE-B441-F9830CF5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176F-88B5-4DE7-A90D-90F2E47F95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1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6EA71-A5F6-4511-9993-959D7D94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7A39-C300-41E2-9927-24CD4E02A89A}" type="datetimeFigureOut">
              <a:rPr lang="en-GB"/>
              <a:pPr>
                <a:defRPr/>
              </a:pPr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957DB-C194-432C-8C94-C313B964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EDAC4-924D-427F-96FA-B9A6D4FD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F1FA4-FCE6-4227-962B-6E6B5A6773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72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8C213-1CF6-4A5C-8B8D-C4EC7EB8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66EB-244C-48FD-9BAA-A9732551BF87}" type="datetimeFigureOut">
              <a:rPr lang="en-GB"/>
              <a:pPr>
                <a:defRPr/>
              </a:pPr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BEFF1-8FBB-47A4-A2BF-4395DB7C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3C329-663B-4888-A526-263280D0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43A4-3167-4CA5-B837-A37B3C50B4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8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500D9-46AC-4EBF-8E7A-1B8B2AFD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41DF-9932-498F-9EDF-08CD08E11C3F}" type="datetimeFigureOut">
              <a:rPr lang="en-GB"/>
              <a:pPr>
                <a:defRPr/>
              </a:pPr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97EBB-BB93-4F7C-95C9-E7F69561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42F5C-4C18-4DE9-B416-63F5EC41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6061-9FC0-485B-9433-646EA82689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53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B7788-B228-4178-90E7-768EE103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AA9F-95A0-4AED-AD12-E08A37243F16}" type="datetimeFigureOut">
              <a:rPr lang="en-GB"/>
              <a:pPr>
                <a:defRPr/>
              </a:pPr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7F52F-564A-4331-BBB8-13C97BB4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E6DDC-1184-4F15-8F32-1C3CD61E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6BA2E-D52C-4BA8-9018-475A4082CC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44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E798EA-E8BC-4484-809D-FFC44E8F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1846-CE3A-407F-9801-12457F1C5F0A}" type="datetimeFigureOut">
              <a:rPr lang="en-GB"/>
              <a:pPr>
                <a:defRPr/>
              </a:pPr>
              <a:t>18/11/2020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CB8332-D526-4AC3-8796-D211BB00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D9CC8D-6ECA-40EC-82F8-69ABB5C1B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E99FE-4CA7-44A0-B510-83C4EBE54B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0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7F16E2-CE0C-49D5-A4BC-EAFE743D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31F6-F225-4F6F-8624-5570AF502151}" type="datetimeFigureOut">
              <a:rPr lang="en-GB"/>
              <a:pPr>
                <a:defRPr/>
              </a:pPr>
              <a:t>18/11/2020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640F4A-A797-4C3B-A069-1E0CC803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F7D005-499E-4507-8FE7-0F9BDAD7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9737-490E-457D-BF93-D1A5F399FE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44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0BAA50A-991F-466F-AE22-8D03C299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4D84-1CC7-4A50-8812-EDAE3F454B61}" type="datetimeFigureOut">
              <a:rPr lang="en-GB"/>
              <a:pPr>
                <a:defRPr/>
              </a:pPr>
              <a:t>18/11/2020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FFB3FC-DE5A-4FE5-A217-BED80714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756CDB-40F0-4ACB-ADDA-D2A7D5E6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98966-B621-4A9A-B1A1-C9A404B201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08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1A143A-62EC-4158-AB7C-BCE813A9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9B01-D5CF-4FA3-93F1-FA85EE599BD5}" type="datetimeFigureOut">
              <a:rPr lang="en-GB"/>
              <a:pPr>
                <a:defRPr/>
              </a:pPr>
              <a:t>18/11/2020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2F8B89-835B-4E40-A8E5-EA01EF67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A054D8-9B17-40FD-8FC9-3F684069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015E5-0E75-439E-BFE8-B8690317D9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42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1281E3-DE7F-453A-9325-D6892B7F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06DB2-0837-4825-9D9C-79D14BE43813}" type="datetimeFigureOut">
              <a:rPr lang="en-GB"/>
              <a:pPr>
                <a:defRPr/>
              </a:pPr>
              <a:t>18/11/2020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FABB91-05EA-4F24-8FA8-E1CCB78C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B2BA14-BBB3-4CF2-A17E-7126E902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008BB-F287-4DDC-9F95-DAD3EF47B1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6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4AA1A0-239B-42FF-B3D7-7DA21F01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72FE-7587-4EB6-AD91-E905785A6492}" type="datetimeFigureOut">
              <a:rPr lang="en-GB"/>
              <a:pPr>
                <a:defRPr/>
              </a:pPr>
              <a:t>18/11/2020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1930E1-1B51-41A2-9FF6-CA8FA204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74AAC6-7C81-4DF9-9713-674F968A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26A3-8332-420F-8D4B-2E47E81266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94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27396C3-B890-4407-A3D1-8758E00BC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059FC46-F72B-4445-9BF3-73232E2C6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D8CE7-15D5-4CF0-8ACD-4172F36D5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 defTabSz="108850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099B21-35D3-4700-A141-55F91549031F}" type="datetimeFigureOut">
              <a:rPr lang="en-GB"/>
              <a:pPr>
                <a:defRPr/>
              </a:pPr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BEF1-C8D3-4D3A-A432-03CA32205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 defTabSz="108850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D0338-22E2-4D33-B0B4-DD207BC62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 defTabSz="108850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F13A3D-483C-45B2-B975-6DD6D282AF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7438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87438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2pPr>
      <a:lvl3pPr algn="ctr" defTabSz="1087438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3pPr>
      <a:lvl4pPr algn="ctr" defTabSz="1087438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4pPr>
      <a:lvl5pPr algn="ctr" defTabSz="1087438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087438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087438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087438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087438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07988" indent="-407988" algn="l" defTabSz="108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38" indent="-339725" algn="l" defTabSz="108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488" indent="-271463" algn="l" defTabSz="108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413" indent="-271463" algn="l" defTabSz="108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25" indent="-271463" algn="l" defTabSz="108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EF78A0E-BE73-4447-8797-D83B90C0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4063" cy="693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9E7D78-FD28-48AB-BBD9-8E0F0D3B077E}"/>
              </a:ext>
            </a:extLst>
          </p:cNvPr>
          <p:cNvSpPr>
            <a:spLocks noChangeAspect="1"/>
          </p:cNvSpPr>
          <p:nvPr/>
        </p:nvSpPr>
        <p:spPr>
          <a:xfrm>
            <a:off x="-6350" y="4149725"/>
            <a:ext cx="12190413" cy="2809875"/>
          </a:xfrm>
          <a:prstGeom prst="rect">
            <a:avLst/>
          </a:prstGeom>
          <a:solidFill>
            <a:srgbClr val="002332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50" tIns="54425" rIns="108850" bIns="54425"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CA8A52-0C8E-4368-8F79-D9FA097AAB5C}"/>
              </a:ext>
            </a:extLst>
          </p:cNvPr>
          <p:cNvSpPr txBox="1">
            <a:spLocks noChangeAspect="1"/>
          </p:cNvSpPr>
          <p:nvPr/>
        </p:nvSpPr>
        <p:spPr>
          <a:xfrm>
            <a:off x="1311275" y="5302250"/>
            <a:ext cx="10160000" cy="1439863"/>
          </a:xfrm>
          <a:prstGeom prst="rect">
            <a:avLst/>
          </a:prstGeom>
        </p:spPr>
        <p:txBody>
          <a:bodyPr lIns="108850" tIns="54425" rIns="108850" bIns="54425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cap="all" dirty="0">
                <a:latin typeface="Garamond" panose="02020404030301010803" pitchFamily="18" charset="0"/>
              </a:rPr>
              <a:t>YORKSHIRE FUNDERS FORUM</a:t>
            </a:r>
          </a:p>
          <a:p>
            <a:pPr fontAlgn="auto">
              <a:spcAft>
                <a:spcPts val="0"/>
              </a:spcAft>
              <a:defRPr/>
            </a:pPr>
            <a:endParaRPr lang="en-US" cap="all" dirty="0">
              <a:latin typeface="Garamond" panose="020204040303010108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cap="all" dirty="0">
                <a:latin typeface="Garamond" panose="02020404030301010803" pitchFamily="18" charset="0"/>
              </a:rPr>
              <a:t>The legal perspective - 18 November 2020</a:t>
            </a:r>
          </a:p>
          <a:p>
            <a:pPr fontAlgn="auto">
              <a:spcAft>
                <a:spcPts val="0"/>
              </a:spcAft>
              <a:defRPr/>
            </a:pPr>
            <a:endParaRPr lang="en-US" cap="all" dirty="0">
              <a:latin typeface="Garamond" panose="020204040303010108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cap="all" dirty="0">
                <a:latin typeface="Garamond" panose="02020404030301010803" pitchFamily="18" charset="0"/>
              </a:rPr>
              <a:t>Sue Greaves and </a:t>
            </a:r>
            <a:r>
              <a:rPr lang="en-US" cap="all" dirty="0" err="1">
                <a:latin typeface="Garamond" panose="02020404030301010803" pitchFamily="18" charset="0"/>
              </a:rPr>
              <a:t>ian</a:t>
            </a:r>
            <a:r>
              <a:rPr lang="en-US" cap="all" dirty="0">
                <a:latin typeface="Garamond" panose="02020404030301010803" pitchFamily="18" charset="0"/>
              </a:rPr>
              <a:t> potter</a:t>
            </a:r>
          </a:p>
        </p:txBody>
      </p:sp>
      <p:sp>
        <p:nvSpPr>
          <p:cNvPr id="11" name="Triangle 7">
            <a:extLst>
              <a:ext uri="{FF2B5EF4-FFF2-40B4-BE49-F238E27FC236}">
                <a16:creationId xmlns:a16="http://schemas.microsoft.com/office/drawing/2014/main" id="{ADC6FF76-2E5D-4BB4-8C78-AD5AEAF8E99C}"/>
              </a:ext>
            </a:extLst>
          </p:cNvPr>
          <p:cNvSpPr>
            <a:spLocks noChangeAspect="1"/>
          </p:cNvSpPr>
          <p:nvPr/>
        </p:nvSpPr>
        <p:spPr>
          <a:xfrm rot="10800000">
            <a:off x="5575300" y="0"/>
            <a:ext cx="423863" cy="180975"/>
          </a:xfrm>
          <a:prstGeom prst="triangle">
            <a:avLst/>
          </a:prstGeom>
          <a:solidFill>
            <a:srgbClr val="002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3078" name="Picture 11">
            <a:extLst>
              <a:ext uri="{FF2B5EF4-FFF2-40B4-BE49-F238E27FC236}">
                <a16:creationId xmlns:a16="http://schemas.microsoft.com/office/drawing/2014/main" id="{B550F927-75B5-4A2F-A16B-B91CD7F7F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464050"/>
            <a:ext cx="2838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2">
            <a:extLst>
              <a:ext uri="{FF2B5EF4-FFF2-40B4-BE49-F238E27FC236}">
                <a16:creationId xmlns:a16="http://schemas.microsoft.com/office/drawing/2014/main" id="{EA81213D-8FCF-44C1-B43F-013452FBDF65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8D808B-99EF-4789-B833-F9FBEFDC4433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6427787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Title 3">
            <a:extLst>
              <a:ext uri="{FF2B5EF4-FFF2-40B4-BE49-F238E27FC236}">
                <a16:creationId xmlns:a16="http://schemas.microsoft.com/office/drawing/2014/main" id="{AA78D985-0B6A-461A-85DA-CD00D1DE5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Garamond" panose="02020404030301010803" pitchFamily="18" charset="0"/>
              </a:rPr>
              <a:t>Finances</a:t>
            </a:r>
          </a:p>
        </p:txBody>
      </p:sp>
      <p:pic>
        <p:nvPicPr>
          <p:cNvPr id="21509" name="Picture 8">
            <a:extLst>
              <a:ext uri="{FF2B5EF4-FFF2-40B4-BE49-F238E27FC236}">
                <a16:creationId xmlns:a16="http://schemas.microsoft.com/office/drawing/2014/main" id="{755E29F8-B996-4E5D-B5FC-3AD5F1202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15">
            <a:extLst>
              <a:ext uri="{FF2B5EF4-FFF2-40B4-BE49-F238E27FC236}">
                <a16:creationId xmlns:a16="http://schemas.microsoft.com/office/drawing/2014/main" id="{EB058EB7-AFBE-4D6F-A261-D5BF2BE2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2584450"/>
            <a:ext cx="9156700" cy="2246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cs typeface="Calibri" panose="020F0502020204030204" pitchFamily="34" charset="0"/>
              </a:rPr>
              <a:t>Understand your own organisation’s finances first</a:t>
            </a:r>
          </a:p>
          <a:p>
            <a:pPr marL="0" indent="0">
              <a:defRPr/>
            </a:pPr>
            <a:endParaRPr lang="en-GB" altLang="en-US" sz="2800" dirty="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cs typeface="Calibri" panose="020F0502020204030204" pitchFamily="34" charset="0"/>
              </a:rPr>
              <a:t>How is your financial health?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cs typeface="Calibri" panose="020F0502020204030204" pitchFamily="34" charset="0"/>
            </a:endParaRPr>
          </a:p>
          <a:p>
            <a:pPr marL="0" indent="0">
              <a:defRPr/>
            </a:pPr>
            <a:endParaRPr lang="en-GB" altLang="en-US" sz="2800" dirty="0">
              <a:cs typeface="Calibri" panose="020F0502020204030204" pitchFamily="34" charset="0"/>
            </a:endParaRPr>
          </a:p>
        </p:txBody>
      </p:sp>
      <p:pic>
        <p:nvPicPr>
          <p:cNvPr id="23" name="Graphic 22" descr="Stethoscope">
            <a:extLst>
              <a:ext uri="{FF2B5EF4-FFF2-40B4-BE49-F238E27FC236}">
                <a16:creationId xmlns:a16="http://schemas.microsoft.com/office/drawing/2014/main" id="{1A35C11F-9EB8-45D1-AE63-88ACE20DD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388" y="3322638"/>
            <a:ext cx="1508125" cy="1508125"/>
          </a:xfrm>
          <a:prstGeom prst="rect">
            <a:avLst/>
          </a:prstGeom>
        </p:spPr>
      </p:pic>
      <p:pic>
        <p:nvPicPr>
          <p:cNvPr id="26" name="Graphic 25" descr="Medical">
            <a:extLst>
              <a:ext uri="{FF2B5EF4-FFF2-40B4-BE49-F238E27FC236}">
                <a16:creationId xmlns:a16="http://schemas.microsoft.com/office/drawing/2014/main" id="{3097C537-4A9C-4BE4-9525-F3C291603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438" y="3371850"/>
            <a:ext cx="1508125" cy="1508125"/>
          </a:xfrm>
          <a:prstGeom prst="rect">
            <a:avLst/>
          </a:prstGeom>
        </p:spPr>
      </p:pic>
      <p:pic>
        <p:nvPicPr>
          <p:cNvPr id="28" name="Graphic 27" descr="Medicine">
            <a:extLst>
              <a:ext uri="{FF2B5EF4-FFF2-40B4-BE49-F238E27FC236}">
                <a16:creationId xmlns:a16="http://schemas.microsoft.com/office/drawing/2014/main" id="{F02104C7-0708-4946-B4BD-065C4B0D1B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7163" y="3430588"/>
            <a:ext cx="1401762" cy="14001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1CCA76-904D-40B8-8903-42B29D20531D}"/>
              </a:ext>
            </a:extLst>
          </p:cNvPr>
          <p:cNvSpPr/>
          <p:nvPr/>
        </p:nvSpPr>
        <p:spPr>
          <a:xfrm>
            <a:off x="24306" y="96180"/>
            <a:ext cx="12192000" cy="6859588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riangle 2">
            <a:extLst>
              <a:ext uri="{FF2B5EF4-FFF2-40B4-BE49-F238E27FC236}">
                <a16:creationId xmlns:a16="http://schemas.microsoft.com/office/drawing/2014/main" id="{78417403-CF88-48E3-9D31-7F6D9FA40FEC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202214-683E-4AA8-925B-0FA88681AD20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6427787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Title 3">
            <a:extLst>
              <a:ext uri="{FF2B5EF4-FFF2-40B4-BE49-F238E27FC236}">
                <a16:creationId xmlns:a16="http://schemas.microsoft.com/office/drawing/2014/main" id="{C5A9A424-DEA4-4A22-93D3-298CD9380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Garamond" panose="02020404030301010803" pitchFamily="18" charset="0"/>
              </a:rPr>
              <a:t>Finances</a:t>
            </a:r>
          </a:p>
        </p:txBody>
      </p:sp>
      <p:pic>
        <p:nvPicPr>
          <p:cNvPr id="23558" name="Picture 8">
            <a:extLst>
              <a:ext uri="{FF2B5EF4-FFF2-40B4-BE49-F238E27FC236}">
                <a16:creationId xmlns:a16="http://schemas.microsoft.com/office/drawing/2014/main" id="{515C9BAD-D048-49FA-A7D3-47CDB39DE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65E73BCC-482F-4D9E-A16A-2BEEE66920C1}"/>
              </a:ext>
            </a:extLst>
          </p:cNvPr>
          <p:cNvSpPr/>
          <p:nvPr/>
        </p:nvSpPr>
        <p:spPr>
          <a:xfrm>
            <a:off x="6457950" y="2378075"/>
            <a:ext cx="3716338" cy="24098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3560" name="Picture 6">
            <a:extLst>
              <a:ext uri="{FF2B5EF4-FFF2-40B4-BE49-F238E27FC236}">
                <a16:creationId xmlns:a16="http://schemas.microsoft.com/office/drawing/2014/main" id="{B3F9CED9-0D80-402F-AE8F-84E973B91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2338388"/>
            <a:ext cx="3557588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2">
            <a:extLst>
              <a:ext uri="{FF2B5EF4-FFF2-40B4-BE49-F238E27FC236}">
                <a16:creationId xmlns:a16="http://schemas.microsoft.com/office/drawing/2014/main" id="{3CFEDAAA-EED2-4103-8DEB-E9B3A929F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3305175"/>
            <a:ext cx="4303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800"/>
              <a:t>Grant making </a:t>
            </a:r>
          </a:p>
        </p:txBody>
      </p:sp>
      <p:sp>
        <p:nvSpPr>
          <p:cNvPr id="23562" name="TextBox 9">
            <a:extLst>
              <a:ext uri="{FF2B5EF4-FFF2-40B4-BE49-F238E27FC236}">
                <a16:creationId xmlns:a16="http://schemas.microsoft.com/office/drawing/2014/main" id="{06603EF0-9217-430E-B318-FCD891A49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138" y="3287713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800"/>
              <a:t>Asset management  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A79D32DB-7677-41D1-9BD2-61625D75C0B9}"/>
              </a:ext>
            </a:extLst>
          </p:cNvPr>
          <p:cNvSpPr/>
          <p:nvPr/>
        </p:nvSpPr>
        <p:spPr>
          <a:xfrm>
            <a:off x="4579938" y="3287713"/>
            <a:ext cx="1689100" cy="69850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B4B04B-099D-4B75-B997-594987158CAB}"/>
              </a:ext>
            </a:extLst>
          </p:cNvPr>
          <p:cNvSpPr/>
          <p:nvPr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riangle 2">
            <a:extLst>
              <a:ext uri="{FF2B5EF4-FFF2-40B4-BE49-F238E27FC236}">
                <a16:creationId xmlns:a16="http://schemas.microsoft.com/office/drawing/2014/main" id="{C36031C6-B1FA-401E-BD99-9C7326CA69A3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FEAF9A-C3F7-4134-AA14-20FF394777F6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6427787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Title 3">
            <a:extLst>
              <a:ext uri="{FF2B5EF4-FFF2-40B4-BE49-F238E27FC236}">
                <a16:creationId xmlns:a16="http://schemas.microsoft.com/office/drawing/2014/main" id="{1613D36C-16C9-45CF-9C3E-66A894C21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Garamond" panose="02020404030301010803" pitchFamily="18" charset="0"/>
              </a:rPr>
              <a:t>Reserves: What should you know? </a:t>
            </a:r>
          </a:p>
        </p:txBody>
      </p:sp>
      <p:pic>
        <p:nvPicPr>
          <p:cNvPr id="25606" name="Picture 8">
            <a:extLst>
              <a:ext uri="{FF2B5EF4-FFF2-40B4-BE49-F238E27FC236}">
                <a16:creationId xmlns:a16="http://schemas.microsoft.com/office/drawing/2014/main" id="{6486026F-4873-463A-A131-5E12AC605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15">
            <a:extLst>
              <a:ext uri="{FF2B5EF4-FFF2-40B4-BE49-F238E27FC236}">
                <a16:creationId xmlns:a16="http://schemas.microsoft.com/office/drawing/2014/main" id="{2321B48F-E784-4BB4-AFEB-6EFD890AE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90788"/>
            <a:ext cx="91567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sz="2800">
                <a:cs typeface="Calibri" panose="020F0502020204030204" pitchFamily="34" charset="0"/>
              </a:rPr>
              <a:t>Current level of reserves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80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>
                <a:cs typeface="Calibri" panose="020F0502020204030204" pitchFamily="34" charset="0"/>
              </a:rPr>
              <a:t>Reserves policy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80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>
                <a:cs typeface="Calibri" panose="020F0502020204030204" pitchFamily="34" charset="0"/>
              </a:rPr>
              <a:t>Exceptions or discretion within your reserves policy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80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>
                <a:cs typeface="Calibri" panose="020F0502020204030204" pitchFamily="34" charset="0"/>
              </a:rPr>
              <a:t>Permanent endowment or restricted funds</a:t>
            </a:r>
          </a:p>
          <a:p>
            <a:pPr lvl="1" indent="0"/>
            <a:endParaRPr lang="en-US" altLang="en-US" sz="2800"/>
          </a:p>
        </p:txBody>
      </p:sp>
      <p:pic>
        <p:nvPicPr>
          <p:cNvPr id="25608" name="Picture 1">
            <a:extLst>
              <a:ext uri="{FF2B5EF4-FFF2-40B4-BE49-F238E27FC236}">
                <a16:creationId xmlns:a16="http://schemas.microsoft.com/office/drawing/2014/main" id="{5005D872-2906-4ED4-9A57-D65878EEE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152525"/>
            <a:ext cx="32400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ECADF0-E75D-4577-815F-83AF5C78ECE6}"/>
              </a:ext>
            </a:extLst>
          </p:cNvPr>
          <p:cNvSpPr/>
          <p:nvPr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riangle 2">
            <a:extLst>
              <a:ext uri="{FF2B5EF4-FFF2-40B4-BE49-F238E27FC236}">
                <a16:creationId xmlns:a16="http://schemas.microsoft.com/office/drawing/2014/main" id="{72AAB6A9-2EFE-40B6-9BD6-757BFAEB3EE7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3570A2-CA11-49B4-A081-E1107A1AA54D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6427787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Title 3">
            <a:extLst>
              <a:ext uri="{FF2B5EF4-FFF2-40B4-BE49-F238E27FC236}">
                <a16:creationId xmlns:a16="http://schemas.microsoft.com/office/drawing/2014/main" id="{601ECC1C-49D5-4BA1-8D52-E8D6042A9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Garamond" panose="02020404030301010803" pitchFamily="18" charset="0"/>
              </a:rPr>
              <a:t>Consider Cash Flow </a:t>
            </a:r>
          </a:p>
        </p:txBody>
      </p:sp>
      <p:pic>
        <p:nvPicPr>
          <p:cNvPr id="27654" name="Picture 8">
            <a:extLst>
              <a:ext uri="{FF2B5EF4-FFF2-40B4-BE49-F238E27FC236}">
                <a16:creationId xmlns:a16="http://schemas.microsoft.com/office/drawing/2014/main" id="{CD4A6825-CF5C-48F0-9709-E646C2F07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15">
            <a:extLst>
              <a:ext uri="{FF2B5EF4-FFF2-40B4-BE49-F238E27FC236}">
                <a16:creationId xmlns:a16="http://schemas.microsoft.com/office/drawing/2014/main" id="{5204E54C-56F9-43E7-973C-703D97C91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90788"/>
            <a:ext cx="9156700" cy="3970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cs typeface="Calibri" panose="020F0502020204030204" pitchFamily="34" charset="0"/>
              </a:rPr>
              <a:t>What do you expect to be coming in?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cs typeface="Calibri" panose="020F0502020204030204" pitchFamily="34" charset="0"/>
              </a:rPr>
              <a:t>Fluctuating/ uncertain income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cs typeface="Calibri" panose="020F0502020204030204" pitchFamily="34" charset="0"/>
              </a:rPr>
              <a:t>Existing grant commitments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cs typeface="Calibri" panose="020F0502020204030204" pitchFamily="34" charset="0"/>
              </a:rPr>
              <a:t>Costs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cs typeface="Calibri" panose="020F0502020204030204" pitchFamily="34" charset="0"/>
            </a:endParaRPr>
          </a:p>
          <a:p>
            <a:pPr marL="457200" lvl="1" indent="0">
              <a:defRPr/>
            </a:pPr>
            <a:endParaRPr lang="en-US" altLang="en-US" sz="2800" dirty="0"/>
          </a:p>
        </p:txBody>
      </p:sp>
      <p:pic>
        <p:nvPicPr>
          <p:cNvPr id="27656" name="Picture 1">
            <a:extLst>
              <a:ext uri="{FF2B5EF4-FFF2-40B4-BE49-F238E27FC236}">
                <a16:creationId xmlns:a16="http://schemas.microsoft.com/office/drawing/2014/main" id="{C3111B1C-E515-4B23-A015-0A440FF2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566738"/>
            <a:ext cx="3779837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2FAE48-62D8-444E-A6DC-E8DFF92E6B7A}"/>
              </a:ext>
            </a:extLst>
          </p:cNvPr>
          <p:cNvSpPr/>
          <p:nvPr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riangle 2">
            <a:extLst>
              <a:ext uri="{FF2B5EF4-FFF2-40B4-BE49-F238E27FC236}">
                <a16:creationId xmlns:a16="http://schemas.microsoft.com/office/drawing/2014/main" id="{512017E1-3C0F-456E-AAE6-CD83282208FA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0EF9ED-0031-413C-A1F8-059AD534E934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6427787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Title 3">
            <a:extLst>
              <a:ext uri="{FF2B5EF4-FFF2-40B4-BE49-F238E27FC236}">
                <a16:creationId xmlns:a16="http://schemas.microsoft.com/office/drawing/2014/main" id="{FE2486E9-BFE1-46A9-8286-77E4B9F42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Garamond" panose="02020404030301010803" pitchFamily="18" charset="0"/>
              </a:rPr>
              <a:t>Financial Risks?</a:t>
            </a:r>
          </a:p>
        </p:txBody>
      </p:sp>
      <p:pic>
        <p:nvPicPr>
          <p:cNvPr id="29702" name="Picture 8">
            <a:extLst>
              <a:ext uri="{FF2B5EF4-FFF2-40B4-BE49-F238E27FC236}">
                <a16:creationId xmlns:a16="http://schemas.microsoft.com/office/drawing/2014/main" id="{345958F8-EF32-4A35-B49E-3CB1C2270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15">
            <a:extLst>
              <a:ext uri="{FF2B5EF4-FFF2-40B4-BE49-F238E27FC236}">
                <a16:creationId xmlns:a16="http://schemas.microsoft.com/office/drawing/2014/main" id="{2007C7AB-036B-4708-BB2D-792C2411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90788"/>
            <a:ext cx="91567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sz="2800">
                <a:cs typeface="Calibri" panose="020F0502020204030204" pitchFamily="34" charset="0"/>
              </a:rPr>
              <a:t>Higher than expected levels of expenditure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80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>
                <a:cs typeface="Calibri" panose="020F0502020204030204" pitchFamily="34" charset="0"/>
              </a:rPr>
              <a:t>A drop in income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80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>
                <a:cs typeface="Calibri" panose="020F0502020204030204" pitchFamily="34" charset="0"/>
              </a:rPr>
              <a:t>Prolonged financial challenges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80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>
                <a:cs typeface="Calibri" panose="020F0502020204030204" pitchFamily="34" charset="0"/>
              </a:rPr>
              <a:t>Unforeseen and uninsured liabilities</a:t>
            </a:r>
            <a:endParaRPr lang="en-US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F4370B-DC41-477D-881E-18538767F8FF}"/>
              </a:ext>
            </a:extLst>
          </p:cNvPr>
          <p:cNvSpPr/>
          <p:nvPr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riangle 2">
            <a:extLst>
              <a:ext uri="{FF2B5EF4-FFF2-40B4-BE49-F238E27FC236}">
                <a16:creationId xmlns:a16="http://schemas.microsoft.com/office/drawing/2014/main" id="{807FEE1E-C020-457A-8D8E-012A482F1819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6E71B2-5834-4C19-8E72-A50896AE5446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6427787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Title 3">
            <a:extLst>
              <a:ext uri="{FF2B5EF4-FFF2-40B4-BE49-F238E27FC236}">
                <a16:creationId xmlns:a16="http://schemas.microsoft.com/office/drawing/2014/main" id="{97DDD225-6375-476B-9B1F-3DF1887E4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283A3F"/>
                </a:solidFill>
                <a:latin typeface="Garamond" panose="02020404030301010803" pitchFamily="18" charset="0"/>
              </a:rPr>
              <a:t>Undertaking extra due diligence on the applicant</a:t>
            </a:r>
          </a:p>
        </p:txBody>
      </p:sp>
      <p:pic>
        <p:nvPicPr>
          <p:cNvPr id="31750" name="Picture 8">
            <a:extLst>
              <a:ext uri="{FF2B5EF4-FFF2-40B4-BE49-F238E27FC236}">
                <a16:creationId xmlns:a16="http://schemas.microsoft.com/office/drawing/2014/main" id="{58CDB47B-88E0-4B52-BAA5-669E2D7A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15">
            <a:extLst>
              <a:ext uri="{FF2B5EF4-FFF2-40B4-BE49-F238E27FC236}">
                <a16:creationId xmlns:a16="http://schemas.microsoft.com/office/drawing/2014/main" id="{E1DF5BCC-28FF-4E59-BD67-5DD8C1D5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90788"/>
            <a:ext cx="86534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sz="2800">
                <a:cs typeface="Calibri" panose="020F0502020204030204" pitchFamily="34" charset="0"/>
              </a:rPr>
              <a:t>How far to go e.g. COVID-19 H&amp;S policies of applicants?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80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>
                <a:cs typeface="Calibri" panose="020F0502020204030204" pitchFamily="34" charset="0"/>
              </a:rPr>
              <a:t>Finances (including reserves) of applicants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80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>
                <a:cs typeface="Calibri" panose="020F0502020204030204" pitchFamily="34" charset="0"/>
              </a:rPr>
              <a:t>Reputational risk could be relevant</a:t>
            </a:r>
            <a:endParaRPr lang="en-US" altLang="en-US" sz="2800"/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4AAC209E-7FFF-494B-8559-E5D426DD8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125" y="765175"/>
            <a:ext cx="2368550" cy="23669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5D28B5-5066-440F-9806-74994259EA10}"/>
              </a:ext>
            </a:extLst>
          </p:cNvPr>
          <p:cNvSpPr/>
          <p:nvPr/>
        </p:nvSpPr>
        <p:spPr>
          <a:xfrm>
            <a:off x="0" y="0"/>
            <a:ext cx="12192000" cy="7110413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riangle 2">
            <a:extLst>
              <a:ext uri="{FF2B5EF4-FFF2-40B4-BE49-F238E27FC236}">
                <a16:creationId xmlns:a16="http://schemas.microsoft.com/office/drawing/2014/main" id="{E839A9A8-3255-446A-8291-20FA17EE1A2B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6A3387-389D-41F9-A254-A1DB6CEB56BD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6427787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Title 3">
            <a:extLst>
              <a:ext uri="{FF2B5EF4-FFF2-40B4-BE49-F238E27FC236}">
                <a16:creationId xmlns:a16="http://schemas.microsoft.com/office/drawing/2014/main" id="{FC54A271-E163-4EE5-A35D-15221E310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283A3F"/>
                </a:solidFill>
                <a:latin typeface="Garamond" panose="02020404030301010803" pitchFamily="18" charset="0"/>
              </a:rPr>
              <a:t>Grant conditions</a:t>
            </a:r>
          </a:p>
        </p:txBody>
      </p:sp>
      <p:pic>
        <p:nvPicPr>
          <p:cNvPr id="33798" name="Picture 8">
            <a:extLst>
              <a:ext uri="{FF2B5EF4-FFF2-40B4-BE49-F238E27FC236}">
                <a16:creationId xmlns:a16="http://schemas.microsoft.com/office/drawing/2014/main" id="{5D296D7F-7F42-41AA-8887-A13C7BF33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Box 15">
            <a:extLst>
              <a:ext uri="{FF2B5EF4-FFF2-40B4-BE49-F238E27FC236}">
                <a16:creationId xmlns:a16="http://schemas.microsoft.com/office/drawing/2014/main" id="{102F8D0F-58B4-454B-9B9C-56E14F4D4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90788"/>
            <a:ext cx="91567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/>
              <a:t>Make them clear – on your website, application form, guidance notes, offer letters, contracts, grants agreements etc.</a:t>
            </a:r>
          </a:p>
        </p:txBody>
      </p:sp>
      <p:pic>
        <p:nvPicPr>
          <p:cNvPr id="33800" name="Picture 6">
            <a:extLst>
              <a:ext uri="{FF2B5EF4-FFF2-40B4-BE49-F238E27FC236}">
                <a16:creationId xmlns:a16="http://schemas.microsoft.com/office/drawing/2014/main" id="{9F19E66D-DFB0-4551-B00E-52550E73B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430588"/>
            <a:ext cx="3357562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C54ACB-F510-4BF8-8A23-F3E6A4810131}"/>
              </a:ext>
            </a:extLst>
          </p:cNvPr>
          <p:cNvSpPr/>
          <p:nvPr/>
        </p:nvSpPr>
        <p:spPr>
          <a:xfrm>
            <a:off x="0" y="0"/>
            <a:ext cx="12192000" cy="7110413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riangle 2">
            <a:extLst>
              <a:ext uri="{FF2B5EF4-FFF2-40B4-BE49-F238E27FC236}">
                <a16:creationId xmlns:a16="http://schemas.microsoft.com/office/drawing/2014/main" id="{0679D094-98B8-47AB-807D-02ED177D56CC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60635B-3BF4-4E0E-A2DD-289395275D28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7004050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5" name="Title 3">
            <a:extLst>
              <a:ext uri="{FF2B5EF4-FFF2-40B4-BE49-F238E27FC236}">
                <a16:creationId xmlns:a16="http://schemas.microsoft.com/office/drawing/2014/main" id="{A08AC732-03B8-4545-A4C6-E417F201C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283A3F"/>
                </a:solidFill>
                <a:latin typeface="Garamond" panose="02020404030301010803" pitchFamily="18" charset="0"/>
              </a:rPr>
              <a:t>In these unusual times, what if the project …. </a:t>
            </a:r>
          </a:p>
        </p:txBody>
      </p:sp>
      <p:pic>
        <p:nvPicPr>
          <p:cNvPr id="35846" name="Picture 8">
            <a:extLst>
              <a:ext uri="{FF2B5EF4-FFF2-40B4-BE49-F238E27FC236}">
                <a16:creationId xmlns:a16="http://schemas.microsoft.com/office/drawing/2014/main" id="{8434F102-A81C-41A1-9630-092C5BFEE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15">
            <a:extLst>
              <a:ext uri="{FF2B5EF4-FFF2-40B4-BE49-F238E27FC236}">
                <a16:creationId xmlns:a16="http://schemas.microsoft.com/office/drawing/2014/main" id="{D0EFFA94-2A95-4CDB-913E-EC804DF60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90788"/>
            <a:ext cx="91567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/>
              <a:t>Cannot go ahead?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/>
              <a:t>Is delayed?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/>
              <a:t>Costs less … or more?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/>
              <a:t>Is materially different to that in the application?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/>
          </a:p>
        </p:txBody>
      </p:sp>
      <p:pic>
        <p:nvPicPr>
          <p:cNvPr id="35848" name="Picture 6">
            <a:extLst>
              <a:ext uri="{FF2B5EF4-FFF2-40B4-BE49-F238E27FC236}">
                <a16:creationId xmlns:a16="http://schemas.microsoft.com/office/drawing/2014/main" id="{11FF3BB7-DCBA-4815-94EB-212C25177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2286000"/>
            <a:ext cx="371792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742B90-52AE-4786-A7B4-D899C25B8AB7}"/>
              </a:ext>
            </a:extLst>
          </p:cNvPr>
          <p:cNvSpPr/>
          <p:nvPr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riangle 2">
            <a:extLst>
              <a:ext uri="{FF2B5EF4-FFF2-40B4-BE49-F238E27FC236}">
                <a16:creationId xmlns:a16="http://schemas.microsoft.com/office/drawing/2014/main" id="{5F4A8872-8473-44B3-98C2-4E7D032C86EE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49503B-BA5D-4769-94AE-BCEEBE75C65E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6427787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3" name="Title 3">
            <a:extLst>
              <a:ext uri="{FF2B5EF4-FFF2-40B4-BE49-F238E27FC236}">
                <a16:creationId xmlns:a16="http://schemas.microsoft.com/office/drawing/2014/main" id="{C03B0B5E-2E3F-47F2-977B-1093664A3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latin typeface="Garamond" panose="02020404030301010803" pitchFamily="18" charset="0"/>
              </a:rPr>
              <a:t>Do your grant conditions specify … ?</a:t>
            </a:r>
            <a:endParaRPr lang="en-US" altLang="en-US" sz="2800">
              <a:solidFill>
                <a:srgbClr val="283A3F"/>
              </a:solidFill>
              <a:latin typeface="Garamond" panose="02020404030301010803" pitchFamily="18" charset="0"/>
            </a:endParaRPr>
          </a:p>
        </p:txBody>
      </p:sp>
      <p:pic>
        <p:nvPicPr>
          <p:cNvPr id="37894" name="Picture 8">
            <a:extLst>
              <a:ext uri="{FF2B5EF4-FFF2-40B4-BE49-F238E27FC236}">
                <a16:creationId xmlns:a16="http://schemas.microsoft.com/office/drawing/2014/main" id="{8A3B1249-5C0A-441C-83FC-77E0BC03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A69B4E19-9E3F-4EBA-8EEE-F3BF808B4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90788"/>
            <a:ext cx="9156700" cy="3108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ea typeface="Calibri" panose="020F0502020204030204" pitchFamily="34" charset="0"/>
              </a:rPr>
              <a:t>Reporting of any changes and delays</a:t>
            </a:r>
          </a:p>
          <a:p>
            <a:pPr>
              <a:defRPr/>
            </a:pPr>
            <a:endParaRPr lang="en-GB" sz="2800" dirty="0"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ea typeface="Calibri" panose="020F0502020204030204" pitchFamily="34" charset="0"/>
              </a:rPr>
              <a:t>When there should be a refund of the grant</a:t>
            </a:r>
          </a:p>
          <a:p>
            <a:pPr>
              <a:defRPr/>
            </a:pPr>
            <a:endParaRPr lang="en-GB" sz="2800" dirty="0"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dirty="0"/>
              <a:t>Reporting after the project has taken place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en-US" sz="2800" dirty="0"/>
          </a:p>
          <a:p>
            <a:pPr>
              <a:defRPr/>
            </a:pPr>
            <a:r>
              <a:rPr lang="en-GB" altLang="en-US" sz="2800" dirty="0"/>
              <a:t>Do your systems have flexibility – delegated decision making?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BF9E63-1BA9-436B-9490-3EF6FC76F1BD}"/>
              </a:ext>
            </a:extLst>
          </p:cNvPr>
          <p:cNvSpPr/>
          <p:nvPr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riangle 2">
            <a:extLst>
              <a:ext uri="{FF2B5EF4-FFF2-40B4-BE49-F238E27FC236}">
                <a16:creationId xmlns:a16="http://schemas.microsoft.com/office/drawing/2014/main" id="{2EE92E9C-5DCA-4B04-B666-0076CC4B0C07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844ABC-4148-4C76-8B62-71A187DA86A2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6427787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itle 3">
            <a:extLst>
              <a:ext uri="{FF2B5EF4-FFF2-40B4-BE49-F238E27FC236}">
                <a16:creationId xmlns:a16="http://schemas.microsoft.com/office/drawing/2014/main" id="{D81624E0-3DC8-4A34-B853-2B40C1A7D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283A3F"/>
                </a:solidFill>
                <a:latin typeface="Garamond" panose="02020404030301010803" pitchFamily="18" charset="0"/>
              </a:rPr>
              <a:t>Payment arrangements</a:t>
            </a:r>
          </a:p>
        </p:txBody>
      </p:sp>
      <p:pic>
        <p:nvPicPr>
          <p:cNvPr id="39942" name="Picture 8">
            <a:extLst>
              <a:ext uri="{FF2B5EF4-FFF2-40B4-BE49-F238E27FC236}">
                <a16:creationId xmlns:a16="http://schemas.microsoft.com/office/drawing/2014/main" id="{289AB1F8-A3DB-4723-BAAC-B6BBAD99B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Box 15">
            <a:extLst>
              <a:ext uri="{FF2B5EF4-FFF2-40B4-BE49-F238E27FC236}">
                <a16:creationId xmlns:a16="http://schemas.microsoft.com/office/drawing/2014/main" id="{F3076129-B81F-4E1B-AF0C-998800CF4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90788"/>
            <a:ext cx="91567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sz="2800">
                <a:cs typeface="Calibri" panose="020F0502020204030204" pitchFamily="34" charset="0"/>
              </a:rPr>
              <a:t>Cheques or BACS?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80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>
                <a:cs typeface="Calibri" panose="020F0502020204030204" pitchFamily="34" charset="0"/>
              </a:rPr>
              <a:t>Should you hold back making payment?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80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/>
              <a:t>Processes, timescales and impact of Covid-19?</a:t>
            </a:r>
            <a:endParaRPr lang="en-US" alt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6BD3D261-239B-41B8-98FF-9C0FAFC51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1920875"/>
            <a:ext cx="434657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5">
            <a:extLst>
              <a:ext uri="{FF2B5EF4-FFF2-40B4-BE49-F238E27FC236}">
                <a16:creationId xmlns:a16="http://schemas.microsoft.com/office/drawing/2014/main" id="{88739DC3-F1F8-461E-8535-5242E3E36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90788"/>
            <a:ext cx="9156700" cy="3108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Unusual and unprecedented times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Immediate and short-term changes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Longer term changes – what do you keep?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Chronology of an application</a:t>
            </a:r>
          </a:p>
        </p:txBody>
      </p:sp>
      <p:sp>
        <p:nvSpPr>
          <p:cNvPr id="5" name="Triangle 2">
            <a:extLst>
              <a:ext uri="{FF2B5EF4-FFF2-40B4-BE49-F238E27FC236}">
                <a16:creationId xmlns:a16="http://schemas.microsoft.com/office/drawing/2014/main" id="{3176E1F0-5857-4B9B-B1DE-CEE3A763A8E7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3CA490-0FE9-4853-B819-D552ACDA3373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6427787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itle 3">
            <a:extLst>
              <a:ext uri="{FF2B5EF4-FFF2-40B4-BE49-F238E27FC236}">
                <a16:creationId xmlns:a16="http://schemas.microsoft.com/office/drawing/2014/main" id="{ACCE791D-4EB9-4E28-BBB6-10C1A34D6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latin typeface="Garamond" panose="02020404030301010803" pitchFamily="18" charset="0"/>
              </a:rPr>
              <a:t>Current issues for funders and grant recipients</a:t>
            </a:r>
            <a:endParaRPr lang="en-US" altLang="en-US" sz="2800">
              <a:solidFill>
                <a:srgbClr val="283A3F"/>
              </a:solidFill>
              <a:latin typeface="Garamond" panose="02020404030301010803" pitchFamily="18" charset="0"/>
            </a:endParaRPr>
          </a:p>
        </p:txBody>
      </p:sp>
      <p:pic>
        <p:nvPicPr>
          <p:cNvPr id="5127" name="Picture 8">
            <a:extLst>
              <a:ext uri="{FF2B5EF4-FFF2-40B4-BE49-F238E27FC236}">
                <a16:creationId xmlns:a16="http://schemas.microsoft.com/office/drawing/2014/main" id="{CA85DA3B-BDAA-4621-9288-BF4F3D855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>
            <a:extLst>
              <a:ext uri="{FF2B5EF4-FFF2-40B4-BE49-F238E27FC236}">
                <a16:creationId xmlns:a16="http://schemas.microsoft.com/office/drawing/2014/main" id="{FD00E2B6-31C5-43A5-A2BF-FDD6F36C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B05D90-56D2-4C33-A697-3CB234B384CE}"/>
              </a:ext>
            </a:extLst>
          </p:cNvPr>
          <p:cNvSpPr/>
          <p:nvPr/>
        </p:nvSpPr>
        <p:spPr>
          <a:xfrm>
            <a:off x="0" y="1984375"/>
            <a:ext cx="12190413" cy="4875213"/>
          </a:xfrm>
          <a:prstGeom prst="rect">
            <a:avLst/>
          </a:prstGeom>
          <a:solidFill>
            <a:srgbClr val="00233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E1165D-84F6-48F9-990D-D4993F65A92B}"/>
              </a:ext>
            </a:extLst>
          </p:cNvPr>
          <p:cNvCxnSpPr>
            <a:cxnSpLocks/>
          </p:cNvCxnSpPr>
          <p:nvPr/>
        </p:nvCxnSpPr>
        <p:spPr>
          <a:xfrm>
            <a:off x="2695575" y="4221163"/>
            <a:ext cx="6953250" cy="0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Title 3">
            <a:extLst>
              <a:ext uri="{FF2B5EF4-FFF2-40B4-BE49-F238E27FC236}">
                <a16:creationId xmlns:a16="http://schemas.microsoft.com/office/drawing/2014/main" id="{D8584625-9152-4E0D-820C-A9656D23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3430588"/>
            <a:ext cx="69532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/>
          <a:p>
            <a:pPr algn="ctr" eaLnBrk="1" hangingPunct="1"/>
            <a:r>
              <a:rPr lang="en-US" altLang="en-US" sz="3600">
                <a:solidFill>
                  <a:schemeClr val="bg1"/>
                </a:solidFill>
                <a:latin typeface="Garamond" panose="02020404030301010803" pitchFamily="18" charset="0"/>
              </a:rPr>
              <a:t>ANY QUESTIONS?</a:t>
            </a:r>
          </a:p>
        </p:txBody>
      </p:sp>
      <p:pic>
        <p:nvPicPr>
          <p:cNvPr id="41990" name="Picture 7">
            <a:extLst>
              <a:ext uri="{FF2B5EF4-FFF2-40B4-BE49-F238E27FC236}">
                <a16:creationId xmlns:a16="http://schemas.microsoft.com/office/drawing/2014/main" id="{288B14C7-F813-4645-94C8-CFDD8B2EE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420938"/>
            <a:ext cx="28384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>
            <a:extLst>
              <a:ext uri="{FF2B5EF4-FFF2-40B4-BE49-F238E27FC236}">
                <a16:creationId xmlns:a16="http://schemas.microsoft.com/office/drawing/2014/main" id="{60A9113A-6634-4180-90F7-FB0C08C8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727575"/>
            <a:ext cx="1484312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2" name="TextBox 9">
            <a:extLst>
              <a:ext uri="{FF2B5EF4-FFF2-40B4-BE49-F238E27FC236}">
                <a16:creationId xmlns:a16="http://schemas.microsoft.com/office/drawing/2014/main" id="{928D4CA2-8AC1-47FA-80BE-6BE91CCF9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930775"/>
            <a:ext cx="26638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600" b="1">
                <a:solidFill>
                  <a:schemeClr val="bg1"/>
                </a:solidFill>
              </a:rPr>
              <a:t>Sue Greaves</a:t>
            </a:r>
          </a:p>
          <a:p>
            <a:r>
              <a:rPr lang="en-GB" altLang="en-US" sz="1600">
                <a:solidFill>
                  <a:schemeClr val="bg1"/>
                </a:solidFill>
              </a:rPr>
              <a:t>Partner </a:t>
            </a:r>
          </a:p>
          <a:p>
            <a:r>
              <a:rPr lang="en-GB" altLang="en-US" sz="1600">
                <a:solidFill>
                  <a:schemeClr val="bg1"/>
                </a:solidFill>
              </a:rPr>
              <a:t>0114 267 5625</a:t>
            </a:r>
          </a:p>
          <a:p>
            <a:r>
              <a:rPr lang="en-GB" altLang="en-US" sz="1600">
                <a:solidFill>
                  <a:schemeClr val="bg1"/>
                </a:solidFill>
              </a:rPr>
              <a:t>sue.greaves@wrigleys.co.uk</a:t>
            </a:r>
          </a:p>
        </p:txBody>
      </p:sp>
      <p:sp>
        <p:nvSpPr>
          <p:cNvPr id="41993" name="TextBox 10">
            <a:extLst>
              <a:ext uri="{FF2B5EF4-FFF2-40B4-BE49-F238E27FC236}">
                <a16:creationId xmlns:a16="http://schemas.microsoft.com/office/drawing/2014/main" id="{5AD0C269-A95C-4636-BF74-4190C82C7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4930775"/>
            <a:ext cx="2952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600" b="1">
                <a:solidFill>
                  <a:schemeClr val="bg1"/>
                </a:solidFill>
              </a:rPr>
              <a:t>Ian Potter</a:t>
            </a:r>
          </a:p>
          <a:p>
            <a:r>
              <a:rPr lang="en-GB" altLang="en-US" sz="1600">
                <a:solidFill>
                  <a:schemeClr val="bg1"/>
                </a:solidFill>
              </a:rPr>
              <a:t>Partner</a:t>
            </a:r>
          </a:p>
          <a:p>
            <a:r>
              <a:rPr lang="en-GB" altLang="en-US" sz="1600">
                <a:solidFill>
                  <a:schemeClr val="bg1"/>
                </a:solidFill>
              </a:rPr>
              <a:t>0114 267 5588</a:t>
            </a:r>
          </a:p>
          <a:p>
            <a:r>
              <a:rPr lang="en-GB" altLang="en-US" sz="1600">
                <a:solidFill>
                  <a:schemeClr val="bg1"/>
                </a:solidFill>
              </a:rPr>
              <a:t>ian.potter@wrigleys.co.uk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C6A9270-EB90-417F-8CB4-5924C31F2DC3}"/>
              </a:ext>
            </a:extLst>
          </p:cNvPr>
          <p:cNvPicPr/>
          <p:nvPr/>
        </p:nvPicPr>
        <p:blipFill>
          <a:blip r:embed="rId6"/>
          <a:srcRect/>
          <a:stretch/>
        </p:blipFill>
        <p:spPr bwMode="auto">
          <a:xfrm>
            <a:off x="6386318" y="4793899"/>
            <a:ext cx="1484944" cy="14849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0593E16-BD49-43F8-8448-336EBFB6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3430588"/>
            <a:ext cx="1604963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81A5B4-49B3-4923-8488-2BF567E8F4E4}"/>
              </a:ext>
            </a:extLst>
          </p:cNvPr>
          <p:cNvSpPr/>
          <p:nvPr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riangle 2">
            <a:extLst>
              <a:ext uri="{FF2B5EF4-FFF2-40B4-BE49-F238E27FC236}">
                <a16:creationId xmlns:a16="http://schemas.microsoft.com/office/drawing/2014/main" id="{4DC4A066-E606-44E9-A2E1-7856617449CB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5015F6-084D-48B5-9898-B081DEEE6E82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6427787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itle 3">
            <a:extLst>
              <a:ext uri="{FF2B5EF4-FFF2-40B4-BE49-F238E27FC236}">
                <a16:creationId xmlns:a16="http://schemas.microsoft.com/office/drawing/2014/main" id="{4146FB31-95DE-4158-9E8F-E51786F16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latin typeface="Garamond" panose="02020404030301010803" pitchFamily="18" charset="0"/>
              </a:rPr>
              <a:t>Meetings</a:t>
            </a:r>
            <a:endParaRPr lang="en-US" altLang="en-US" sz="2800">
              <a:latin typeface="Garamond" panose="02020404030301010803" pitchFamily="18" charset="0"/>
            </a:endParaRPr>
          </a:p>
        </p:txBody>
      </p:sp>
      <p:pic>
        <p:nvPicPr>
          <p:cNvPr id="7175" name="Picture 8">
            <a:extLst>
              <a:ext uri="{FF2B5EF4-FFF2-40B4-BE49-F238E27FC236}">
                <a16:creationId xmlns:a16="http://schemas.microsoft.com/office/drawing/2014/main" id="{3D3FB9DE-5A13-43DD-91EF-B42C10693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20DF8F89-FE3E-4FB9-9B07-DF1F55937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90788"/>
            <a:ext cx="9156700" cy="3970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Decision making in a crisis!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How to best make decision in the longer-term?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What does your constitution say?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Covid-19 specific legislative provisions – Corporate Insolvency and Governance Act 2020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F1BE01-7AB8-4498-8D5C-F6F9AA0DF8E5}"/>
              </a:ext>
            </a:extLst>
          </p:cNvPr>
          <p:cNvSpPr/>
          <p:nvPr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219" name="Picture 1">
            <a:extLst>
              <a:ext uri="{FF2B5EF4-FFF2-40B4-BE49-F238E27FC236}">
                <a16:creationId xmlns:a16="http://schemas.microsoft.com/office/drawing/2014/main" id="{120F837F-E7BD-429C-8297-21BE4EAC2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157413"/>
            <a:ext cx="409733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iangle 2">
            <a:extLst>
              <a:ext uri="{FF2B5EF4-FFF2-40B4-BE49-F238E27FC236}">
                <a16:creationId xmlns:a16="http://schemas.microsoft.com/office/drawing/2014/main" id="{25483B5A-E850-468D-97A8-E563060D9A02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E73009-7875-415E-8500-8D166043D588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6427787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itle 3">
            <a:extLst>
              <a:ext uri="{FF2B5EF4-FFF2-40B4-BE49-F238E27FC236}">
                <a16:creationId xmlns:a16="http://schemas.microsoft.com/office/drawing/2014/main" id="{61D78C18-0678-4642-A317-39614F564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latin typeface="Garamond" panose="02020404030301010803" pitchFamily="18" charset="0"/>
              </a:rPr>
              <a:t>Decision-making – what are your constraints?</a:t>
            </a:r>
            <a:endParaRPr lang="en-US" altLang="en-US" sz="2800">
              <a:solidFill>
                <a:srgbClr val="283A3F"/>
              </a:solidFill>
              <a:latin typeface="Garamond" panose="02020404030301010803" pitchFamily="18" charset="0"/>
            </a:endParaRPr>
          </a:p>
        </p:txBody>
      </p:sp>
      <p:pic>
        <p:nvPicPr>
          <p:cNvPr id="9223" name="Picture 8">
            <a:extLst>
              <a:ext uri="{FF2B5EF4-FFF2-40B4-BE49-F238E27FC236}">
                <a16:creationId xmlns:a16="http://schemas.microsoft.com/office/drawing/2014/main" id="{33427C6E-15F1-4E5C-81EF-A8A30CC9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F0E57CAF-1380-4A06-A32D-F3DA927E3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90788"/>
            <a:ext cx="6637338" cy="2246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What CAN you do? What SHOULD you do? What do you WANT to do?</a:t>
            </a:r>
          </a:p>
          <a:p>
            <a:pPr marL="0" indent="0" eaLnBrk="1" hangingPunct="1">
              <a:defRPr/>
            </a:pPr>
            <a:endParaRPr lang="en-US" altLang="en-US" sz="28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Which applications CAN you consider - legal constraints?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1A7DF1-FB98-4560-A1A5-637DDCC03891}"/>
              </a:ext>
            </a:extLst>
          </p:cNvPr>
          <p:cNvSpPr/>
          <p:nvPr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riangle 2">
            <a:extLst>
              <a:ext uri="{FF2B5EF4-FFF2-40B4-BE49-F238E27FC236}">
                <a16:creationId xmlns:a16="http://schemas.microsoft.com/office/drawing/2014/main" id="{A87DD96F-5C35-4DFD-9F97-F8AA78BC12E6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01EBE8-CE5B-4F5A-A0DA-4BF64366715D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6427787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Title 3">
            <a:extLst>
              <a:ext uri="{FF2B5EF4-FFF2-40B4-BE49-F238E27FC236}">
                <a16:creationId xmlns:a16="http://schemas.microsoft.com/office/drawing/2014/main" id="{42096D7D-6DD1-46E6-BD30-F32DA5C91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Objects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1270" name="Picture 8">
            <a:extLst>
              <a:ext uri="{FF2B5EF4-FFF2-40B4-BE49-F238E27FC236}">
                <a16:creationId xmlns:a16="http://schemas.microsoft.com/office/drawing/2014/main" id="{BB909CBD-8E91-4515-B201-C49153FC0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20A506F2-08B3-4DA7-9AC7-28BD6B95D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90788"/>
            <a:ext cx="9156700" cy="440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What do your objects say?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What restrictions do they contain?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You can choose to go narrower; you cannot choose to go wider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No room to make COVID exceptions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7B68F-9497-42EB-B11B-F51E9B41EE2B}"/>
              </a:ext>
            </a:extLst>
          </p:cNvPr>
          <p:cNvSpPr/>
          <p:nvPr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riangle 2">
            <a:extLst>
              <a:ext uri="{FF2B5EF4-FFF2-40B4-BE49-F238E27FC236}">
                <a16:creationId xmlns:a16="http://schemas.microsoft.com/office/drawing/2014/main" id="{D61C4B05-1239-469E-ADA9-03E691E4481C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AE6734-0108-4B58-B465-CCB5F0E391B1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6427787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itle 3">
            <a:extLst>
              <a:ext uri="{FF2B5EF4-FFF2-40B4-BE49-F238E27FC236}">
                <a16:creationId xmlns:a16="http://schemas.microsoft.com/office/drawing/2014/main" id="{E3EF591A-2D6F-4333-B60E-B3A233F9B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283A3F"/>
                </a:solidFill>
                <a:latin typeface="Garamond" panose="02020404030301010803" pitchFamily="18" charset="0"/>
              </a:rPr>
              <a:t>Duties</a:t>
            </a:r>
            <a:endParaRPr lang="en-US" altLang="en-US" sz="2800">
              <a:solidFill>
                <a:srgbClr val="283A3F"/>
              </a:solidFill>
              <a:latin typeface="Garamond" panose="02020404030301010803" pitchFamily="18" charset="0"/>
            </a:endParaRPr>
          </a:p>
        </p:txBody>
      </p:sp>
      <p:pic>
        <p:nvPicPr>
          <p:cNvPr id="13318" name="Picture 8">
            <a:extLst>
              <a:ext uri="{FF2B5EF4-FFF2-40B4-BE49-F238E27FC236}">
                <a16:creationId xmlns:a16="http://schemas.microsoft.com/office/drawing/2014/main" id="{58D3DB50-54AD-4C0C-B20C-FFA3A2CD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5">
            <a:extLst>
              <a:ext uri="{FF2B5EF4-FFF2-40B4-BE49-F238E27FC236}">
                <a16:creationId xmlns:a16="http://schemas.microsoft.com/office/drawing/2014/main" id="{D541498C-25A1-41EF-A1F6-6209DCA44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90788"/>
            <a:ext cx="9156700" cy="2246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Trustee duty constraints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No room to make COVID exceptions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  <a:p>
            <a:pPr marL="0" indent="0" eaLnBrk="1" hangingPunct="1">
              <a:defRPr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B7C207-4DE4-4A9C-B114-E1DCB4A7C950}"/>
              </a:ext>
            </a:extLst>
          </p:cNvPr>
          <p:cNvSpPr/>
          <p:nvPr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riangle 2">
            <a:extLst>
              <a:ext uri="{FF2B5EF4-FFF2-40B4-BE49-F238E27FC236}">
                <a16:creationId xmlns:a16="http://schemas.microsoft.com/office/drawing/2014/main" id="{76B6E0C3-0DC3-44A8-963D-C4D32476115A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DEE5E2-7A6B-4F17-8662-7AEC37DF48BB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6427787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itle 3">
            <a:extLst>
              <a:ext uri="{FF2B5EF4-FFF2-40B4-BE49-F238E27FC236}">
                <a16:creationId xmlns:a16="http://schemas.microsoft.com/office/drawing/2014/main" id="{74682A29-2BD9-496B-91F5-93977A90A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283A3F"/>
                </a:solidFill>
                <a:latin typeface="Garamond" panose="02020404030301010803" pitchFamily="18" charset="0"/>
              </a:rPr>
              <a:t>Policies</a:t>
            </a:r>
            <a:endParaRPr lang="en-US" altLang="en-US" sz="2800">
              <a:solidFill>
                <a:srgbClr val="283A3F"/>
              </a:solidFill>
              <a:latin typeface="Garamond" panose="02020404030301010803" pitchFamily="18" charset="0"/>
            </a:endParaRPr>
          </a:p>
        </p:txBody>
      </p:sp>
      <p:pic>
        <p:nvPicPr>
          <p:cNvPr id="15366" name="Picture 8">
            <a:extLst>
              <a:ext uri="{FF2B5EF4-FFF2-40B4-BE49-F238E27FC236}">
                <a16:creationId xmlns:a16="http://schemas.microsoft.com/office/drawing/2014/main" id="{0D96EB0A-1081-4436-B4D0-B9E9054D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59BE832D-A8C7-4DE0-BB03-3CA296FA0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90788"/>
            <a:ext cx="9156700" cy="3540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Often restrict or </a:t>
            </a:r>
            <a:r>
              <a:rPr lang="en-US" altLang="en-US" sz="2800" dirty="0" err="1"/>
              <a:t>prioritise</a:t>
            </a:r>
            <a:r>
              <a:rPr lang="en-US" altLang="en-US" sz="2800" dirty="0"/>
              <a:t> applicants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Usually set general principles, to which Trustees can make exceptions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Trustees may usually change, suspend or revise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50774173-0FD8-4069-A14D-0AA54EAD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161925"/>
            <a:ext cx="3916362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iangle 2">
            <a:extLst>
              <a:ext uri="{FF2B5EF4-FFF2-40B4-BE49-F238E27FC236}">
                <a16:creationId xmlns:a16="http://schemas.microsoft.com/office/drawing/2014/main" id="{694E2B80-6D1C-4A7E-A23A-0614419893D4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7743ED-14CE-4A0C-9017-30F7EC47408D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6427787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itle 3">
            <a:extLst>
              <a:ext uri="{FF2B5EF4-FFF2-40B4-BE49-F238E27FC236}">
                <a16:creationId xmlns:a16="http://schemas.microsoft.com/office/drawing/2014/main" id="{88376BD5-0C5D-410D-9BDF-FDA1B298E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latin typeface="Garamond" panose="02020404030301010803" pitchFamily="18" charset="0"/>
              </a:rPr>
              <a:t>Custom and practice</a:t>
            </a:r>
            <a:endParaRPr lang="en-US" altLang="en-US" sz="2800">
              <a:solidFill>
                <a:srgbClr val="283A3F"/>
              </a:solidFill>
              <a:latin typeface="Garamond" panose="02020404030301010803" pitchFamily="18" charset="0"/>
            </a:endParaRPr>
          </a:p>
        </p:txBody>
      </p:sp>
      <p:pic>
        <p:nvPicPr>
          <p:cNvPr id="17414" name="Picture 8">
            <a:extLst>
              <a:ext uri="{FF2B5EF4-FFF2-40B4-BE49-F238E27FC236}">
                <a16:creationId xmlns:a16="http://schemas.microsoft.com/office/drawing/2014/main" id="{18FD23A8-E23C-4053-8471-706A92963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ECFA52B2-A73D-4FAC-93E1-586978080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90788"/>
            <a:ext cx="7356475" cy="2678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“It’s just the way we’ve always done it”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Does this have a basis in your objects, duties or policies?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Be ready to challenge - unprecedented times!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EC116D-5564-41DF-ABFE-C3130962DC32}"/>
              </a:ext>
            </a:extLst>
          </p:cNvPr>
          <p:cNvSpPr/>
          <p:nvPr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riangle 2">
            <a:extLst>
              <a:ext uri="{FF2B5EF4-FFF2-40B4-BE49-F238E27FC236}">
                <a16:creationId xmlns:a16="http://schemas.microsoft.com/office/drawing/2014/main" id="{DA8145EA-BE59-495B-B88D-A4D7763176B4}"/>
              </a:ext>
            </a:extLst>
          </p:cNvPr>
          <p:cNvSpPr/>
          <p:nvPr/>
        </p:nvSpPr>
        <p:spPr>
          <a:xfrm rot="10800000">
            <a:off x="796925" y="0"/>
            <a:ext cx="317500" cy="180975"/>
          </a:xfrm>
          <a:prstGeom prst="triangle">
            <a:avLst/>
          </a:prstGeom>
          <a:solidFill>
            <a:srgbClr val="002332"/>
          </a:solidFill>
          <a:ln>
            <a:solidFill>
              <a:srgbClr val="094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B7FD6F-45C0-47F0-B2D6-9128623FB6D3}"/>
              </a:ext>
            </a:extLst>
          </p:cNvPr>
          <p:cNvCxnSpPr>
            <a:cxnSpLocks/>
          </p:cNvCxnSpPr>
          <p:nvPr/>
        </p:nvCxnSpPr>
        <p:spPr>
          <a:xfrm>
            <a:off x="963613" y="2071688"/>
            <a:ext cx="6427787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itle 3">
            <a:extLst>
              <a:ext uri="{FF2B5EF4-FFF2-40B4-BE49-F238E27FC236}">
                <a16:creationId xmlns:a16="http://schemas.microsoft.com/office/drawing/2014/main" id="{328912A4-8FA9-495C-991F-B485A0D97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304925"/>
            <a:ext cx="72913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latin typeface="Garamond" panose="02020404030301010803" pitchFamily="18" charset="0"/>
              </a:rPr>
              <a:t>Long term</a:t>
            </a:r>
            <a:endParaRPr lang="en-US" altLang="en-US" sz="2800">
              <a:solidFill>
                <a:srgbClr val="283A3F"/>
              </a:solidFill>
              <a:latin typeface="Garamond" panose="02020404030301010803" pitchFamily="18" charset="0"/>
            </a:endParaRPr>
          </a:p>
        </p:txBody>
      </p:sp>
      <p:pic>
        <p:nvPicPr>
          <p:cNvPr id="19462" name="Picture 8">
            <a:extLst>
              <a:ext uri="{FF2B5EF4-FFF2-40B4-BE49-F238E27FC236}">
                <a16:creationId xmlns:a16="http://schemas.microsoft.com/office/drawing/2014/main" id="{1949185E-205B-49BC-BA41-B9EC582EE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5734050"/>
            <a:ext cx="2266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15">
            <a:extLst>
              <a:ext uri="{FF2B5EF4-FFF2-40B4-BE49-F238E27FC236}">
                <a16:creationId xmlns:a16="http://schemas.microsoft.com/office/drawing/2014/main" id="{F95D79A6-630E-40FE-B44C-6EF67816D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490788"/>
            <a:ext cx="91567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/>
              <a:t>Consider making changes?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/>
              <a:t>Revise your policies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/>
              <a:t>Revise administration and governance procedures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/>
              <a:t>Change your objects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Charity</Template>
  <TotalTime>906</TotalTime>
  <Words>534</Words>
  <Application>Microsoft Office PowerPoint</Application>
  <PresentationFormat>Custom</PresentationFormat>
  <Paragraphs>166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Wrigleys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Ford</dc:creator>
  <cp:lastModifiedBy>Carla_ Marshall</cp:lastModifiedBy>
  <cp:revision>88</cp:revision>
  <dcterms:created xsi:type="dcterms:W3CDTF">2020-10-26T11:01:06Z</dcterms:created>
  <dcterms:modified xsi:type="dcterms:W3CDTF">2020-11-18T14:52:56Z</dcterms:modified>
</cp:coreProperties>
</file>