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71" r:id="rId2"/>
    <p:sldMasterId id="2147483719" r:id="rId3"/>
    <p:sldMasterId id="2147483743" r:id="rId4"/>
    <p:sldMasterId id="2147483751" r:id="rId5"/>
    <p:sldMasterId id="2147483771" r:id="rId6"/>
    <p:sldMasterId id="2147483775" r:id="rId7"/>
    <p:sldMasterId id="2147483799" r:id="rId8"/>
  </p:sldMasterIdLst>
  <p:notesMasterIdLst>
    <p:notesMasterId r:id="rId30"/>
  </p:notesMasterIdLst>
  <p:handoutMasterIdLst>
    <p:handoutMasterId r:id="rId31"/>
  </p:handoutMasterIdLst>
  <p:sldIdLst>
    <p:sldId id="276" r:id="rId9"/>
    <p:sldId id="540" r:id="rId10"/>
    <p:sldId id="282" r:id="rId11"/>
    <p:sldId id="563" r:id="rId12"/>
    <p:sldId id="567" r:id="rId13"/>
    <p:sldId id="561" r:id="rId14"/>
    <p:sldId id="555" r:id="rId15"/>
    <p:sldId id="558" r:id="rId16"/>
    <p:sldId id="557" r:id="rId17"/>
    <p:sldId id="556" r:id="rId18"/>
    <p:sldId id="537" r:id="rId19"/>
    <p:sldId id="542" r:id="rId20"/>
    <p:sldId id="573" r:id="rId21"/>
    <p:sldId id="358" r:id="rId22"/>
    <p:sldId id="359" r:id="rId23"/>
    <p:sldId id="360" r:id="rId24"/>
    <p:sldId id="278" r:id="rId25"/>
    <p:sldId id="361" r:id="rId26"/>
    <p:sldId id="570" r:id="rId27"/>
    <p:sldId id="564" r:id="rId28"/>
    <p:sldId id="566" r:id="rId2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can Shrubsole" initials="DS" lastIdx="2" clrIdx="0">
    <p:extLst>
      <p:ext uri="{19B8F6BF-5375-455C-9EA6-DF929625EA0E}">
        <p15:presenceInfo xmlns:p15="http://schemas.microsoft.com/office/powerpoint/2012/main" userId="S::dshrubsole@lloydsbankfoundation.org.uk::0548c3fa-7aa3-4290-8c9e-739cdff5fc5c" providerId="AD"/>
      </p:ext>
    </p:extLst>
  </p:cmAuthor>
  <p:cmAuthor id="2" name="Jill Baker" initials="JB" lastIdx="19" clrIdx="1">
    <p:extLst>
      <p:ext uri="{19B8F6BF-5375-455C-9EA6-DF929625EA0E}">
        <p15:presenceInfo xmlns:p15="http://schemas.microsoft.com/office/powerpoint/2012/main" userId="S::JBaker@lloydsbankfoundation.org.uk::2f83957c-048e-406f-a360-ff480ad20f9a" providerId="AD"/>
      </p:ext>
    </p:extLst>
  </p:cmAuthor>
  <p:cmAuthor id="3" name="Harriet Stranks" initials="HS" lastIdx="3" clrIdx="2">
    <p:extLst>
      <p:ext uri="{19B8F6BF-5375-455C-9EA6-DF929625EA0E}">
        <p15:presenceInfo xmlns:p15="http://schemas.microsoft.com/office/powerpoint/2012/main" userId="S::hstranks@lloydsbankfoundation.org.uk::3f33810e-3489-4bef-ad99-539620f0fa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FFEB"/>
    <a:srgbClr val="EBFFF6"/>
    <a:srgbClr val="008776"/>
    <a:srgbClr val="016839"/>
    <a:srgbClr val="5D98C3"/>
    <a:srgbClr val="004A83"/>
    <a:srgbClr val="DC764C"/>
    <a:srgbClr val="5E9AB4"/>
    <a:srgbClr val="F39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2011" autoAdjust="0"/>
  </p:normalViewPr>
  <p:slideViewPr>
    <p:cSldViewPr snapToGrid="0" snapToObjects="1">
      <p:cViewPr varScale="1">
        <p:scale>
          <a:sx n="79" d="100"/>
          <a:sy n="79" d="100"/>
        </p:scale>
        <p:origin x="830" y="67"/>
      </p:cViewPr>
      <p:guideLst>
        <p:guide orient="horz" pos="686"/>
        <p:guide pos="6902"/>
      </p:guideLst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26E2B-B510-4293-B80B-F25FD7C49371}" type="doc">
      <dgm:prSet loTypeId="urn:microsoft.com/office/officeart/2005/8/layout/hProcess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26D0C0D4-335A-4A9C-841B-FDF058090145}">
      <dgm:prSet phldrT="[Text]" custT="1"/>
      <dgm:spPr/>
      <dgm:t>
        <a:bodyPr anchor="ctr"/>
        <a:lstStyle/>
        <a:p>
          <a:pPr algn="l">
            <a:spcAft>
              <a:spcPct val="35000"/>
            </a:spcAft>
          </a:pPr>
          <a:r>
            <a:rPr lang="en-GB" sz="3600" dirty="0">
              <a:latin typeface="Cerebri Sans"/>
            </a:rPr>
            <a:t>Gloom &amp; Bloom</a:t>
          </a:r>
        </a:p>
      </dgm:t>
    </dgm:pt>
    <dgm:pt modelId="{7D59D76E-1948-40D7-B0FB-765630AC01D7}" type="parTrans" cxnId="{F376CB53-D54B-4160-ACF0-11D91256DE0E}">
      <dgm:prSet/>
      <dgm:spPr/>
      <dgm:t>
        <a:bodyPr/>
        <a:lstStyle/>
        <a:p>
          <a:pPr algn="l"/>
          <a:endParaRPr lang="en-GB"/>
        </a:p>
      </dgm:t>
    </dgm:pt>
    <dgm:pt modelId="{117FCC82-6356-48C9-AC6B-575BC7633434}" type="sibTrans" cxnId="{F376CB53-D54B-4160-ACF0-11D91256DE0E}">
      <dgm:prSet/>
      <dgm:spPr/>
      <dgm:t>
        <a:bodyPr/>
        <a:lstStyle/>
        <a:p>
          <a:pPr algn="l"/>
          <a:endParaRPr lang="en-GB"/>
        </a:p>
      </dgm:t>
    </dgm:pt>
    <dgm:pt modelId="{95C1FC95-E7C4-4E23-8D96-C8325B18DB67}">
      <dgm:prSet phldrT="[Text]" custT="1"/>
      <dgm:spPr/>
      <dgm:t>
        <a:bodyPr anchor="ctr"/>
        <a:lstStyle/>
        <a:p>
          <a:pPr algn="l">
            <a:spcAft>
              <a:spcPct val="35000"/>
            </a:spcAft>
          </a:pPr>
          <a:r>
            <a:rPr lang="en-GB" sz="4400" dirty="0">
              <a:latin typeface="Cerebri Sans"/>
            </a:rPr>
            <a:t>     Doom</a:t>
          </a:r>
        </a:p>
      </dgm:t>
    </dgm:pt>
    <dgm:pt modelId="{536369C5-AB4E-467B-AFAD-43EC4376EF83}" type="parTrans" cxnId="{649E2334-841E-47E9-BE24-ED45C88FCE82}">
      <dgm:prSet/>
      <dgm:spPr/>
      <dgm:t>
        <a:bodyPr/>
        <a:lstStyle/>
        <a:p>
          <a:pPr algn="l"/>
          <a:endParaRPr lang="en-GB"/>
        </a:p>
      </dgm:t>
    </dgm:pt>
    <dgm:pt modelId="{6AA46EE3-57B7-4E95-AAE8-2C649129458C}" type="sibTrans" cxnId="{649E2334-841E-47E9-BE24-ED45C88FCE82}">
      <dgm:prSet/>
      <dgm:spPr/>
      <dgm:t>
        <a:bodyPr/>
        <a:lstStyle/>
        <a:p>
          <a:pPr algn="l"/>
          <a:endParaRPr lang="en-GB"/>
        </a:p>
      </dgm:t>
    </dgm:pt>
    <dgm:pt modelId="{55F90875-BC1C-4A5A-901B-421E06FF5E60}">
      <dgm:prSet phldrT="[Text]" custT="1"/>
      <dgm:spPr/>
      <dgm:t>
        <a:bodyPr anchor="ctr"/>
        <a:lstStyle/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Demand and need grow even more</a:t>
          </a:r>
        </a:p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Charities go back to old ways</a:t>
          </a:r>
        </a:p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Govt – local &amp; national distracted</a:t>
          </a:r>
        </a:p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Public focus on survival/themselves</a:t>
          </a:r>
        </a:p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Massive shake out in the sector</a:t>
          </a:r>
        </a:p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Inequalities – as left but worse</a:t>
          </a:r>
        </a:p>
        <a:p>
          <a:pPr algn="l">
            <a:spcAft>
              <a:spcPts val="1200"/>
            </a:spcAft>
          </a:pPr>
          <a:r>
            <a:rPr lang="en-GB" sz="1800" dirty="0">
              <a:latin typeface="Cerebri Sans"/>
            </a:rPr>
            <a:t>K shaped recovery – people &amp; place</a:t>
          </a:r>
        </a:p>
      </dgm:t>
    </dgm:pt>
    <dgm:pt modelId="{D979B64F-12DF-4D1A-8921-B399F73CD7B1}" type="parTrans" cxnId="{BF3AEDAD-B7E5-4EAF-A892-4A08E6037362}">
      <dgm:prSet/>
      <dgm:spPr/>
      <dgm:t>
        <a:bodyPr/>
        <a:lstStyle/>
        <a:p>
          <a:pPr algn="l"/>
          <a:endParaRPr lang="en-GB"/>
        </a:p>
      </dgm:t>
    </dgm:pt>
    <dgm:pt modelId="{4234B17F-BD9D-4D2E-AADA-01392E93EE4A}" type="sibTrans" cxnId="{BF3AEDAD-B7E5-4EAF-A892-4A08E6037362}">
      <dgm:prSet/>
      <dgm:spPr/>
      <dgm:t>
        <a:bodyPr/>
        <a:lstStyle/>
        <a:p>
          <a:pPr algn="l"/>
          <a:endParaRPr lang="en-GB"/>
        </a:p>
      </dgm:t>
    </dgm:pt>
    <dgm:pt modelId="{66B35E16-30ED-4663-9A9B-E0F9D24E050D}">
      <dgm:prSet phldrT="[Text]" custT="1"/>
      <dgm:spPr/>
      <dgm:t>
        <a:bodyPr anchor="ctr"/>
        <a:lstStyle/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endParaRPr lang="en-GB" sz="1800" dirty="0">
            <a:latin typeface="Cerebri Sans"/>
          </a:endParaRP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endParaRPr lang="en-GB" sz="1800" dirty="0">
            <a:latin typeface="Cerebri Sans"/>
          </a:endParaRP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1800" dirty="0">
              <a:latin typeface="Cerebri Sans"/>
            </a:rPr>
            <a:t>Demand and need grows</a:t>
          </a:r>
        </a:p>
      </dgm:t>
    </dgm:pt>
    <dgm:pt modelId="{1176DF41-DEF0-4B0D-B127-A01A7097DCD5}" type="parTrans" cxnId="{150509CB-EA48-4903-A4FC-B873CFA47707}">
      <dgm:prSet/>
      <dgm:spPr/>
      <dgm:t>
        <a:bodyPr/>
        <a:lstStyle/>
        <a:p>
          <a:pPr algn="l"/>
          <a:endParaRPr lang="en-GB"/>
        </a:p>
      </dgm:t>
    </dgm:pt>
    <dgm:pt modelId="{C5842796-7E69-4293-920A-23B9E4DD7683}" type="sibTrans" cxnId="{150509CB-EA48-4903-A4FC-B873CFA47707}">
      <dgm:prSet/>
      <dgm:spPr/>
      <dgm:t>
        <a:bodyPr/>
        <a:lstStyle/>
        <a:p>
          <a:pPr algn="l"/>
          <a:endParaRPr lang="en-GB"/>
        </a:p>
      </dgm:t>
    </dgm:pt>
    <dgm:pt modelId="{E88CEB9E-D435-4EE2-B399-76ED2575043D}">
      <dgm:prSet custT="1"/>
      <dgm:spPr/>
      <dgm:t>
        <a:bodyPr anchor="ctr"/>
        <a:lstStyle/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Charities respond embed changes made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Govt – local &amp; national gets charities 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A new deal/relationship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Levelling up drives policy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Local people &amp; companies go local 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Inequalities – people/place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erebri Sans"/>
            </a:rPr>
            <a:t>		&amp; charity cover</a:t>
          </a:r>
        </a:p>
        <a:p>
          <a:pPr algn="l">
            <a:spcAft>
              <a:spcPts val="1200"/>
            </a:spcAft>
            <a:buFont typeface="Arial" panose="020B0604020202020204" pitchFamily="34" charset="0"/>
            <a:buChar char="•"/>
          </a:pPr>
          <a:endParaRPr lang="en-US" sz="1800" dirty="0">
            <a:latin typeface="Cerebri Sans"/>
          </a:endParaRPr>
        </a:p>
      </dgm:t>
    </dgm:pt>
    <dgm:pt modelId="{A8F974C4-C296-4A7E-8AF1-DED4AF5D1FFC}" type="parTrans" cxnId="{6DA8A6DE-EA7E-4098-8146-FBD9DBDBFD68}">
      <dgm:prSet/>
      <dgm:spPr/>
      <dgm:t>
        <a:bodyPr/>
        <a:lstStyle/>
        <a:p>
          <a:pPr algn="l"/>
          <a:endParaRPr lang="en-GB"/>
        </a:p>
      </dgm:t>
    </dgm:pt>
    <dgm:pt modelId="{2E44C542-D618-464E-842D-241313017F14}" type="sibTrans" cxnId="{6DA8A6DE-EA7E-4098-8146-FBD9DBDBFD68}">
      <dgm:prSet/>
      <dgm:spPr/>
      <dgm:t>
        <a:bodyPr/>
        <a:lstStyle/>
        <a:p>
          <a:pPr algn="l"/>
          <a:endParaRPr lang="en-GB"/>
        </a:p>
      </dgm:t>
    </dgm:pt>
    <dgm:pt modelId="{30DDBBF5-A877-44BF-BD8C-49E5AF625A78}" type="pres">
      <dgm:prSet presAssocID="{C5226E2B-B510-4293-B80B-F25FD7C49371}" presName="Name0" presStyleCnt="0">
        <dgm:presLayoutVars>
          <dgm:dir/>
          <dgm:animLvl val="lvl"/>
          <dgm:resizeHandles val="exact"/>
        </dgm:presLayoutVars>
      </dgm:prSet>
      <dgm:spPr/>
    </dgm:pt>
    <dgm:pt modelId="{DBC01644-8B93-4A37-9D27-B54241E775C2}" type="pres">
      <dgm:prSet presAssocID="{26D0C0D4-335A-4A9C-841B-FDF058090145}" presName="compositeNode" presStyleCnt="0">
        <dgm:presLayoutVars>
          <dgm:bulletEnabled val="1"/>
        </dgm:presLayoutVars>
      </dgm:prSet>
      <dgm:spPr/>
    </dgm:pt>
    <dgm:pt modelId="{89AC037C-4FC8-4025-A609-1B5931B15FCE}" type="pres">
      <dgm:prSet presAssocID="{26D0C0D4-335A-4A9C-841B-FDF058090145}" presName="bgRect" presStyleLbl="node1" presStyleIdx="0" presStyleCnt="2" custLinFactNeighborX="551"/>
      <dgm:spPr/>
    </dgm:pt>
    <dgm:pt modelId="{9F6138F2-D417-4119-8ECE-F242D3FCEE94}" type="pres">
      <dgm:prSet presAssocID="{26D0C0D4-335A-4A9C-841B-FDF058090145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F5576FB-46BC-49E9-8807-0DF14DEC306D}" type="pres">
      <dgm:prSet presAssocID="{26D0C0D4-335A-4A9C-841B-FDF058090145}" presName="childNode" presStyleLbl="node1" presStyleIdx="0" presStyleCnt="2">
        <dgm:presLayoutVars>
          <dgm:bulletEnabled val="1"/>
        </dgm:presLayoutVars>
      </dgm:prSet>
      <dgm:spPr/>
    </dgm:pt>
    <dgm:pt modelId="{63C7E500-1808-48AF-9CDB-F12C8219897D}" type="pres">
      <dgm:prSet presAssocID="{117FCC82-6356-48C9-AC6B-575BC7633434}" presName="hSp" presStyleCnt="0"/>
      <dgm:spPr/>
    </dgm:pt>
    <dgm:pt modelId="{A3050721-49E0-48B0-94DF-0F808C33F8BF}" type="pres">
      <dgm:prSet presAssocID="{117FCC82-6356-48C9-AC6B-575BC7633434}" presName="vProcSp" presStyleCnt="0"/>
      <dgm:spPr/>
    </dgm:pt>
    <dgm:pt modelId="{C132A065-A0EE-4CD2-9858-94285B5F7D9F}" type="pres">
      <dgm:prSet presAssocID="{117FCC82-6356-48C9-AC6B-575BC7633434}" presName="vSp1" presStyleCnt="0"/>
      <dgm:spPr/>
    </dgm:pt>
    <dgm:pt modelId="{0540D841-5154-45F8-8FBB-B81631E57F75}" type="pres">
      <dgm:prSet presAssocID="{117FCC82-6356-48C9-AC6B-575BC7633434}" presName="simulatedConn" presStyleLbl="solidFgAcc1" presStyleIdx="0" presStyleCnt="1" custAng="16200000" custFlipVert="0" custFlipHor="1" custScaleX="164895" custScaleY="2000000" custLinFactY="415683" custLinFactNeighborX="-15000" custLinFactNeighborY="500000"/>
      <dgm:spPr/>
    </dgm:pt>
    <dgm:pt modelId="{B111BF4C-8302-4A15-A629-967A16479CD4}" type="pres">
      <dgm:prSet presAssocID="{117FCC82-6356-48C9-AC6B-575BC7633434}" presName="vSp2" presStyleCnt="0"/>
      <dgm:spPr/>
    </dgm:pt>
    <dgm:pt modelId="{83C8E6E4-EDBE-437F-91A7-4FA32ED7C9E4}" type="pres">
      <dgm:prSet presAssocID="{117FCC82-6356-48C9-AC6B-575BC7633434}" presName="sibTrans" presStyleCnt="0"/>
      <dgm:spPr/>
    </dgm:pt>
    <dgm:pt modelId="{CE8D1047-00A1-4B83-8F8A-8B44476DD20A}" type="pres">
      <dgm:prSet presAssocID="{95C1FC95-E7C4-4E23-8D96-C8325B18DB67}" presName="compositeNode" presStyleCnt="0">
        <dgm:presLayoutVars>
          <dgm:bulletEnabled val="1"/>
        </dgm:presLayoutVars>
      </dgm:prSet>
      <dgm:spPr/>
    </dgm:pt>
    <dgm:pt modelId="{B88C7039-0E3B-4A9B-968C-7F73259AEBDE}" type="pres">
      <dgm:prSet presAssocID="{95C1FC95-E7C4-4E23-8D96-C8325B18DB67}" presName="bgRect" presStyleLbl="node1" presStyleIdx="1" presStyleCnt="2"/>
      <dgm:spPr/>
    </dgm:pt>
    <dgm:pt modelId="{381DB2C5-1A7E-46E9-97FB-41B4DE4AF322}" type="pres">
      <dgm:prSet presAssocID="{95C1FC95-E7C4-4E23-8D96-C8325B18DB67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BFA1EF8-8300-48E6-BBFD-528D42E39580}" type="pres">
      <dgm:prSet presAssocID="{95C1FC95-E7C4-4E23-8D96-C8325B18DB67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09EB40B-500E-43F0-88E9-1BB164B7C6C6}" type="presOf" srcId="{E88CEB9E-D435-4EE2-B399-76ED2575043D}" destId="{FF5576FB-46BC-49E9-8807-0DF14DEC306D}" srcOrd="0" destOrd="1" presId="urn:microsoft.com/office/officeart/2005/8/layout/hProcess7"/>
    <dgm:cxn modelId="{649E2334-841E-47E9-BE24-ED45C88FCE82}" srcId="{C5226E2B-B510-4293-B80B-F25FD7C49371}" destId="{95C1FC95-E7C4-4E23-8D96-C8325B18DB67}" srcOrd="1" destOrd="0" parTransId="{536369C5-AB4E-467B-AFAD-43EC4376EF83}" sibTransId="{6AA46EE3-57B7-4E95-AAE8-2C649129458C}"/>
    <dgm:cxn modelId="{AA65665B-BAA2-42AE-BAC4-EC8DB8817385}" type="presOf" srcId="{95C1FC95-E7C4-4E23-8D96-C8325B18DB67}" destId="{B88C7039-0E3B-4A9B-968C-7F73259AEBDE}" srcOrd="0" destOrd="0" presId="urn:microsoft.com/office/officeart/2005/8/layout/hProcess7"/>
    <dgm:cxn modelId="{28B52961-2F76-40E4-98FD-FF622750F42B}" type="presOf" srcId="{95C1FC95-E7C4-4E23-8D96-C8325B18DB67}" destId="{381DB2C5-1A7E-46E9-97FB-41B4DE4AF322}" srcOrd="1" destOrd="0" presId="urn:microsoft.com/office/officeart/2005/8/layout/hProcess7"/>
    <dgm:cxn modelId="{F376CB53-D54B-4160-ACF0-11D91256DE0E}" srcId="{C5226E2B-B510-4293-B80B-F25FD7C49371}" destId="{26D0C0D4-335A-4A9C-841B-FDF058090145}" srcOrd="0" destOrd="0" parTransId="{7D59D76E-1948-40D7-B0FB-765630AC01D7}" sibTransId="{117FCC82-6356-48C9-AC6B-575BC7633434}"/>
    <dgm:cxn modelId="{8298AF7C-C5A8-415C-8D2E-504D3FC89C66}" type="presOf" srcId="{26D0C0D4-335A-4A9C-841B-FDF058090145}" destId="{9F6138F2-D417-4119-8ECE-F242D3FCEE94}" srcOrd="1" destOrd="0" presId="urn:microsoft.com/office/officeart/2005/8/layout/hProcess7"/>
    <dgm:cxn modelId="{95EEC498-E84A-4551-B60D-3B9CEFD0308D}" type="presOf" srcId="{66B35E16-30ED-4663-9A9B-E0F9D24E050D}" destId="{FF5576FB-46BC-49E9-8807-0DF14DEC306D}" srcOrd="0" destOrd="0" presId="urn:microsoft.com/office/officeart/2005/8/layout/hProcess7"/>
    <dgm:cxn modelId="{7B1DC09B-66C2-43A0-BA13-927DF734A9EC}" type="presOf" srcId="{C5226E2B-B510-4293-B80B-F25FD7C49371}" destId="{30DDBBF5-A877-44BF-BD8C-49E5AF625A78}" srcOrd="0" destOrd="0" presId="urn:microsoft.com/office/officeart/2005/8/layout/hProcess7"/>
    <dgm:cxn modelId="{BF3AEDAD-B7E5-4EAF-A892-4A08E6037362}" srcId="{95C1FC95-E7C4-4E23-8D96-C8325B18DB67}" destId="{55F90875-BC1C-4A5A-901B-421E06FF5E60}" srcOrd="0" destOrd="0" parTransId="{D979B64F-12DF-4D1A-8921-B399F73CD7B1}" sibTransId="{4234B17F-BD9D-4D2E-AADA-01392E93EE4A}"/>
    <dgm:cxn modelId="{150509CB-EA48-4903-A4FC-B873CFA47707}" srcId="{26D0C0D4-335A-4A9C-841B-FDF058090145}" destId="{66B35E16-30ED-4663-9A9B-E0F9D24E050D}" srcOrd="0" destOrd="0" parTransId="{1176DF41-DEF0-4B0D-B127-A01A7097DCD5}" sibTransId="{C5842796-7E69-4293-920A-23B9E4DD7683}"/>
    <dgm:cxn modelId="{0C5826D5-89D4-4D1A-9D05-3EA039557465}" type="presOf" srcId="{26D0C0D4-335A-4A9C-841B-FDF058090145}" destId="{89AC037C-4FC8-4025-A609-1B5931B15FCE}" srcOrd="0" destOrd="0" presId="urn:microsoft.com/office/officeart/2005/8/layout/hProcess7"/>
    <dgm:cxn modelId="{6DA8A6DE-EA7E-4098-8146-FBD9DBDBFD68}" srcId="{26D0C0D4-335A-4A9C-841B-FDF058090145}" destId="{E88CEB9E-D435-4EE2-B399-76ED2575043D}" srcOrd="1" destOrd="0" parTransId="{A8F974C4-C296-4A7E-8AF1-DED4AF5D1FFC}" sibTransId="{2E44C542-D618-464E-842D-241313017F14}"/>
    <dgm:cxn modelId="{F11B44FE-7FC9-4833-BC05-F0022363F238}" type="presOf" srcId="{55F90875-BC1C-4A5A-901B-421E06FF5E60}" destId="{FBFA1EF8-8300-48E6-BBFD-528D42E39580}" srcOrd="0" destOrd="0" presId="urn:microsoft.com/office/officeart/2005/8/layout/hProcess7"/>
    <dgm:cxn modelId="{22CAE385-1BA6-424C-BE25-A3D5FF03FED0}" type="presParOf" srcId="{30DDBBF5-A877-44BF-BD8C-49E5AF625A78}" destId="{DBC01644-8B93-4A37-9D27-B54241E775C2}" srcOrd="0" destOrd="0" presId="urn:microsoft.com/office/officeart/2005/8/layout/hProcess7"/>
    <dgm:cxn modelId="{1276BBEE-1125-40B8-A204-1D928179963F}" type="presParOf" srcId="{DBC01644-8B93-4A37-9D27-B54241E775C2}" destId="{89AC037C-4FC8-4025-A609-1B5931B15FCE}" srcOrd="0" destOrd="0" presId="urn:microsoft.com/office/officeart/2005/8/layout/hProcess7"/>
    <dgm:cxn modelId="{D885282E-DEC6-4215-87A2-397B6CE185C0}" type="presParOf" srcId="{DBC01644-8B93-4A37-9D27-B54241E775C2}" destId="{9F6138F2-D417-4119-8ECE-F242D3FCEE94}" srcOrd="1" destOrd="0" presId="urn:microsoft.com/office/officeart/2005/8/layout/hProcess7"/>
    <dgm:cxn modelId="{BA241AA1-3BC3-4403-8D6B-F0B4A3A8E9F9}" type="presParOf" srcId="{DBC01644-8B93-4A37-9D27-B54241E775C2}" destId="{FF5576FB-46BC-49E9-8807-0DF14DEC306D}" srcOrd="2" destOrd="0" presId="urn:microsoft.com/office/officeart/2005/8/layout/hProcess7"/>
    <dgm:cxn modelId="{AC1B6FA4-D990-44BF-BF3A-8A6B829D567B}" type="presParOf" srcId="{30DDBBF5-A877-44BF-BD8C-49E5AF625A78}" destId="{63C7E500-1808-48AF-9CDB-F12C8219897D}" srcOrd="1" destOrd="0" presId="urn:microsoft.com/office/officeart/2005/8/layout/hProcess7"/>
    <dgm:cxn modelId="{3C2AF5B0-88F9-4148-ABB6-C5A849464A7A}" type="presParOf" srcId="{30DDBBF5-A877-44BF-BD8C-49E5AF625A78}" destId="{A3050721-49E0-48B0-94DF-0F808C33F8BF}" srcOrd="2" destOrd="0" presId="urn:microsoft.com/office/officeart/2005/8/layout/hProcess7"/>
    <dgm:cxn modelId="{9917C0CB-1DB4-4CF4-B224-40FAEC96D935}" type="presParOf" srcId="{A3050721-49E0-48B0-94DF-0F808C33F8BF}" destId="{C132A065-A0EE-4CD2-9858-94285B5F7D9F}" srcOrd="0" destOrd="0" presId="urn:microsoft.com/office/officeart/2005/8/layout/hProcess7"/>
    <dgm:cxn modelId="{C746D5C1-7AA0-4E3E-9B17-A227639DC6D0}" type="presParOf" srcId="{A3050721-49E0-48B0-94DF-0F808C33F8BF}" destId="{0540D841-5154-45F8-8FBB-B81631E57F75}" srcOrd="1" destOrd="0" presId="urn:microsoft.com/office/officeart/2005/8/layout/hProcess7"/>
    <dgm:cxn modelId="{51DDC778-CA2F-42CD-A661-1BFA19A1B0E4}" type="presParOf" srcId="{A3050721-49E0-48B0-94DF-0F808C33F8BF}" destId="{B111BF4C-8302-4A15-A629-967A16479CD4}" srcOrd="2" destOrd="0" presId="urn:microsoft.com/office/officeart/2005/8/layout/hProcess7"/>
    <dgm:cxn modelId="{9A28304C-47DE-4EE2-BA6E-01CB59229418}" type="presParOf" srcId="{30DDBBF5-A877-44BF-BD8C-49E5AF625A78}" destId="{83C8E6E4-EDBE-437F-91A7-4FA32ED7C9E4}" srcOrd="3" destOrd="0" presId="urn:microsoft.com/office/officeart/2005/8/layout/hProcess7"/>
    <dgm:cxn modelId="{15AE55FD-63D8-46CA-B160-910246D5D0CD}" type="presParOf" srcId="{30DDBBF5-A877-44BF-BD8C-49E5AF625A78}" destId="{CE8D1047-00A1-4B83-8F8A-8B44476DD20A}" srcOrd="4" destOrd="0" presId="urn:microsoft.com/office/officeart/2005/8/layout/hProcess7"/>
    <dgm:cxn modelId="{8D217CC6-1166-44E0-979E-D67FDFFE795F}" type="presParOf" srcId="{CE8D1047-00A1-4B83-8F8A-8B44476DD20A}" destId="{B88C7039-0E3B-4A9B-968C-7F73259AEBDE}" srcOrd="0" destOrd="0" presId="urn:microsoft.com/office/officeart/2005/8/layout/hProcess7"/>
    <dgm:cxn modelId="{5960D4B2-3722-4EB2-8D59-53643E1E4A3A}" type="presParOf" srcId="{CE8D1047-00A1-4B83-8F8A-8B44476DD20A}" destId="{381DB2C5-1A7E-46E9-97FB-41B4DE4AF322}" srcOrd="1" destOrd="0" presId="urn:microsoft.com/office/officeart/2005/8/layout/hProcess7"/>
    <dgm:cxn modelId="{C5CA8162-0422-46A7-A55D-3635DFF9CCAD}" type="presParOf" srcId="{CE8D1047-00A1-4B83-8F8A-8B44476DD20A}" destId="{FBFA1EF8-8300-48E6-BBFD-528D42E3958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C037C-4FC8-4025-A609-1B5931B15FCE}">
      <dsp:nvSpPr>
        <dsp:cNvPr id="0" name=""/>
        <dsp:cNvSpPr/>
      </dsp:nvSpPr>
      <dsp:spPr>
        <a:xfrm>
          <a:off x="30174" y="0"/>
          <a:ext cx="5024484" cy="394453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Cerebri Sans"/>
            </a:rPr>
            <a:t>Gloom &amp; Bloom</a:t>
          </a:r>
        </a:p>
      </dsp:txBody>
      <dsp:txXfrm rot="16200000">
        <a:off x="-1084637" y="1114811"/>
        <a:ext cx="3234519" cy="1004896"/>
      </dsp:txXfrm>
    </dsp:sp>
    <dsp:sp modelId="{FF5576FB-46BC-49E9-8807-0DF14DEC306D}">
      <dsp:nvSpPr>
        <dsp:cNvPr id="0" name=""/>
        <dsp:cNvSpPr/>
      </dsp:nvSpPr>
      <dsp:spPr>
        <a:xfrm>
          <a:off x="1035071" y="0"/>
          <a:ext cx="3743241" cy="39445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endParaRPr lang="en-GB" sz="1800" kern="1200" dirty="0">
            <a:latin typeface="Cerebri San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endParaRPr lang="en-GB" sz="1800" kern="1200" dirty="0">
            <a:latin typeface="Cerebri San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Cerebri Sans"/>
            </a:rPr>
            <a:t>Demand and need grows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Charities respond embed changes made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Govt – local &amp; national gets charities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A new deal/relationship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Levelling up drives policy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Local people &amp; companies go local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Inequalities – people/place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erebri Sans"/>
            </a:rPr>
            <a:t>		&amp; charity cover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endParaRPr lang="en-US" sz="1800" kern="1200" dirty="0">
            <a:latin typeface="Cerebri Sans"/>
          </a:endParaRPr>
        </a:p>
      </dsp:txBody>
      <dsp:txXfrm>
        <a:off x="1035071" y="0"/>
        <a:ext cx="3743241" cy="3944536"/>
      </dsp:txXfrm>
    </dsp:sp>
    <dsp:sp modelId="{B88C7039-0E3B-4A9B-968C-7F73259AEBDE}">
      <dsp:nvSpPr>
        <dsp:cNvPr id="0" name=""/>
        <dsp:cNvSpPr/>
      </dsp:nvSpPr>
      <dsp:spPr>
        <a:xfrm>
          <a:off x="5691926" y="0"/>
          <a:ext cx="5024484" cy="394453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>
              <a:latin typeface="Cerebri Sans"/>
            </a:rPr>
            <a:t>     Doom</a:t>
          </a:r>
        </a:p>
      </dsp:txBody>
      <dsp:txXfrm rot="16200000">
        <a:off x="4577115" y="1114811"/>
        <a:ext cx="3234519" cy="1004896"/>
      </dsp:txXfrm>
    </dsp:sp>
    <dsp:sp modelId="{0540D841-5154-45F8-8FBB-B81631E57F75}">
      <dsp:nvSpPr>
        <dsp:cNvPr id="0" name=""/>
        <dsp:cNvSpPr/>
      </dsp:nvSpPr>
      <dsp:spPr>
        <a:xfrm flipH="1">
          <a:off x="3832478" y="2701767"/>
          <a:ext cx="3053944" cy="12427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1EF8-8300-48E6-BBFD-528D42E39580}">
      <dsp:nvSpPr>
        <dsp:cNvPr id="0" name=""/>
        <dsp:cNvSpPr/>
      </dsp:nvSpPr>
      <dsp:spPr>
        <a:xfrm>
          <a:off x="6696823" y="0"/>
          <a:ext cx="3743241" cy="39445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Demand and need grow even more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Charities go back to old ways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Govt – local &amp; national distracted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Public focus on survival/themselves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Massive shake out in the sector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Inequalities – as left but worse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1800" kern="1200" dirty="0">
              <a:latin typeface="Cerebri Sans"/>
            </a:rPr>
            <a:t>K shaped recovery – people &amp; place</a:t>
          </a:r>
        </a:p>
      </dsp:txBody>
      <dsp:txXfrm>
        <a:off x="6696823" y="0"/>
        <a:ext cx="3743241" cy="394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9A4D8-35FD-F94D-ACB2-3975A47BE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64940-1ADE-AC44-B57D-32631873A2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B3563A6-030B-7A4F-BB61-DD93740E309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8530D-452F-6C4E-AC0E-9743CE8295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48A64-420B-E040-A1D8-F5D114885B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314BA29-1766-CA4D-BF4E-6712FEC1C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338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3.8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10,'0'-4,"0"-2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3:37:58.8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11,'0'-4,"0"-2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3:38:00.9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 84,'0'-4,"0"-6,0-6,0-4,-4 1,-2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3:38:01.9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7:49.0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862 188,'-1'-7,"0"0,0 0,-1 0,0 0,-1 0,1 1,-1-1,-1 1,1 0,-1 0,0 0,0 1,-1-1,0 1,-9-8,6 5,-1 0,-1 1,1 0,-1 0,0 1,-1 0,1 1,-19-6,9 6,1 2,-1 0,0 1,-1 1,1 0,0 2,0 1,0 0,0 1,0 1,1 1,-1 1,1 1,0 0,1 2,0 0,0 1,-19 14,24-13,0 1,1 0,0 1,1 0,0 1,2 0,-1 0,2 1,-9 19,-5 20,-22 76,25-69,-9 26,3 1,5 1,-10 92,26-142,3 0,0-1,3 1,1 0,2-1,2 0,1 0,2-1,27 68,4-21,100 156,80 60,-216-295,17 25,1-1,2-1,1-1,1-2,50 37,-70-58,0-1,1 0,0 0,0-1,-1 0,1 0,0-1,1 0,-1-1,0 1,12-3,5 0,0-1,33-10,-26 4,0-3,0 0,-2-2,55-34,106-87,-156 109,-1-1,-1-2,-1-2,41-50,-64 69,0-1,-1 0,0-1,-1 0,-1 0,0 0,-1-1,0 0,-1 0,-1 0,-1-1,0 1,0-1,-2 1,0-1,-3-17,-5-15,-2 0,-2 1,-2 1,-39-85,-105-165,138 261,-40-70,-227-424,281 515,-1-1,-1 1,0 1,-16-20,20 29,0 0,0 0,0 1,0 0,-1-1,1 2,-1-1,0 0,0 1,0 0,0 0,0 1,-1-1,1 1,0 0,-11 0,-59-9,53 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7:53.0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2233 184,'-1'-5,"1"-1,-2 1,1-1,-1 1,0 0,0 0,0 0,-1 0,1 0,-1 0,0 1,-1 0,1-1,-1 1,0 0,0 1,0-1,-1 1,1-1,-1 1,-8-4,-8-4,0 1,-1 1,-37-12,23 12,0 2,-1 1,-55-2,-115 8,109 3,-17 1,1 5,-121 27,-218 78,388-90,1 2,2 4,0 2,-93 65,133-82,1 1,0 0,2 2,0 0,-25 31,37-40,0 1,0 0,1 1,1-1,0 1,1 0,0 0,0 1,1-1,0 1,1 0,1 0,0 0,1 17,3-1,1 0,1 0,2-1,0 0,2 0,17 34,-5-17,3 0,51 71,-50-84,1-1,2-1,1-2,1 0,1-3,1 0,1-2,49 25,31 6,158 52,-142-59,22 10,194 42,-271-82,2-3,0-4,0-3,137-7,-43-21,263-67,-427 87,65-16,-1-4,-1-2,-1-4,-2-2,-1-4,106-71,-161 97,0 1,-1-1,0 0,0-1,13-16,-19 20,0-1,0 1,0 0,-1-1,0 0,0 1,0-1,-1 0,0 0,0 0,0 0,-1 0,0-11,-5-28,-1 1,-24-86,-42-86,55 170,1 4,-2 2,-2 0,-1 1,-44-58,0-7,50 78,0 1,-2 0,0 0,-2 2,-1 0,0 2,-25-20,1 4,31 25,-1 1,0 0,0 1,-25-13,4 7,21 8,0 0,-1 2,0 0,0 0,-1 2,0 0,0 0,-30-1,31 5,0 0,0 1,1 1,-1 0,1 1,-1 1,1 0,0 1,0 1,1 0,0 1,0 0,0 1,-19 16,30-22,-1 0,1 1,0 0,0 0,1-1,-1 1,1 0,-3 6,-1 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8:05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843 743,'1'-10,"1"1,0 0,0 0,0 0,1 0,1 0,-1 1,2-1,-1 1,1 0,6-8,25-51,-30 49,-1 0,-1 0,-1 0,0-1,-2 1,0-1,0 0,-2 1,-1-1,0 1,-1 0,-1-1,-1 1,0 1,-10-21,8 20,-2 1,0-1,-1 1,-1 1,-1 0,0 1,-1 0,0 1,-2 0,1 1,-2 0,1 2,-2 0,-22-12,29 19,0 0,-1 1,1 1,-1-1,1 2,-1-1,-16 1,-79 6,91-4,-7 3,-1 0,1 1,-41 16,-2 1,55-19,0 0,1 1,-1 1,1-1,0 1,1 1,-1-1,1 2,0-1,0 1,1 0,0 1,0-1,-7 13,-3 7,2 1,1 1,-14 39,18-35,1 1,1 0,2 0,-2 39,-12 64,14-97,2 1,1 0,5 72,0-27,0-61,0 0,1 0,2 0,0-1,15 42,59 116,-43-104,-17-37,1 10,3-2,2 0,2-2,2 0,37 44,-52-78,1 0,0-2,0 1,1-2,1 0,0-1,22 8,-29-14,0-1,1 0,0-1,-1 0,1 0,0-1,0-1,-1 0,1 0,0-1,-1 0,1-1,-1 0,0-1,0 0,13-8,0 0,-1 0,-1-2,0-1,-1 0,-1-1,18-19,-14 6,0-1,-2-1,-2-1,-1-1,-1 0,-2-1,-1-1,-2 0,-1-1,9-54,-10 2,-3 0,-9-159,-2 82,0 122,-1 0,-3 0,-1 0,-2 1,-27-66,29 84,-11-26,-37-67,5 14,40 77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3:37:27.0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864 436,'-2'0,"1"0,-1-1,0 1,1-1,-1 1,0-1,1 0,-1 0,0 0,1 0,-1 0,1 0,0 0,-1 0,1 0,0-1,-2-1,-21-32,5 8,-45-50,50 57,-1 1,-1 1,0 0,-2 1,0 1,-39-27,4 13,-85-35,120 58,-1 1,0 1,0 0,0 1,0 1,-1 1,1 1,-38 2,50 0,-1 1,1 0,0 0,0 1,0 0,0 0,0 1,1 0,-1 0,1 0,0 1,0 0,1 0,-1 0,1 1,0 0,1 0,-1 0,1 1,-3 7,-1 1,2-1,0 1,0 0,2 0,0 1,0-1,2 1,-2 27,7 18,3 1,2-1,28 103,-14-69,-4-17,56 150,-67-210,3 7,0 0,1-1,1 0,1-1,30 38,209 213,-243-264,0 0,0-1,1 0,0-1,1 0,0 0,20 10,-28-17,0 1,0-1,-1 0,1 0,0 0,0 0,0 0,0-1,0 1,0-1,1 0,-1 0,0 0,0-1,0 1,0 0,0-1,0 0,0 0,0 0,0 0,-1 0,1-1,0 1,-1-1,1 0,-1 0,1 0,-1 0,0 0,0 0,0-1,0 1,0-1,-1 1,1-1,2-5,58-136,-6 38,-22 47,-3-2,36-103,-61 140,-1-1,-1 0,-2 0,0 0,-2 0,-1-1,0 1,-2 0,-1 0,-10-32,5 33,-1 0,-25-43,22 45,1 0,-17-47,9 7,15 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3:37:35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9:06.4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3533 1882,'0'-49,"-3"0,-2 1,-2-1,-2 1,-3 0,-1 1,-22-50,13 50,-2 1,-2 1,-61-77,55 74,-29-58,-15-23,52 94,-92-124,100 141,0 0,-1 2,-1-1,-1 2,0 1,-25-15,-270-163,224 134,21 17,-2 4,-2 2,-119-39,-241-40,375 102,0 3,-1 2,0 3,-85 5,101 3,0 1,1 2,0 2,0 2,1 2,-71 32,-50 42,-165 121,205-128,104-67,2 0,-1 2,2-1,0 2,0 0,2 1,0 1,1-1,1 2,1 0,0 0,1 1,1 0,-10 41,6-5,2 0,3 0,2 1,4 86,8-9,34 185,54 127,-84-393,4 0,1-1,3 0,2-2,2 0,2-2,52 75,-16-26,-43-67,39 53,-8-28,-33-39,0 2,-1 0,-1 1,-1 0,16 30,14 54,20 41,-53-126,0 0,2 0,0-2,1 1,22 22,268 260,-282-278,-6-6,1 0,35 25,-44-36,1 1,0-1,1-1,-1 0,1 0,-1 0,1-1,0 0,0-1,13 0,23 2,0 1,-1 2,47 12,-23 0,-10-1,0-4,62 7,-97-19,1-2,-1 0,1-1,-1-1,40-11,112-45,-144 48,23-13,0-1,-2-4,0-1,58-46,-70 45,-1-2,-2-1,-1-2,-2-2,-1-1,29-46,61-124,-69 109,-37 72,0 2,1 0,2 1,28-29,-34 37,-2 0,0-1,-1-1,0 0,-2 0,0-1,-2 0,7-24,7-15,-9 28,0 5,-1-1,-2 0,-1 0,-1-1,-1 0,-1-1,0-31,-6-22,-14-94,9 138,-1 0,-2 0,-2 1,-25-59,-13-10,41 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9:25.9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2637 484,'0'-12,"-1"1,-1 0,0-1,-1 1,0 0,0 1,-1-1,-1 1,0-1,0 1,-1 0,0 1,-12-15,6 11,0 0,0 1,-1 0,-1 1,0 1,0 0,-1 0,-19-7,-37-21,50 25,-1 2,-1 0,-41-13,-82-11,-1 6,-229-14,-303 35,595 14,1 4,1 3,0 4,-130 45,192-55,0 1,1 1,0 0,1 1,0 1,-20 16,27-18,0 1,2 0,-1 0,1 1,0 1,1-1,1 1,0 0,0 1,-5 17,-8 23,3 2,2 0,3 1,2 1,2-1,0 111,9-139,1 0,1 0,1 0,2-1,1 1,0-1,3-1,0 0,1 0,2-1,0 0,2-1,0-1,2 0,1-1,21 21,-24-30,1-1,0-1,1 0,0-1,1 0,0-2,0 0,1-1,0-1,0-1,0 0,38 3,14-4,0-2,91-10,-118 5,365-38,-6 2,350 19,-465 18,-254 1,12 1,55-7,-90 6,0-1,-1 0,1-1,0 0,-1 0,0-1,0-1,0 0,0 0,14-11,-6-1,-1-2,-1 1,-1-2,-1 0,21-38,-28 42,0 0,-2 0,0 0,-1-1,0 0,-2 0,0 0,-1 0,0 0,-1 0,-2 0,-3-24,-1 8,-2 0,0 1,-3 0,0 1,-23-43,16 46,-1 2,-1 0,-1 0,-1 2,-1 1,-32-25,49 42,-26-19,0 1,-1 2,-1 1,-43-19,71 37,-1 1,1-1,-1 1,0 0,0 0,0 1,0 0,0 0,-1 1,1 0,0 0,0 1,0 0,0 0,0 0,0 1,0 0,0 1,0 0,1 0,-1 0,1 0,-11 10,0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4.1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9:33.8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1549 231,'-4'-5,"0"0,0 0,1 0,0 0,-5-11,6 11,-1 0,1 0,-1 0,0 1,0-1,0 1,-1-1,-7-6,-19-12,0 1,-59-32,73 47,0 0,0 1,0 1,0 0,-1 1,0 1,1 1,-27-1,-1 3,-1 2,1 1,1 3,-1 2,1 1,0 2,-41 18,-218 112,92-37,191-95,-1 0,1 2,1 0,0 2,0-1,1 2,1 1,-18 19,24-22,1 1,0-1,1 2,1-1,0 1,0 0,2 0,0 1,0 0,2-1,-1 2,0 20,1 11,3-1,2 1,2 0,15 72,61 182,-64-247,-13-43,13 45,42 96,-51-136,1-1,1 0,1 0,0-1,0 0,2 0,0-1,0-1,1 0,22 15,12 5,-35-22,1 0,1-1,-1-1,1 0,1 0,-1-2,1 0,0-1,1 0,27 4,1-6,1-1,0-3,-1-2,1-1,-1-3,0-2,0-1,-1-2,-1-2,0-2,-1-2,77-46,-98 50,-1-2,0 0,-1-1,0-1,-2 0,0-1,-1-1,-1-1,18-36,5-20,39-116,-59 145,29-62,-25 63,-3-1,16-58,-32 92,0-1,-1 0,-1 0,0 0,-1 0,-1 0,0 0,-1 1,-1-1,-10-26,1 9,-1 0,-2 1,-30-46,8 27,-2 2,-46-45,66 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09:40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4732 388,'-22'-2,"0"-2,1 0,0-2,0 0,0-2,-22-10,21 9,-40-16,-2 3,0 3,0 2,-2 3,0 4,-92-4,-26 13,-313 41,-176 73,551-91,-1 5,-237 85,-105 81,417-172,-454 224,363-166,-191 145,278-183,1 2,-90 99,118-114,2 0,1 2,1 0,2 1,0 1,3 1,-15 44,-12 89,6 2,-13 189,32-183,8 1,20 235,-6-335,3-1,3 0,3-1,4-1,45 113,-50-155,1 0,2 0,1-2,1 0,1-1,31 31,-33-40,2-1,0-1,1-1,0 0,1-2,1 0,0-2,0 0,29 8,36 6,0-5,1-3,163 10,274-36,-309-13,-1-10,-1-9,245-80,600-274,-576 178,-360 154,207-143,-251 145,-3-4,-3-3,-3-3,-4-2,-2-4,-4-3,-3-2,51-99,-75 112,-3-2,40-134,16-158,-82 341,35-127,111-268,-125 351,-9 27,-2-1,-2 0,-1-1,-3-1,-1 0,-2 0,2-84,-10 56,2 19,-3 0,-1 0,-21-91,15 108,-1 0,-17-37,23 61,0 1,0-1,-1 1,0 0,-1 0,0 1,0 0,-1 0,0 1,-1 0,-12-9,13 13,1 0,0 0,-1 1,0 0,0 0,1 1,-1 0,0 0,0 1,0 0,0 0,-13 3,-3 0,0 2,-43 15,-36 24,2 3,-139 89,-50 26,251-144,0 2,1 1,2 2,-54 44,81-60,1 0,0 0,0 1,1 0,-8 11,5-2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5.9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6.2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27,'0'-5,"0"-5,0-1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6.6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7.1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1,'-4'0,"-2"0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7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 1,'0'4,"-4"6,-2 6,1-1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9T14:39:58.5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1,'0'4,"0"6,4 1,6 4,1 2,-1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3:37:58.0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9A81DA6-FB7B-1C45-871E-FF0F9644AB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5"/>
            <a:ext cx="5505450" cy="3938618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35ACE1E-D392-C74E-B38C-7ACF8909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98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Plain title slide – option one. You only need one title slide per presentation!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CE1E-D392-C74E-B38C-7ACF8909552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ABBE-FE2E-4963-9FEB-87B92418D1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Plain title slide – option one. You only need one title slide per presentation!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CE1E-D392-C74E-B38C-7ACF8909552F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ABBE-FE2E-4963-9FEB-87B92418D1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3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9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F3E13A-FE6E-394C-A9C3-2AB5EEDF1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0141" y="1746422"/>
            <a:ext cx="1341045" cy="3699763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6CB7570-5421-7A41-912B-8CD068816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5304" y="3944741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accent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statistic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661364-3995-6645-87BD-7E8275C6A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304" y="4382176"/>
            <a:ext cx="4098702" cy="11998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2EBB68-3233-0F4D-A472-71BBAAB8B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7688" y="2279083"/>
            <a:ext cx="4451669" cy="131925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11000">
                <a:solidFill>
                  <a:schemeClr val="accent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4,289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40CA299-CDF7-7646-8D8A-B1A591EA4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fund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develop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influence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 can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… And even the captions.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also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Yep, really.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 titles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Go mental.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2361E1-20B7-4CE9-88DA-C01970689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Here are the icons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F5EEE1-5D06-40FB-BC7E-6E85FFE8B9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427" y="1582415"/>
            <a:ext cx="10995565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Want to use them on other slides? Copy and paste them from here.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377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428" y="6320507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90AFE9-235B-5C49-B7A1-F9BAF43E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7" y="1582415"/>
            <a:ext cx="10995565" cy="42759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12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428" y="6320507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fld id="{A218E207-8CC8-4294-8D6A-93DC0ED36E42}" type="slidenum">
              <a:rPr lang="en-US" smtClean="0"/>
              <a:t>‹#›</a:t>
            </a:fld>
            <a:r>
              <a:rPr lang="en-US" dirty="0"/>
              <a:t>    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E16C37-F5CA-2949-80C9-9ECE4B642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1582415"/>
            <a:ext cx="10995564" cy="4275944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22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74D498-78E9-9D4D-A2ED-1778AC4C1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429" y="1627187"/>
            <a:ext cx="10988436" cy="42311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180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180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180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180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31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AFFE-A6BC-4ABE-A9B3-39DB3EA948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6A895D-5447-43C3-A823-86CCC83F38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1" descr="cid:image001.jpg@01D076B9.CEE0A3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153194"/>
            <a:ext cx="1752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28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6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341F-A0AD-164C-9509-5DCCBCDE2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AC884-327B-4D4C-A132-F8EC20998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93A4-5B31-2946-99D1-C825E2AC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C3573-F25C-354E-8C69-E0ACE291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4D3F-722B-EA41-9036-9EEB9069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CEE6-6456-544B-8076-783E8509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26A13-F7EE-1D41-BA39-FFB72804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A73D-2424-7F40-9DF8-84DDEE95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CB0F-12B4-B947-9027-E4EAA051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17B3-46F0-A743-8903-03DBF492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7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89A0A6-B3AA-AE46-80A1-27BDA981D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5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8E95-8372-2146-B0A3-C1A229B3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5460-4761-E846-9BFA-9079A6457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4AAA2-5EB0-2D45-9DB6-E0434E64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999EC-8870-8E4E-9935-018EC1BB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58CFA-CC3D-7B4C-8ACA-749F9373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3F4C-250F-F04D-A3EA-39C4AF41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0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B016D-7BAF-DA4A-A96E-1DCF9A44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B5E93-A738-0946-A1E3-09A1D36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0E964-C20B-2242-8AF5-9A221338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4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26E29E-A44A-FD4C-AE3F-DA28852D515A}"/>
              </a:ext>
            </a:extLst>
          </p:cNvPr>
          <p:cNvCxnSpPr>
            <a:cxnSpLocks/>
          </p:cNvCxnSpPr>
          <p:nvPr userDrawn="1"/>
        </p:nvCxnSpPr>
        <p:spPr>
          <a:xfrm>
            <a:off x="10432026" y="4159360"/>
            <a:ext cx="920187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443DDA-51E4-4A4C-92FD-BBCB1E7BE4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0211" y="2060715"/>
            <a:ext cx="8033868" cy="795607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6000">
                <a:solidFill>
                  <a:schemeClr val="bg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CDE206-7F71-ED4D-A392-C6FEB0FF31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0211" y="2993126"/>
            <a:ext cx="8033868" cy="655493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4000">
                <a:solidFill>
                  <a:schemeClr val="bg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324345-B7B4-444D-ACB1-BE65F2BB2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0211" y="4773500"/>
            <a:ext cx="8033868" cy="448949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bg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F203C9C-5E7F-F244-B466-9C75D2E167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211" y="5273121"/>
            <a:ext cx="8033868" cy="448949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bg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June 2018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906BC4D-CAA6-D848-B48D-8DF35C27F494}"/>
              </a:ext>
            </a:extLst>
          </p:cNvPr>
          <p:cNvSpPr/>
          <p:nvPr userDrawn="1"/>
        </p:nvSpPr>
        <p:spPr>
          <a:xfrm>
            <a:off x="0" y="-130566"/>
            <a:ext cx="4038599" cy="9443622"/>
          </a:xfrm>
          <a:custGeom>
            <a:avLst/>
            <a:gdLst>
              <a:gd name="connsiteX0" fmla="*/ 0 w 1045632"/>
              <a:gd name="connsiteY0" fmla="*/ 0 h 7112000"/>
              <a:gd name="connsiteX1" fmla="*/ 1045632 w 1045632"/>
              <a:gd name="connsiteY1" fmla="*/ 0 h 7112000"/>
              <a:gd name="connsiteX2" fmla="*/ 1045632 w 1045632"/>
              <a:gd name="connsiteY2" fmla="*/ 7112000 h 7112000"/>
              <a:gd name="connsiteX3" fmla="*/ 0 w 1045632"/>
              <a:gd name="connsiteY3" fmla="*/ 7112000 h 7112000"/>
              <a:gd name="connsiteX4" fmla="*/ 0 w 1045632"/>
              <a:gd name="connsiteY4" fmla="*/ 0 h 7112000"/>
              <a:gd name="connsiteX0" fmla="*/ 0 w 2806699"/>
              <a:gd name="connsiteY0" fmla="*/ 0 h 7112000"/>
              <a:gd name="connsiteX1" fmla="*/ 2806699 w 2806699"/>
              <a:gd name="connsiteY1" fmla="*/ 42334 h 7112000"/>
              <a:gd name="connsiteX2" fmla="*/ 1045632 w 2806699"/>
              <a:gd name="connsiteY2" fmla="*/ 7112000 h 7112000"/>
              <a:gd name="connsiteX3" fmla="*/ 0 w 2806699"/>
              <a:gd name="connsiteY3" fmla="*/ 7112000 h 7112000"/>
              <a:gd name="connsiteX4" fmla="*/ 0 w 2806699"/>
              <a:gd name="connsiteY4" fmla="*/ 0 h 7112000"/>
              <a:gd name="connsiteX0" fmla="*/ 0 w 3060699"/>
              <a:gd name="connsiteY0" fmla="*/ 33866 h 7145866"/>
              <a:gd name="connsiteX1" fmla="*/ 3060699 w 3060699"/>
              <a:gd name="connsiteY1" fmla="*/ 0 h 7145866"/>
              <a:gd name="connsiteX2" fmla="*/ 1045632 w 3060699"/>
              <a:gd name="connsiteY2" fmla="*/ 7145866 h 7145866"/>
              <a:gd name="connsiteX3" fmla="*/ 0 w 3060699"/>
              <a:gd name="connsiteY3" fmla="*/ 7145866 h 7145866"/>
              <a:gd name="connsiteX4" fmla="*/ 0 w 3060699"/>
              <a:gd name="connsiteY4" fmla="*/ 33866 h 7145866"/>
              <a:gd name="connsiteX0" fmla="*/ 0 w 3060699"/>
              <a:gd name="connsiteY0" fmla="*/ 33866 h 7162800"/>
              <a:gd name="connsiteX1" fmla="*/ 3060699 w 3060699"/>
              <a:gd name="connsiteY1" fmla="*/ 0 h 7162800"/>
              <a:gd name="connsiteX2" fmla="*/ 944032 w 3060699"/>
              <a:gd name="connsiteY2" fmla="*/ 7162800 h 7162800"/>
              <a:gd name="connsiteX3" fmla="*/ 0 w 3060699"/>
              <a:gd name="connsiteY3" fmla="*/ 7145866 h 7162800"/>
              <a:gd name="connsiteX4" fmla="*/ 0 w 3060699"/>
              <a:gd name="connsiteY4" fmla="*/ 33866 h 7162800"/>
              <a:gd name="connsiteX0" fmla="*/ 0 w 3060699"/>
              <a:gd name="connsiteY0" fmla="*/ 33866 h 7171267"/>
              <a:gd name="connsiteX1" fmla="*/ 3060699 w 3060699"/>
              <a:gd name="connsiteY1" fmla="*/ 0 h 7171267"/>
              <a:gd name="connsiteX2" fmla="*/ 859365 w 3060699"/>
              <a:gd name="connsiteY2" fmla="*/ 7171267 h 7171267"/>
              <a:gd name="connsiteX3" fmla="*/ 0 w 3060699"/>
              <a:gd name="connsiteY3" fmla="*/ 7145866 h 7171267"/>
              <a:gd name="connsiteX4" fmla="*/ 0 w 3060699"/>
              <a:gd name="connsiteY4" fmla="*/ 33866 h 7171267"/>
              <a:gd name="connsiteX0" fmla="*/ 25400 w 3086099"/>
              <a:gd name="connsiteY0" fmla="*/ 33866 h 7188199"/>
              <a:gd name="connsiteX1" fmla="*/ 3086099 w 3086099"/>
              <a:gd name="connsiteY1" fmla="*/ 0 h 7188199"/>
              <a:gd name="connsiteX2" fmla="*/ 884765 w 3086099"/>
              <a:gd name="connsiteY2" fmla="*/ 7171267 h 7188199"/>
              <a:gd name="connsiteX3" fmla="*/ 0 w 3086099"/>
              <a:gd name="connsiteY3" fmla="*/ 7188199 h 7188199"/>
              <a:gd name="connsiteX4" fmla="*/ 25400 w 3086099"/>
              <a:gd name="connsiteY4" fmla="*/ 33866 h 7188199"/>
              <a:gd name="connsiteX0" fmla="*/ 2444 w 3088543"/>
              <a:gd name="connsiteY0" fmla="*/ 0 h 7222067"/>
              <a:gd name="connsiteX1" fmla="*/ 3088543 w 3088543"/>
              <a:gd name="connsiteY1" fmla="*/ 33868 h 7222067"/>
              <a:gd name="connsiteX2" fmla="*/ 887209 w 3088543"/>
              <a:gd name="connsiteY2" fmla="*/ 7205135 h 7222067"/>
              <a:gd name="connsiteX3" fmla="*/ 2444 w 3088543"/>
              <a:gd name="connsiteY3" fmla="*/ 7222067 h 7222067"/>
              <a:gd name="connsiteX4" fmla="*/ 2444 w 3088543"/>
              <a:gd name="connsiteY4" fmla="*/ 0 h 722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8543" h="7222067">
                <a:moveTo>
                  <a:pt x="2444" y="0"/>
                </a:moveTo>
                <a:lnTo>
                  <a:pt x="3088543" y="33868"/>
                </a:lnTo>
                <a:lnTo>
                  <a:pt x="887209" y="7205135"/>
                </a:lnTo>
                <a:lnTo>
                  <a:pt x="2444" y="7222067"/>
                </a:lnTo>
                <a:cubicBezTo>
                  <a:pt x="10911" y="4837289"/>
                  <a:pt x="-6023" y="2384778"/>
                  <a:pt x="2444" y="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56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5C4214-8DE8-F64E-8405-8B4B6018C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F543C8-8E87-F147-9BB3-8C4613A5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619" y="2271860"/>
            <a:ext cx="4098702" cy="326167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chemeClr val="bg1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23E9FB-EBE2-3343-B431-D2736A646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392468-DF30-024B-97EB-E3639F9B4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620" y="1834425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bg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Image Right Slide</a:t>
            </a:r>
          </a:p>
        </p:txBody>
      </p:sp>
    </p:spTree>
    <p:extLst>
      <p:ext uri="{BB962C8B-B14F-4D97-AF65-F5344CB8AC3E}">
        <p14:creationId xmlns:p14="http://schemas.microsoft.com/office/powerpoint/2010/main" val="857708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5C4214-8DE8-F64E-8405-8B4B6018C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B305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Replace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F543C8-8E87-F147-9BB3-8C4613A5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649" y="2271859"/>
            <a:ext cx="4098702" cy="3261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23E9FB-EBE2-3343-B431-D2736A646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10CC24-CBF5-794D-8CC7-DBD0E49CD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4649" y="1834425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accent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Image Left Slide</a:t>
            </a:r>
          </a:p>
        </p:txBody>
      </p:sp>
    </p:spTree>
    <p:extLst>
      <p:ext uri="{BB962C8B-B14F-4D97-AF65-F5344CB8AC3E}">
        <p14:creationId xmlns:p14="http://schemas.microsoft.com/office/powerpoint/2010/main" val="3872784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F3E13A-FE6E-394C-A9C3-2AB5EEDF1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0141" y="1746422"/>
            <a:ext cx="1341045" cy="3699763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6CB7570-5421-7A41-912B-8CD068816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5304" y="3944741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accent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statistic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661364-3995-6645-87BD-7E8275C6A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304" y="4382176"/>
            <a:ext cx="4098702" cy="11998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2EBB68-3233-0F4D-A472-71BBAAB8B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7688" y="2279083"/>
            <a:ext cx="4451669" cy="131925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11000">
                <a:solidFill>
                  <a:schemeClr val="accent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4,289</a:t>
            </a:r>
          </a:p>
        </p:txBody>
      </p:sp>
    </p:spTree>
    <p:extLst>
      <p:ext uri="{BB962C8B-B14F-4D97-AF65-F5344CB8AC3E}">
        <p14:creationId xmlns:p14="http://schemas.microsoft.com/office/powerpoint/2010/main" val="52884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fund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develop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influence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27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 can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… And even the captions.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also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Yep, really.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 titles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Go mental.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2361E1-20B7-4CE9-88DA-C01970689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Here are the icons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F5EEE1-5D06-40FB-BC7E-6E85FFE8B9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427" y="1582415"/>
            <a:ext cx="10995565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Want to use them on other slides? Copy and paste them from here.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6416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90AFE9-235B-5C49-B7A1-F9BAF43E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7" y="1582415"/>
            <a:ext cx="10995565" cy="42759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1064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E16C37-F5CA-2949-80C9-9ECE4B642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1582415"/>
            <a:ext cx="10995564" cy="4275944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8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89A0A6-B3AA-AE46-80A1-27BDA981D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74D498-78E9-9D4D-A2ED-1778AC4C1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429" y="1627187"/>
            <a:ext cx="10988436" cy="42311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Work Sans" pitchFamily="2" charset="77"/>
              </a:defRPr>
            </a:lvl1pPr>
            <a:lvl2pPr>
              <a:defRPr sz="1800">
                <a:solidFill>
                  <a:schemeClr val="tx1"/>
                </a:solidFill>
                <a:latin typeface="Work Sans" pitchFamily="2" charset="77"/>
              </a:defRPr>
            </a:lvl2pPr>
            <a:lvl3pPr>
              <a:defRPr sz="1800">
                <a:solidFill>
                  <a:schemeClr val="tx1"/>
                </a:solidFill>
                <a:latin typeface="Work Sans" pitchFamily="2" charset="77"/>
              </a:defRPr>
            </a:lvl3pPr>
            <a:lvl4pPr>
              <a:defRPr sz="1800">
                <a:solidFill>
                  <a:schemeClr val="tx1"/>
                </a:solidFill>
                <a:latin typeface="Work Sans" pitchFamily="2" charset="77"/>
              </a:defRPr>
            </a:lvl4pPr>
            <a:lvl5pPr>
              <a:defRPr sz="1800">
                <a:solidFill>
                  <a:schemeClr val="tx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646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14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06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0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A99D34-82A8-7D42-AE09-A0572154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434" y="1576662"/>
            <a:ext cx="11057557" cy="4281697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7339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5C4214-8DE8-F64E-8405-8B4B6018C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B305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F543C8-8E87-F147-9BB3-8C4613A5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649" y="2271859"/>
            <a:ext cx="4098702" cy="3261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23E9FB-EBE2-3343-B431-D2736A646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10CC24-CBF5-794D-8CC7-DBD0E49CD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4649" y="1834425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Image Left Slide</a:t>
            </a:r>
          </a:p>
        </p:txBody>
      </p:sp>
    </p:spTree>
    <p:extLst>
      <p:ext uri="{BB962C8B-B14F-4D97-AF65-F5344CB8AC3E}">
        <p14:creationId xmlns:p14="http://schemas.microsoft.com/office/powerpoint/2010/main" val="2574540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F3E13A-FE6E-394C-A9C3-2AB5EEDF1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0141" y="1746422"/>
            <a:ext cx="1341045" cy="3699763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6CB7570-5421-7A41-912B-8CD068816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5304" y="3944741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statistic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661364-3995-6645-87BD-7E8275C6A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304" y="4382176"/>
            <a:ext cx="4098702" cy="11998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2EBB68-3233-0F4D-A472-71BBAAB8B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7688" y="2279083"/>
            <a:ext cx="4451669" cy="131925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11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4,289</a:t>
            </a:r>
          </a:p>
        </p:txBody>
      </p:sp>
    </p:spTree>
    <p:extLst>
      <p:ext uri="{BB962C8B-B14F-4D97-AF65-F5344CB8AC3E}">
        <p14:creationId xmlns:p14="http://schemas.microsoft.com/office/powerpoint/2010/main" val="2183634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823896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fund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4345997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823896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develop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4345997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823896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influence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4345997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3BD8AF-5E2B-564C-B93F-F27312D23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220" y="2494850"/>
            <a:ext cx="1587500" cy="9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29327F-E0F4-574F-A736-D0565F05E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596" y="2614856"/>
            <a:ext cx="16891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1A4544-0C2B-A444-8250-F3B388AE34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819" y="2396306"/>
            <a:ext cx="762000" cy="11557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9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 can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… And even the captions.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also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Yep, really.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 titles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Go mental.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2361E1-20B7-4CE9-88DA-C01970689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Here are the icons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F5EEE1-5D06-40FB-BC7E-6E85FFE8B9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427" y="1582415"/>
            <a:ext cx="10995565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Want to use them on other slides? Copy and paste them from here.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098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90AFE9-235B-5C49-B7A1-F9BAF43E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7" y="1582415"/>
            <a:ext cx="10995565" cy="42759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085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E16C37-F5CA-2949-80C9-9ECE4B642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1582415"/>
            <a:ext cx="10995564" cy="4275944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421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E16C37-F5CA-2949-80C9-9ECE4B642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1582415"/>
            <a:ext cx="10995564" cy="4275944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5402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A99D34-82A8-7D42-AE09-A0572154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434" y="1576662"/>
            <a:ext cx="11057557" cy="4281697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3179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39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89A0A6-B3AA-AE46-80A1-27BDA981D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64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1821252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961F00D-BDC5-5847-9DCB-3F0161CB2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2744788"/>
            <a:ext cx="10682748" cy="2967855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89A0A6-B3AA-AE46-80A1-27BDA981D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86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5C4214-8DE8-F64E-8405-8B4B6018C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B305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Replace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F543C8-8E87-F147-9BB3-8C4613A5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649" y="2271859"/>
            <a:ext cx="4098702" cy="3261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23E9FB-EBE2-3343-B431-D2736A646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10CC24-CBF5-794D-8CC7-DBD0E49CD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4649" y="1834425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Image Left Slide</a:t>
            </a:r>
          </a:p>
        </p:txBody>
      </p:sp>
    </p:spTree>
    <p:extLst>
      <p:ext uri="{BB962C8B-B14F-4D97-AF65-F5344CB8AC3E}">
        <p14:creationId xmlns:p14="http://schemas.microsoft.com/office/powerpoint/2010/main" val="2256047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6CB7570-5421-7A41-912B-8CD068816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5304" y="3944741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This is a statistic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661364-3995-6645-87BD-7E8275C6A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5304" y="4382176"/>
            <a:ext cx="4098702" cy="11998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2EBB68-3233-0F4D-A472-71BBAAB8B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7688" y="2279083"/>
            <a:ext cx="4451669" cy="131925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FontTx/>
              <a:buNone/>
              <a:defRPr sz="11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4,289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40CA299-CDF7-7646-8D8A-B1A591EA4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3E13A-FE6E-394C-A9C3-2AB5EEDF1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6546" y="1746422"/>
            <a:ext cx="1348235" cy="36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6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Step Number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Step Number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Step Number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50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Single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90AFE9-235B-5C49-B7A1-F9BAF43E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7" y="1582415"/>
            <a:ext cx="10995565" cy="42759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0066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Two Column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E16C37-F5CA-2949-80C9-9ECE4B642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28" y="1582415"/>
            <a:ext cx="10995564" cy="4275944"/>
          </a:xfrm>
          <a:prstGeom prst="rect">
            <a:avLst/>
          </a:prstGeom>
          <a:noFill/>
        </p:spPr>
        <p:txBody>
          <a:bodyPr numCol="2" spcCol="270000"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  <a:p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Excepteur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sint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occaecat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cupidatat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proident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culpa qui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officia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deserunt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mollit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id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76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A99D34-82A8-7D42-AE09-A0572154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434" y="1576662"/>
            <a:ext cx="11057557" cy="4281697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9773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BF4C7A-182C-0745-B700-947F9A401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12867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19681E-53AB-1344-AABA-092695FCB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A99D34-82A8-7D42-AE09-A0572154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434" y="1576662"/>
            <a:ext cx="11057557" cy="4281697"/>
          </a:xfrm>
          <a:prstGeom prst="rect">
            <a:avLst/>
          </a:prstGeom>
          <a:noFill/>
        </p:spPr>
        <p:txBody>
          <a:bodyPr numCol="1" spcCol="27000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GB" dirty="0">
              <a:solidFill>
                <a:srgbClr val="1B3056"/>
              </a:solidFill>
              <a:latin typeface="Work Sans" pitchFamily="2" charset="77"/>
            </a:endParaRPr>
          </a:p>
          <a:p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036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5C4214-8DE8-F64E-8405-8B4B6018C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B305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F543C8-8E87-F147-9BB3-8C4613A5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649" y="2271859"/>
            <a:ext cx="4098702" cy="3261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23E9FB-EBE2-3343-B431-D2736A646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10CC24-CBF5-794D-8CC7-DBD0E49CD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4649" y="1834425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Image Left Slide</a:t>
            </a:r>
          </a:p>
        </p:txBody>
      </p:sp>
    </p:spTree>
    <p:extLst>
      <p:ext uri="{BB962C8B-B14F-4D97-AF65-F5344CB8AC3E}">
        <p14:creationId xmlns:p14="http://schemas.microsoft.com/office/powerpoint/2010/main" val="154099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fund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develop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445828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influence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3967929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3BD8AF-5E2B-564C-B93F-F27312D23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2220" y="2116782"/>
            <a:ext cx="1587500" cy="9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29327F-E0F4-574F-A736-D0565F05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3596" y="2236788"/>
            <a:ext cx="16891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1A4544-0C2B-A444-8250-F3B388AE34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5819" y="2018238"/>
            <a:ext cx="762000" cy="11557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0AB8E1-03B5-9E47-8053-F2CE5802F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3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D98C3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You can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C4E59-01D0-EB45-9DE8-10B48E5CB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3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… And even the captions.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6A1B0E5-E3F0-E94A-BB9F-135F9BD96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7758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4BC2F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also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1EE8EF6-D450-8F43-BCFB-05DFF5BF9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758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Yep, really.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4E79E-38B7-BE4B-B6D7-28AB1D87B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092" y="3741103"/>
            <a:ext cx="3061963" cy="43743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EA5244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 titles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2B459B0-BD0D-9B49-B1E2-5737D4D471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092" y="4263204"/>
            <a:ext cx="3061963" cy="88409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algn="ctr"/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Go mental.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6AD351B-D998-E143-81CF-2147A8EED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rgbClr val="128676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2361E1-20B7-4CE9-88DA-C019706897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428" y="651130"/>
            <a:ext cx="5903410" cy="655493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7996BE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Here are the icons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F5EEE1-5D06-40FB-BC7E-6E85FFE8B9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427" y="1582415"/>
            <a:ext cx="10995565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1800">
                <a:solidFill>
                  <a:srgbClr val="1B3056"/>
                </a:solidFill>
                <a:latin typeface="Work Sa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Want to use them on other slides? Copy and paste them from here.</a:t>
            </a:r>
            <a:endParaRPr lang="en-US" dirty="0">
              <a:solidFill>
                <a:srgbClr val="1B3056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233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5C4214-8DE8-F64E-8405-8B4B6018C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B305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Replace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F543C8-8E87-F147-9BB3-8C4613A5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4649" y="2271859"/>
            <a:ext cx="4098702" cy="3261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1B3056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Lorem ipsum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sit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amet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consectetur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adipiscing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sed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eiusmod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tempor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incididunt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et dolore magna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Ut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enim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ad minim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veniam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,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quis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nostrud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exercitation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ullamco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laboris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nisi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ut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aliquip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ex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commodo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consequat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 Duis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aute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irure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dolor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reprehenderit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in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voluptate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velit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esse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cillum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dolore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eu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fugiat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nulla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 </a:t>
            </a:r>
            <a:r>
              <a:rPr lang="en-GB" dirty="0" err="1">
                <a:solidFill>
                  <a:srgbClr val="1B3056"/>
                </a:solidFill>
                <a:latin typeface="Work Sans" pitchFamily="2" charset="77"/>
              </a:rPr>
              <a:t>pariatur</a:t>
            </a:r>
            <a:r>
              <a:rPr lang="en-GB" dirty="0">
                <a:solidFill>
                  <a:srgbClr val="1B3056"/>
                </a:solidFill>
                <a:latin typeface="Work Sans" pitchFamily="2" charset="77"/>
              </a:rPr>
              <a:t>.</a:t>
            </a:r>
            <a:endParaRPr lang="en-US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23E9FB-EBE2-3343-B431-D2736A646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712" y="6198530"/>
            <a:ext cx="4447494" cy="2439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pPr lvl="0"/>
            <a:r>
              <a:rPr lang="en-US" dirty="0"/>
              <a:t>Presentation Title </a:t>
            </a:r>
            <a:r>
              <a:rPr lang="en-US" b="0" i="0" dirty="0">
                <a:latin typeface="Work Sans" pitchFamily="2" charset="77"/>
              </a:rPr>
              <a:t>Lorem Ipsum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10CC24-CBF5-794D-8CC7-DBD0E49CD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4649" y="1834425"/>
            <a:ext cx="4098702" cy="4374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accent1"/>
                </a:solidFill>
                <a:latin typeface="Cerebri Sans Book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Image Left Slide</a:t>
            </a:r>
          </a:p>
        </p:txBody>
      </p:sp>
    </p:spTree>
    <p:extLst>
      <p:ext uri="{BB962C8B-B14F-4D97-AF65-F5344CB8AC3E}">
        <p14:creationId xmlns:p14="http://schemas.microsoft.com/office/powerpoint/2010/main" val="312345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0DEE81-86EA-5E48-95E4-C4249BF3A8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49" y="620074"/>
            <a:ext cx="1861775" cy="5073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680F5D-249B-402C-B55D-4A5969BC9B09}"/>
              </a:ext>
            </a:extLst>
          </p:cNvPr>
          <p:cNvGrpSpPr/>
          <p:nvPr userDrawn="1"/>
        </p:nvGrpSpPr>
        <p:grpSpPr>
          <a:xfrm>
            <a:off x="8851231" y="6278580"/>
            <a:ext cx="3567307" cy="179321"/>
            <a:chOff x="8851231" y="6278580"/>
            <a:chExt cx="3567307" cy="17932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9C40B160-7C7A-4746-84A1-54F6FB8A23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780766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7996BE"/>
                  </a:solidFill>
                </a:rPr>
                <a:t>@LBFEW</a:t>
              </a:r>
            </a:p>
            <a:p>
              <a:pPr algn="l">
                <a:lnSpc>
                  <a:spcPct val="50000"/>
                </a:lnSpc>
              </a:pPr>
              <a:endParaRPr lang="en-US" sz="1000" dirty="0">
                <a:solidFill>
                  <a:srgbClr val="7996BE"/>
                </a:solidFill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FD09A4FB-738E-4558-B7B8-DC3F32BCCA7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68737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7996BE"/>
                  </a:solidFill>
                </a:rPr>
                <a:t>@</a:t>
              </a:r>
              <a:r>
                <a:rPr lang="en-US" sz="1000" dirty="0" err="1">
                  <a:solidFill>
                    <a:srgbClr val="7996BE"/>
                  </a:solidFill>
                </a:rPr>
                <a:t>lloydsbankfoundation</a:t>
              </a:r>
              <a:endParaRPr lang="en-US" sz="1000" dirty="0">
                <a:solidFill>
                  <a:srgbClr val="7996BE"/>
                </a:solidFill>
              </a:endParaRP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D82818-C3A0-46E4-9BE7-2ECCDCD7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1154" y="6278580"/>
              <a:ext cx="177340" cy="14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752488-B61E-451A-A7FE-910AA0F1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231" y="6278580"/>
              <a:ext cx="144000" cy="144000"/>
            </a:xfrm>
            <a:prstGeom prst="rect">
              <a:avLst/>
            </a:prstGeom>
          </p:spPr>
        </p:pic>
      </p:grp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D6CB166-4CD4-40E3-BEFB-001A0D6CA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662348" y="6356350"/>
            <a:ext cx="427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AD0F-4D53-498B-BB34-E974D2CDA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5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7" r:id="rId3"/>
    <p:sldLayoutId id="2147483737" r:id="rId4"/>
    <p:sldLayoutId id="2147483738" r:id="rId5"/>
    <p:sldLayoutId id="2147483739" r:id="rId6"/>
    <p:sldLayoutId id="2147483741" r:id="rId7"/>
    <p:sldLayoutId id="214748374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25EE16-809B-2D4B-AE52-D1F65EF6CA4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356" y="620074"/>
            <a:ext cx="1861775" cy="5073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3F16CB-474B-4404-8C79-68D4262D2C02}"/>
              </a:ext>
            </a:extLst>
          </p:cNvPr>
          <p:cNvGrpSpPr/>
          <p:nvPr userDrawn="1"/>
        </p:nvGrpSpPr>
        <p:grpSpPr>
          <a:xfrm>
            <a:off x="9106206" y="6444679"/>
            <a:ext cx="3567307" cy="188465"/>
            <a:chOff x="8851231" y="6278580"/>
            <a:chExt cx="3567307" cy="188465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B538FC6F-927E-4BF4-ABF7-487296899C4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780766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chemeClr val="accent5"/>
                  </a:solidFill>
                </a:rPr>
                <a:t>@LBFEW</a:t>
              </a:r>
            </a:p>
            <a:p>
              <a:pPr algn="l">
                <a:lnSpc>
                  <a:spcPct val="50000"/>
                </a:lnSpc>
              </a:pPr>
              <a:endParaRPr lang="en-US" sz="1000" dirty="0">
                <a:solidFill>
                  <a:srgbClr val="7996BE"/>
                </a:solidFill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2BD07200-E696-4181-A08D-91F54DE0752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68737" y="6287724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chemeClr val="accent5"/>
                  </a:solidFill>
                </a:rPr>
                <a:t>@</a:t>
              </a:r>
              <a:r>
                <a:rPr lang="en-US" sz="1000" dirty="0" err="1">
                  <a:solidFill>
                    <a:schemeClr val="accent5"/>
                  </a:solidFill>
                </a:rPr>
                <a:t>lloydsbankfoundation</a:t>
              </a:r>
              <a:endParaRPr lang="en-US" sz="1000" dirty="0">
                <a:solidFill>
                  <a:schemeClr val="accent5"/>
                </a:solidFill>
              </a:endParaRP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C14898-DC37-4D8D-B000-499D020FA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1154" y="6278580"/>
              <a:ext cx="177340" cy="1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AB118E-4209-4B16-903D-E28CCDEA0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231" y="6278580"/>
              <a:ext cx="144000" cy="144000"/>
            </a:xfrm>
            <a:prstGeom prst="rect">
              <a:avLst/>
            </a:prstGeom>
          </p:spPr>
        </p:pic>
      </p:grp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08243FF-927E-45E5-BC17-457335A85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662348" y="6356350"/>
            <a:ext cx="427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AD0F-4D53-498B-BB34-E974D2CDA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8" r:id="rId4"/>
    <p:sldLayoutId id="2147483672" r:id="rId5"/>
    <p:sldLayoutId id="2147483676" r:id="rId6"/>
    <p:sldLayoutId id="2147483677" r:id="rId7"/>
    <p:sldLayoutId id="2147483803" r:id="rId8"/>
    <p:sldLayoutId id="214748380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7B9CA-DDDA-854F-8817-06A029BF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4EDA6-5D06-894B-A4E7-7B2D2FA4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5D34-2D1A-A04E-94AE-FAA460A3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1C9B-9DCD-BA4C-9009-D698C796E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509C-340D-3C4C-84F6-E0EF33A21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3828-16FC-424B-AA36-0CF3872C81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0ED52-FE88-4B48-A038-DE854DFCA1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B03D6-D9D4-B54A-AD97-07F624C2B43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5" y="433888"/>
            <a:ext cx="2186641" cy="8735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BB8D3A-6298-C645-B77A-FAAB6E5F55C5}"/>
              </a:ext>
            </a:extLst>
          </p:cNvPr>
          <p:cNvGrpSpPr/>
          <p:nvPr userDrawn="1"/>
        </p:nvGrpSpPr>
        <p:grpSpPr>
          <a:xfrm>
            <a:off x="8851231" y="6278580"/>
            <a:ext cx="3567307" cy="179321"/>
            <a:chOff x="8851231" y="6278580"/>
            <a:chExt cx="3567307" cy="17932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30677E92-484A-984C-987C-9AA939EDED0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780766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@LBFEW</a:t>
              </a:r>
            </a:p>
            <a:p>
              <a:pPr algn="l">
                <a:lnSpc>
                  <a:spcPct val="50000"/>
                </a:lnSpc>
              </a:pP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570BEBBE-B4D3-3546-8836-9BF784EEE7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68737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@</a:t>
              </a:r>
              <a:r>
                <a:rPr lang="en-US" sz="1000" dirty="0" err="1">
                  <a:solidFill>
                    <a:schemeClr val="bg1"/>
                  </a:solidFill>
                </a:rPr>
                <a:t>lloydsbankfoundation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D61354-0A20-384B-82C6-7092FCA44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9632" y="6278580"/>
              <a:ext cx="128861" cy="1046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186F03-83FB-C343-9E3F-7764951C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231" y="627858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11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3" r:id="rId3"/>
    <p:sldLayoutId id="2147483726" r:id="rId4"/>
    <p:sldLayoutId id="2147483731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25EE16-809B-2D4B-AE52-D1F65EF6CA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77" y="390955"/>
            <a:ext cx="1861775" cy="5073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E680F5D-249B-402C-B55D-4A5969BC9B09}"/>
              </a:ext>
            </a:extLst>
          </p:cNvPr>
          <p:cNvGrpSpPr/>
          <p:nvPr userDrawn="1"/>
        </p:nvGrpSpPr>
        <p:grpSpPr>
          <a:xfrm>
            <a:off x="8851231" y="6434346"/>
            <a:ext cx="3567307" cy="179321"/>
            <a:chOff x="8851231" y="6278580"/>
            <a:chExt cx="3567307" cy="179321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9C40B160-7C7A-4746-84A1-54F6FB8A23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780766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7996BE"/>
                  </a:solidFill>
                </a:rPr>
                <a:t>@LBFEW</a:t>
              </a:r>
            </a:p>
            <a:p>
              <a:pPr algn="l">
                <a:lnSpc>
                  <a:spcPct val="50000"/>
                </a:lnSpc>
              </a:pPr>
              <a:endParaRPr lang="en-US" sz="1000" dirty="0">
                <a:solidFill>
                  <a:srgbClr val="7996BE"/>
                </a:solidFill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FD09A4FB-738E-4558-B7B8-DC3F32BCCA7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68737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7996BE"/>
                  </a:solidFill>
                </a:rPr>
                <a:t>@</a:t>
              </a:r>
              <a:r>
                <a:rPr lang="en-US" sz="1000" dirty="0" err="1">
                  <a:solidFill>
                    <a:srgbClr val="7996BE"/>
                  </a:solidFill>
                </a:rPr>
                <a:t>lloydsbankfoundation</a:t>
              </a:r>
              <a:endParaRPr lang="en-US" sz="1000" dirty="0">
                <a:solidFill>
                  <a:srgbClr val="7996BE"/>
                </a:solidFill>
              </a:endParaRP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D82818-C3A0-46E4-9BE7-2ECCDCD7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1154" y="6278580"/>
              <a:ext cx="177340" cy="14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752488-B61E-451A-A7FE-910AA0F1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231" y="6278580"/>
              <a:ext cx="144000" cy="144000"/>
            </a:xfrm>
            <a:prstGeom prst="rect">
              <a:avLst/>
            </a:prstGeom>
          </p:spPr>
        </p:pic>
      </p:grp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9E9892-4C06-4057-B13B-36BD1E824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662348" y="6356350"/>
            <a:ext cx="427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AD0F-4D53-498B-BB34-E974D2CDA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6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0DEE81-86EA-5E48-95E4-C4249BF3A8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77" y="400099"/>
            <a:ext cx="1861775" cy="5073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680F5D-249B-402C-B55D-4A5969BC9B09}"/>
              </a:ext>
            </a:extLst>
          </p:cNvPr>
          <p:cNvGrpSpPr/>
          <p:nvPr userDrawn="1"/>
        </p:nvGrpSpPr>
        <p:grpSpPr>
          <a:xfrm>
            <a:off x="8851231" y="6434346"/>
            <a:ext cx="3567307" cy="179321"/>
            <a:chOff x="8851231" y="6278580"/>
            <a:chExt cx="3567307" cy="17932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9C40B160-7C7A-4746-84A1-54F6FB8A23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780766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7996BE"/>
                  </a:solidFill>
                </a:rPr>
                <a:t>@LBFEW</a:t>
              </a:r>
            </a:p>
            <a:p>
              <a:pPr algn="l">
                <a:lnSpc>
                  <a:spcPct val="50000"/>
                </a:lnSpc>
              </a:pPr>
              <a:endParaRPr lang="en-US" sz="1000" dirty="0">
                <a:solidFill>
                  <a:srgbClr val="7996BE"/>
                </a:solidFill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FD09A4FB-738E-4558-B7B8-DC3F32BCCA7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68737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7996BE"/>
                  </a:solidFill>
                </a:rPr>
                <a:t>@</a:t>
              </a:r>
              <a:r>
                <a:rPr lang="en-US" sz="1000" dirty="0" err="1">
                  <a:solidFill>
                    <a:srgbClr val="7996BE"/>
                  </a:solidFill>
                </a:rPr>
                <a:t>lloydsbankfoundation</a:t>
              </a:r>
              <a:endParaRPr lang="en-US" sz="1000" dirty="0">
                <a:solidFill>
                  <a:srgbClr val="7996BE"/>
                </a:solidFill>
              </a:endParaRP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D82818-C3A0-46E4-9BE7-2ECCDCD7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1154" y="6278580"/>
              <a:ext cx="177340" cy="14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752488-B61E-451A-A7FE-910AA0F1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231" y="6278580"/>
              <a:ext cx="144000" cy="144000"/>
            </a:xfrm>
            <a:prstGeom prst="rect">
              <a:avLst/>
            </a:prstGeom>
          </p:spPr>
        </p:pic>
      </p:grp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2FC7B33-55F7-4C11-B98E-CEB3BC02C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662348" y="6356350"/>
            <a:ext cx="427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AD0F-4D53-498B-BB34-E974D2CDA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25EE16-809B-2D4B-AE52-D1F65EF6CA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32356" y="620074"/>
            <a:ext cx="1861775" cy="507334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1A3B5D-0BC3-490B-9C11-79EE00E7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662348" y="6356350"/>
            <a:ext cx="427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AD0F-4D53-498B-BB34-E974D2CDA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2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0DEE81-86EA-5E48-95E4-C4249BF3A8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2349" y="620074"/>
            <a:ext cx="1861775" cy="507334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5F2524-5901-4C8D-83DE-C830C4832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662348" y="6356350"/>
            <a:ext cx="427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AD0F-4D53-498B-BB34-E974D2CDA8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5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B9CE6D-0223-434C-8490-7AD440C80B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DBDB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25EE16-809B-2D4B-AE52-D1F65EF6CA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32356" y="620074"/>
            <a:ext cx="1861775" cy="50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customXml" Target="../ink/ink20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funderscollaborativehub.org.uk/" TargetMode="External"/><Relationship Id="rId7" Type="http://schemas.openxmlformats.org/officeDocument/2006/relationships/image" Target="../media/image36.svg"/><Relationship Id="rId12" Type="http://schemas.openxmlformats.org/officeDocument/2006/relationships/image" Target="../media/image41.svg"/><Relationship Id="rId2" Type="http://schemas.openxmlformats.org/officeDocument/2006/relationships/hyperlink" Target="mailto:Policy@acf.org.uk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39.sv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0.pn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0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4" Type="http://schemas.openxmlformats.org/officeDocument/2006/relationships/image" Target="../media/image130.png"/><Relationship Id="rId9" Type="http://schemas.openxmlformats.org/officeDocument/2006/relationships/image" Target="../media/image150.png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customXml" Target="../ink/ink10.xml"/><Relationship Id="rId4" Type="http://schemas.openxmlformats.org/officeDocument/2006/relationships/image" Target="../media/image190.PNG"/><Relationship Id="rId9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25.png"/><Relationship Id="rId4" Type="http://schemas.openxmlformats.org/officeDocument/2006/relationships/image" Target="../media/image220.PNG"/><Relationship Id="rId9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EDA51-9017-BA41-8513-4D3AB65B1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065" y="2197519"/>
            <a:ext cx="11042119" cy="795607"/>
          </a:xfrm>
        </p:spPr>
        <p:txBody>
          <a:bodyPr>
            <a:noAutofit/>
          </a:bodyPr>
          <a:lstStyle/>
          <a:p>
            <a:r>
              <a:rPr lang="en-US" sz="4600" dirty="0">
                <a:solidFill>
                  <a:schemeClr val="bg2"/>
                </a:solidFill>
              </a:rPr>
              <a:t>The Long Haul</a:t>
            </a:r>
          </a:p>
          <a:p>
            <a:r>
              <a:rPr lang="en-US" sz="4600" dirty="0">
                <a:solidFill>
                  <a:schemeClr val="bg2"/>
                </a:solidFill>
              </a:rPr>
              <a:t>Perspectives on COVID-19: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A0541CD-B147-4E2C-8F9D-1C3432C5D810}"/>
              </a:ext>
            </a:extLst>
          </p:cNvPr>
          <p:cNvSpPr txBox="1">
            <a:spLocks/>
          </p:cNvSpPr>
          <p:nvPr/>
        </p:nvSpPr>
        <p:spPr>
          <a:xfrm>
            <a:off x="4378345" y="4660481"/>
            <a:ext cx="8033868" cy="7956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Cerebri Sans Boo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ED85C83-DA39-4EFC-99E1-FD899F3876A0}"/>
              </a:ext>
            </a:extLst>
          </p:cNvPr>
          <p:cNvSpPr txBox="1">
            <a:spLocks/>
          </p:cNvSpPr>
          <p:nvPr/>
        </p:nvSpPr>
        <p:spPr>
          <a:xfrm>
            <a:off x="350065" y="5233979"/>
            <a:ext cx="11515101" cy="7956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Cerebri Sans Boo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Yorkshire Funders – </a:t>
            </a:r>
            <a:r>
              <a:rPr lang="en-US" sz="2800">
                <a:solidFill>
                  <a:schemeClr val="bg2"/>
                </a:solidFill>
              </a:rPr>
              <a:t>November 2020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9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8799-8436-41D8-B906-BDDB06384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7D9AB-8F99-498C-8C7C-CF2E72A91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AB1EE-3554-41D8-A39A-432ACC05A0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E8C06752-F17E-4B12-BBD0-74CDC464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56"/>
            <a:ext cx="12192000" cy="82793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275F4E-6246-461B-966D-C673631E6BAB}"/>
                  </a:ext>
                </a:extLst>
              </p14:cNvPr>
              <p14:cNvContentPartPr/>
              <p14:nvPr/>
            </p14:nvContentPartPr>
            <p14:xfrm>
              <a:off x="8651880" y="1069488"/>
              <a:ext cx="1124280" cy="50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275F4E-6246-461B-966D-C673631E6B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880" y="1060848"/>
                <a:ext cx="11419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4443B5-FDFF-47A8-8CC2-640162BDDDFE}"/>
                  </a:ext>
                </a:extLst>
              </p14:cNvPr>
              <p14:cNvContentPartPr/>
              <p14:nvPr/>
            </p14:nvContentPartPr>
            <p14:xfrm>
              <a:off x="9884880" y="3126168"/>
              <a:ext cx="594000" cy="651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4443B5-FDFF-47A8-8CC2-640162BDDD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75880" y="3117168"/>
                <a:ext cx="6116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148C09-5004-4639-962C-A31260133065}"/>
                  </a:ext>
                </a:extLst>
              </p14:cNvPr>
              <p14:cNvContentPartPr/>
              <p14:nvPr/>
            </p14:nvContentPartPr>
            <p14:xfrm>
              <a:off x="2201040" y="3791808"/>
              <a:ext cx="2116440" cy="153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148C09-5004-4639-962C-A31260133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2040" y="3783168"/>
                <a:ext cx="2134080" cy="15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88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27" y="651130"/>
            <a:ext cx="9974927" cy="655493"/>
          </a:xfrm>
        </p:spPr>
        <p:txBody>
          <a:bodyPr/>
          <a:lstStyle/>
          <a:p>
            <a:r>
              <a:rPr lang="en-US" sz="3200" dirty="0"/>
              <a:t>Our response to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2AAE2-722A-4AE6-B0DC-0E2BAEC02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11</a:t>
            </a:fld>
            <a:r>
              <a:rPr lang="en-GB" dirty="0"/>
              <a:t>    COVID-19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B2CF4-9EF1-48B9-BD76-0AF52ABD5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428" y="1147544"/>
            <a:ext cx="10791004" cy="4850133"/>
          </a:xfrm>
        </p:spPr>
        <p:txBody>
          <a:bodyPr/>
          <a:lstStyle/>
          <a:p>
            <a:r>
              <a:rPr lang="en-US" b="1" dirty="0"/>
              <a:t>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flexibility for grant holders and additional funding to help them adapt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COVID Recovery </a:t>
            </a:r>
            <a:r>
              <a:rPr lang="en-US" dirty="0" err="1"/>
              <a:t>Programme</a:t>
            </a:r>
            <a:r>
              <a:rPr lang="en-US" dirty="0"/>
              <a:t> with DCMS – 25% Black, Asian, Minority led </a:t>
            </a:r>
          </a:p>
          <a:p>
            <a:r>
              <a:rPr lang="en-US" b="1" dirty="0"/>
              <a:t>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Funder + and LBG volunteering offers available to grant holders, former grant holders and applicants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Partner for new </a:t>
            </a:r>
            <a:r>
              <a:rPr lang="en-US" dirty="0" err="1"/>
              <a:t>Programme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with the six communities to deal with challenges and developing their responses</a:t>
            </a:r>
          </a:p>
          <a:p>
            <a:r>
              <a:rPr lang="en-US" b="1" dirty="0"/>
              <a:t>Influencing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Supported sector-wide lobbying for funding and submitted our own evidence to government and 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response grants to support influencing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learning and network opportunities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EC5012-D1FC-4974-843A-6AC8B83287B6}"/>
              </a:ext>
            </a:extLst>
          </p:cNvPr>
          <p:cNvSpPr/>
          <p:nvPr/>
        </p:nvSpPr>
        <p:spPr>
          <a:xfrm>
            <a:off x="6433098" y="5310346"/>
            <a:ext cx="3826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erebri Sans"/>
              </a:rPr>
              <a:t>So what next in 2021 &amp; beyond?...</a:t>
            </a:r>
          </a:p>
        </p:txBody>
      </p:sp>
    </p:spTree>
    <p:extLst>
      <p:ext uri="{BB962C8B-B14F-4D97-AF65-F5344CB8AC3E}">
        <p14:creationId xmlns:p14="http://schemas.microsoft.com/office/powerpoint/2010/main" val="417376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28" y="651130"/>
            <a:ext cx="7593472" cy="655493"/>
          </a:xfrm>
        </p:spPr>
        <p:txBody>
          <a:bodyPr/>
          <a:lstStyle/>
          <a:p>
            <a:r>
              <a:rPr lang="en-US" sz="3200" dirty="0"/>
              <a:t>Context: Assumptions going forward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7E1A72-4A5D-4515-967A-151851C7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12</a:t>
            </a:fld>
            <a:r>
              <a:rPr lang="en-GB" dirty="0"/>
              <a:t>    COVID-19 recovery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2E362271-2EC4-45CC-A751-657B30D05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0685"/>
              </p:ext>
            </p:extLst>
          </p:nvPr>
        </p:nvGraphicFramePr>
        <p:xfrm>
          <a:off x="548712" y="1711960"/>
          <a:ext cx="11247048" cy="380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24">
                  <a:extLst>
                    <a:ext uri="{9D8B030D-6E8A-4147-A177-3AD203B41FA5}">
                      <a16:colId xmlns:a16="http://schemas.microsoft.com/office/drawing/2014/main" val="2817649726"/>
                    </a:ext>
                  </a:extLst>
                </a:gridCol>
                <a:gridCol w="5623524">
                  <a:extLst>
                    <a:ext uri="{9D8B030D-6E8A-4147-A177-3AD203B41FA5}">
                      <a16:colId xmlns:a16="http://schemas.microsoft.com/office/drawing/2014/main" val="1955835293"/>
                    </a:ext>
                  </a:extLst>
                </a:gridCol>
              </a:tblGrid>
              <a:tr h="482000"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Cerebri Sans"/>
                        </a:rPr>
                        <a:t>For charities </a:t>
                      </a:r>
                    </a:p>
                  </a:txBody>
                  <a:tcPr anchor="ctr">
                    <a:solidFill>
                      <a:srgbClr val="004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latin typeface="Cerebri Sans"/>
                        </a:rPr>
                        <a:t>For wider society </a:t>
                      </a:r>
                    </a:p>
                  </a:txBody>
                  <a:tcPr anchor="ctr">
                    <a:solidFill>
                      <a:srgbClr val="004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25060"/>
                  </a:ext>
                </a:extLst>
              </a:tr>
              <a:tr h="319718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Service and business models will continue to be challenged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Adapting over next 12-18 months will be critical for survival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Need to build on digital adaptations made over last three months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May be opportunities to build from positive reputation in crisis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latin typeface="Work Sans" panose="000005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Impact of the crisis will be long-lasting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The most marginalised communities will suffer most – poorer places, BAME, etc.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Recession will deepen impacts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Huge pressures on public spending, particularly locally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Happening at the same time as Brexit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Work Sans" panose="00000500000000000000" pitchFamily="2" charset="0"/>
                        </a:rPr>
                        <a:t>Government’s bandwidth will be stretched ...but there are some opportunities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5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31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28" y="651130"/>
            <a:ext cx="7593472" cy="655493"/>
          </a:xfrm>
        </p:spPr>
        <p:txBody>
          <a:bodyPr/>
          <a:lstStyle/>
          <a:p>
            <a:r>
              <a:rPr lang="en-US" sz="3200" dirty="0"/>
              <a:t>Scenarios – Gloom &amp; Bloom …or… 				Doom?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7E1A72-4A5D-4515-967A-151851C7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13</a:t>
            </a:fld>
            <a:r>
              <a:rPr lang="en-GB" dirty="0"/>
              <a:t>    COVID-19 The Next leg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394A75-C22D-4DC1-BC90-8C63196F6C9F}"/>
              </a:ext>
            </a:extLst>
          </p:cNvPr>
          <p:cNvGraphicFramePr/>
          <p:nvPr/>
        </p:nvGraphicFramePr>
        <p:xfrm>
          <a:off x="736549" y="2045109"/>
          <a:ext cx="10718901" cy="394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891243-E854-499E-AF23-E992676F0B5A}"/>
              </a:ext>
            </a:extLst>
          </p:cNvPr>
          <p:cNvSpPr txBox="1"/>
          <p:nvPr/>
        </p:nvSpPr>
        <p:spPr>
          <a:xfrm>
            <a:off x="4619204" y="5144810"/>
            <a:ext cx="308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Key ?</a:t>
            </a:r>
          </a:p>
          <a:p>
            <a:pPr algn="ctr"/>
            <a:r>
              <a:rPr lang="en-GB" dirty="0"/>
              <a:t>Is Rishi - Keynes </a:t>
            </a:r>
          </a:p>
          <a:p>
            <a:pPr algn="ctr"/>
            <a:r>
              <a:rPr lang="en-GB" dirty="0"/>
              <a:t>or Friedman</a:t>
            </a:r>
          </a:p>
        </p:txBody>
      </p:sp>
    </p:spTree>
    <p:extLst>
      <p:ext uri="{BB962C8B-B14F-4D97-AF65-F5344CB8AC3E}">
        <p14:creationId xmlns:p14="http://schemas.microsoft.com/office/powerpoint/2010/main" val="33812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2848-2EDF-4B42-8FDA-4AB2EDF1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33961-433D-4865-8E86-0214E72F902F}"/>
              </a:ext>
            </a:extLst>
          </p:cNvPr>
          <p:cNvSpPr txBox="1">
            <a:spLocks/>
          </p:cNvSpPr>
          <p:nvPr/>
        </p:nvSpPr>
        <p:spPr>
          <a:xfrm>
            <a:off x="355600" y="17880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D6B48-CD7D-41B2-9A48-759F87F7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438" y="75986"/>
            <a:ext cx="2478502" cy="11962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9438AB-1CBA-498F-A59A-7BE758BBBD99}"/>
              </a:ext>
            </a:extLst>
          </p:cNvPr>
          <p:cNvSpPr txBox="1">
            <a:spLocks/>
          </p:cNvSpPr>
          <p:nvPr/>
        </p:nvSpPr>
        <p:spPr>
          <a:xfrm>
            <a:off x="1304694" y="2365639"/>
            <a:ext cx="9073207" cy="376378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The ‘Hub’ is an initiative to enable:</a:t>
            </a:r>
          </a:p>
          <a:p>
            <a:endParaRPr lang="en-GB" sz="2000" dirty="0"/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Increased understanding of foundation collaboration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Closer alignment of funding decisions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Opportunities for new foundation collaboration 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It aims to enhance the effectiveness and impact of individual and collective responses by foundations to Covid-19 by:</a:t>
            </a:r>
          </a:p>
          <a:p>
            <a:endParaRPr lang="en-GB" sz="1600" dirty="0"/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Focusing beyond the immediate emergency on recovery and renewal 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Having a UK wide remit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Delivering over the next 12-18 months</a:t>
            </a:r>
            <a:endParaRPr lang="en-GB" sz="11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4026B-8287-461C-82CD-3D738C73C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0" t="50000" r="58296" b="35111"/>
          <a:stretch/>
        </p:blipFill>
        <p:spPr>
          <a:xfrm>
            <a:off x="0" y="479089"/>
            <a:ext cx="4588761" cy="1586265"/>
          </a:xfrm>
          <a:prstGeom prst="rect">
            <a:avLst/>
          </a:prstGeom>
        </p:spPr>
      </p:pic>
      <p:pic>
        <p:nvPicPr>
          <p:cNvPr id="1026" name="Picture 2" descr="Twitter logo and symbol, meaning, history, PNG">
            <a:extLst>
              <a:ext uri="{FF2B5EF4-FFF2-40B4-BE49-F238E27FC236}">
                <a16:creationId xmlns:a16="http://schemas.microsoft.com/office/drawing/2014/main" id="{0EBF2470-F718-4748-A6ED-DD17A350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56" y="178804"/>
            <a:ext cx="894182" cy="7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ED884A-D4AA-4A27-99B5-B3B6EFF82272}"/>
              </a:ext>
            </a:extLst>
          </p:cNvPr>
          <p:cNvSpPr/>
          <p:nvPr/>
        </p:nvSpPr>
        <p:spPr>
          <a:xfrm>
            <a:off x="9709694" y="359239"/>
            <a:ext cx="2126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@</a:t>
            </a:r>
            <a:r>
              <a:rPr lang="en-GB" sz="2400" b="1" dirty="0" err="1">
                <a:solidFill>
                  <a:srgbClr val="00B0F0"/>
                </a:solidFill>
              </a:rPr>
              <a:t>FunderHub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2848-2EDF-4B42-8FDA-4AB2EDF1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33961-433D-4865-8E86-0214E72F902F}"/>
              </a:ext>
            </a:extLst>
          </p:cNvPr>
          <p:cNvSpPr txBox="1">
            <a:spLocks/>
          </p:cNvSpPr>
          <p:nvPr/>
        </p:nvSpPr>
        <p:spPr>
          <a:xfrm>
            <a:off x="355600" y="17880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D6B48-CD7D-41B2-9A48-759F87F7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192" y="75986"/>
            <a:ext cx="2556742" cy="11962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9438AB-1CBA-498F-A59A-7BE758BBBD99}"/>
              </a:ext>
            </a:extLst>
          </p:cNvPr>
          <p:cNvSpPr txBox="1">
            <a:spLocks/>
          </p:cNvSpPr>
          <p:nvPr/>
        </p:nvSpPr>
        <p:spPr>
          <a:xfrm>
            <a:off x="1450528" y="1900523"/>
            <a:ext cx="9972502" cy="434723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What does the Hub do for funders?</a:t>
            </a:r>
          </a:p>
          <a:p>
            <a:endParaRPr lang="en-GB" sz="1800" dirty="0"/>
          </a:p>
          <a:p>
            <a:r>
              <a:rPr lang="en-GB" sz="1800" dirty="0"/>
              <a:t>The Hub helps funders answer four primary questions: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endParaRPr lang="en-GB" sz="1800" dirty="0"/>
          </a:p>
          <a:p>
            <a:pPr marL="571500" indent="-571500">
              <a:spcBef>
                <a:spcPts val="6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1800" dirty="0"/>
              <a:t>“What collaborations are happening already in response to Covid-19?”</a:t>
            </a:r>
          </a:p>
          <a:p>
            <a:pPr marL="571500" indent="-571500">
              <a:spcBef>
                <a:spcPts val="6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1800" dirty="0"/>
              <a:t>“Who else is involved or is interested in a collaboration focused on an area of importance to us?”</a:t>
            </a:r>
          </a:p>
          <a:p>
            <a:pPr marL="571500" indent="-571500">
              <a:spcBef>
                <a:spcPts val="6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1800" dirty="0"/>
              <a:t>“How can our foundation best help?”</a:t>
            </a:r>
          </a:p>
          <a:p>
            <a:pPr marL="571500" indent="-571500">
              <a:spcBef>
                <a:spcPts val="60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1800" dirty="0"/>
              <a:t>“What and where are the emerging needs and gaps?”</a:t>
            </a:r>
          </a:p>
          <a:p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242A7-E1BD-444F-B518-B9C5B55F9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0" t="50000" r="58296" b="35111"/>
          <a:stretch/>
        </p:blipFill>
        <p:spPr>
          <a:xfrm>
            <a:off x="0" y="479089"/>
            <a:ext cx="4588761" cy="15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2848-2EDF-4B42-8FDA-4AB2EDF1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33961-433D-4865-8E86-0214E72F902F}"/>
              </a:ext>
            </a:extLst>
          </p:cNvPr>
          <p:cNvSpPr txBox="1">
            <a:spLocks/>
          </p:cNvSpPr>
          <p:nvPr/>
        </p:nvSpPr>
        <p:spPr>
          <a:xfrm>
            <a:off x="355600" y="17880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rgbClr val="00B0F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D6B48-CD7D-41B2-9A48-759F87F7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84" y="75986"/>
            <a:ext cx="2173550" cy="11962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9438AB-1CBA-498F-A59A-7BE758BBBD99}"/>
              </a:ext>
            </a:extLst>
          </p:cNvPr>
          <p:cNvSpPr txBox="1">
            <a:spLocks/>
          </p:cNvSpPr>
          <p:nvPr/>
        </p:nvSpPr>
        <p:spPr>
          <a:xfrm>
            <a:off x="570807" y="2065353"/>
            <a:ext cx="11255433" cy="466795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242A7-E1BD-444F-B518-B9C5B55F9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0" t="50000" r="58296" b="35111"/>
          <a:stretch/>
        </p:blipFill>
        <p:spPr>
          <a:xfrm>
            <a:off x="0" y="479089"/>
            <a:ext cx="4588761" cy="1586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36AED3-09B5-4553-BF65-58530AD2BFE7}"/>
              </a:ext>
            </a:extLst>
          </p:cNvPr>
          <p:cNvSpPr/>
          <p:nvPr/>
        </p:nvSpPr>
        <p:spPr>
          <a:xfrm>
            <a:off x="450051" y="2505222"/>
            <a:ext cx="471289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To achieve these outcomes the Hub will:</a:t>
            </a:r>
          </a:p>
          <a:p>
            <a:endParaRPr lang="en-GB" sz="2000" dirty="0"/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Enable funders to connect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Promote the benefits of collaboration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Ensure that the Hub platform is up-to-date, comprehensive and easy to engage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Bring to funders the voices, key evidence and data from wider civil society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Ensure funders are directed towards emerging needs and gaps</a:t>
            </a:r>
            <a:endParaRPr lang="en-GB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10A33-D42A-4893-96C3-5DA440879E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6" t="12756" r="21893" b="11553"/>
          <a:stretch/>
        </p:blipFill>
        <p:spPr>
          <a:xfrm>
            <a:off x="5381049" y="1673697"/>
            <a:ext cx="6663284" cy="4965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12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8ECF17-EBCA-4F22-B9DE-FF42BCF3D528}"/>
              </a:ext>
            </a:extLst>
          </p:cNvPr>
          <p:cNvSpPr/>
          <p:nvPr/>
        </p:nvSpPr>
        <p:spPr>
          <a:xfrm>
            <a:off x="1333574" y="1892808"/>
            <a:ext cx="928261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How the Hub is already supporting funders</a:t>
            </a:r>
          </a:p>
          <a:p>
            <a:endParaRPr lang="en-GB" sz="105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latin typeface="ZurichBT-Bold"/>
              </a:rPr>
              <a:t>Engagement with existing collaborations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Supporting nascent collaborations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Showcasing the benefits of foundation collaboration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Engaging with wider civil society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sz="2000" b="1" dirty="0"/>
              <a:t>What’s next?</a:t>
            </a:r>
          </a:p>
          <a:p>
            <a:pPr>
              <a:spcBef>
                <a:spcPts val="600"/>
              </a:spcBef>
            </a:pPr>
            <a:endParaRPr lang="en-GB" sz="105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Platform piloting and development from early November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 programme of events, including collaboration drop-ins, workshops and panel discussions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Convening and connection between collaborations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Shining a light on evidence and emerging needs, and giving voice to those directly affected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57128-6D77-4384-97BA-8B75BCB0C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0" t="50000" r="58296" b="35111"/>
          <a:stretch/>
        </p:blipFill>
        <p:spPr>
          <a:xfrm>
            <a:off x="0" y="210313"/>
            <a:ext cx="4588761" cy="1600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6927B-6A9D-45A3-A142-DCF7C51F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176" y="75986"/>
            <a:ext cx="2684758" cy="11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8ECF17-EBCA-4F22-B9DE-FF42BCF3D528}"/>
              </a:ext>
            </a:extLst>
          </p:cNvPr>
          <p:cNvSpPr/>
          <p:nvPr/>
        </p:nvSpPr>
        <p:spPr>
          <a:xfrm>
            <a:off x="2124086" y="2173395"/>
            <a:ext cx="9786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How to get involved?</a:t>
            </a:r>
            <a:endParaRPr lang="en-GB" sz="2000" dirty="0"/>
          </a:p>
          <a:p>
            <a:endParaRPr lang="en-GB" sz="2000" dirty="0"/>
          </a:p>
          <a:p>
            <a:pPr>
              <a:spcBef>
                <a:spcPts val="600"/>
              </a:spcBef>
            </a:pPr>
            <a:r>
              <a:rPr lang="en-GB" dirty="0"/>
              <a:t>Email </a:t>
            </a:r>
            <a:r>
              <a:rPr lang="en-GB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Policy@acf.org.uk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to join the mailing list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Follow </a:t>
            </a:r>
            <a:r>
              <a:rPr lang="en-GB" dirty="0">
                <a:solidFill>
                  <a:srgbClr val="00B0F0"/>
                </a:solidFill>
              </a:rPr>
              <a:t>@</a:t>
            </a:r>
            <a:r>
              <a:rPr lang="en-GB" dirty="0" err="1">
                <a:solidFill>
                  <a:srgbClr val="00B0F0"/>
                </a:solidFill>
              </a:rPr>
              <a:t>FunderHub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on Twitter for the latest news and events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Take part in the Hub’s engagement and events programme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endParaRPr lang="en-GB" dirty="0"/>
          </a:p>
          <a:p>
            <a:r>
              <a:rPr lang="en-GB" dirty="0"/>
              <a:t>Contribute information to the Hub platform </a:t>
            </a:r>
            <a:r>
              <a:rPr lang="en-GB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www.funderscollaborativehub.org.uk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(launching soon)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57128-6D77-4384-97BA-8B75BCB0C7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0" t="50000" r="58296" b="35111"/>
          <a:stretch/>
        </p:blipFill>
        <p:spPr>
          <a:xfrm>
            <a:off x="0" y="479089"/>
            <a:ext cx="4588761" cy="1586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6927B-6A9D-45A3-A142-DCF7C51F6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608" y="75986"/>
            <a:ext cx="2657326" cy="1196236"/>
          </a:xfrm>
          <a:prstGeom prst="rect">
            <a:avLst/>
          </a:prstGeom>
        </p:spPr>
      </p:pic>
      <p:pic>
        <p:nvPicPr>
          <p:cNvPr id="3" name="Graphic 2" descr="Envelope">
            <a:extLst>
              <a:ext uri="{FF2B5EF4-FFF2-40B4-BE49-F238E27FC236}">
                <a16:creationId xmlns:a16="http://schemas.microsoft.com/office/drawing/2014/main" id="{61287623-A914-4E07-8B8A-19FCF098C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239" y="2535827"/>
            <a:ext cx="961736" cy="961736"/>
          </a:xfrm>
          <a:prstGeom prst="rect">
            <a:avLst/>
          </a:prstGeom>
        </p:spPr>
      </p:pic>
      <p:pic>
        <p:nvPicPr>
          <p:cNvPr id="1026" name="Picture 2" descr="twitter-icon-circle-blue-logo-preview - Utility People">
            <a:extLst>
              <a:ext uri="{FF2B5EF4-FFF2-40B4-BE49-F238E27FC236}">
                <a16:creationId xmlns:a16="http://schemas.microsoft.com/office/drawing/2014/main" id="{77E97BB6-FC9B-4D07-8B24-6A6429E4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9" y="3616943"/>
            <a:ext cx="961736" cy="9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C3947E64-FC64-494F-8D4B-4DC15AF90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929" y="4673605"/>
            <a:ext cx="923576" cy="923576"/>
          </a:xfrm>
          <a:prstGeom prst="rect">
            <a:avLst/>
          </a:prstGeom>
        </p:spPr>
      </p:pic>
      <p:pic>
        <p:nvPicPr>
          <p:cNvPr id="4" name="Graphic 3" descr="Internet">
            <a:extLst>
              <a:ext uri="{FF2B5EF4-FFF2-40B4-BE49-F238E27FC236}">
                <a16:creationId xmlns:a16="http://schemas.microsoft.com/office/drawing/2014/main" id="{966DC18A-2062-4EFC-86F1-C259945306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930" y="5597013"/>
            <a:ext cx="923575" cy="9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7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28" y="651130"/>
            <a:ext cx="8172084" cy="655493"/>
          </a:xfrm>
        </p:spPr>
        <p:txBody>
          <a:bodyPr/>
          <a:lstStyle/>
          <a:p>
            <a:r>
              <a:rPr lang="en-US" sz="3200" dirty="0"/>
              <a:t>Looking ahead - A  Personal Perspective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7E1A72-4A5D-4515-967A-151851C7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19</a:t>
            </a:fld>
            <a:r>
              <a:rPr lang="en-GB" dirty="0"/>
              <a:t>    COVID-19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B2CF4-9EF1-48B9-BD76-0AF52ABD5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39" y="1444752"/>
            <a:ext cx="11383767" cy="2683263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The small charity ‘pivot’ has astonished me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CEOs seem upbeat at the moment but &gt;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Digital is great but &gt;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Short term crisis income has been key but &gt;</a:t>
            </a:r>
            <a:endParaRPr lang="en-GB" sz="26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Is the national messaging too much about us and the loss of income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and not enough about the people &amp; issues we are here and the impact on them?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Will this sort the wheat from the chaff?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But if so what is the collateral damage – on people, organisations &amp; places</a:t>
            </a:r>
          </a:p>
        </p:txBody>
      </p:sp>
    </p:spTree>
    <p:extLst>
      <p:ext uri="{BB962C8B-B14F-4D97-AF65-F5344CB8AC3E}">
        <p14:creationId xmlns:p14="http://schemas.microsoft.com/office/powerpoint/2010/main" val="33369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28" y="651130"/>
            <a:ext cx="6379860" cy="655493"/>
          </a:xfrm>
        </p:spPr>
        <p:txBody>
          <a:bodyPr/>
          <a:lstStyle/>
          <a:p>
            <a:r>
              <a:rPr lang="en-US" sz="3200" dirty="0"/>
              <a:t>2018-22 strategy: Who are we?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7E1A72-4A5D-4515-967A-151851C7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2</a:t>
            </a:fld>
            <a:r>
              <a:rPr lang="en-GB" dirty="0"/>
              <a:t>    COVID-19 recovery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AA4A8F-471E-49E3-A63D-CDABA7E8C531}"/>
              </a:ext>
            </a:extLst>
          </p:cNvPr>
          <p:cNvGrpSpPr/>
          <p:nvPr/>
        </p:nvGrpSpPr>
        <p:grpSpPr>
          <a:xfrm>
            <a:off x="3725763" y="1453226"/>
            <a:ext cx="4991156" cy="4710917"/>
            <a:chOff x="3725763" y="1453226"/>
            <a:chExt cx="4991156" cy="47109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EEA3D9-C1F3-495F-A54B-75CBE847D9EA}"/>
                </a:ext>
              </a:extLst>
            </p:cNvPr>
            <p:cNvSpPr/>
            <p:nvPr/>
          </p:nvSpPr>
          <p:spPr>
            <a:xfrm>
              <a:off x="4771828" y="1453226"/>
              <a:ext cx="2899026" cy="2899026"/>
            </a:xfrm>
            <a:custGeom>
              <a:avLst/>
              <a:gdLst>
                <a:gd name="connsiteX0" fmla="*/ 0 w 2899026"/>
                <a:gd name="connsiteY0" fmla="*/ 1449513 h 2899026"/>
                <a:gd name="connsiteX1" fmla="*/ 1449513 w 2899026"/>
                <a:gd name="connsiteY1" fmla="*/ 0 h 2899026"/>
                <a:gd name="connsiteX2" fmla="*/ 2899026 w 2899026"/>
                <a:gd name="connsiteY2" fmla="*/ 1449513 h 2899026"/>
                <a:gd name="connsiteX3" fmla="*/ 1449513 w 2899026"/>
                <a:gd name="connsiteY3" fmla="*/ 2899026 h 2899026"/>
                <a:gd name="connsiteX4" fmla="*/ 0 w 2899026"/>
                <a:gd name="connsiteY4" fmla="*/ 1449513 h 289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026" h="2899026">
                  <a:moveTo>
                    <a:pt x="0" y="1449513"/>
                  </a:moveTo>
                  <a:cubicBezTo>
                    <a:pt x="0" y="648969"/>
                    <a:pt x="648969" y="0"/>
                    <a:pt x="1449513" y="0"/>
                  </a:cubicBezTo>
                  <a:cubicBezTo>
                    <a:pt x="2250057" y="0"/>
                    <a:pt x="2899026" y="648969"/>
                    <a:pt x="2899026" y="1449513"/>
                  </a:cubicBezTo>
                  <a:cubicBezTo>
                    <a:pt x="2899026" y="2250057"/>
                    <a:pt x="2250057" y="2899026"/>
                    <a:pt x="1449513" y="2899026"/>
                  </a:cubicBezTo>
                  <a:cubicBezTo>
                    <a:pt x="648969" y="2899026"/>
                    <a:pt x="0" y="2250057"/>
                    <a:pt x="0" y="1449513"/>
                  </a:cubicBezTo>
                  <a:close/>
                </a:path>
              </a:pathLst>
            </a:custGeom>
            <a:solidFill>
              <a:srgbClr val="01683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86537" tIns="507329" rIns="386537" bIns="1087136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accent6">
                      <a:lumMod val="10000"/>
                    </a:schemeClr>
                  </a:solidFill>
                  <a:latin typeface="Cerebri Sans"/>
                </a:rPr>
                <a:t>Fund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4D81D0-0E41-46AC-B276-99EBF8BC3488}"/>
                </a:ext>
              </a:extLst>
            </p:cNvPr>
            <p:cNvSpPr/>
            <p:nvPr/>
          </p:nvSpPr>
          <p:spPr>
            <a:xfrm>
              <a:off x="5817893" y="3265117"/>
              <a:ext cx="2899026" cy="2899026"/>
            </a:xfrm>
            <a:custGeom>
              <a:avLst/>
              <a:gdLst>
                <a:gd name="connsiteX0" fmla="*/ 0 w 2899026"/>
                <a:gd name="connsiteY0" fmla="*/ 1449513 h 2899026"/>
                <a:gd name="connsiteX1" fmla="*/ 1449513 w 2899026"/>
                <a:gd name="connsiteY1" fmla="*/ 0 h 2899026"/>
                <a:gd name="connsiteX2" fmla="*/ 2899026 w 2899026"/>
                <a:gd name="connsiteY2" fmla="*/ 1449513 h 2899026"/>
                <a:gd name="connsiteX3" fmla="*/ 1449513 w 2899026"/>
                <a:gd name="connsiteY3" fmla="*/ 2899026 h 2899026"/>
                <a:gd name="connsiteX4" fmla="*/ 0 w 2899026"/>
                <a:gd name="connsiteY4" fmla="*/ 1449513 h 289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026" h="2899026">
                  <a:moveTo>
                    <a:pt x="0" y="1449513"/>
                  </a:moveTo>
                  <a:cubicBezTo>
                    <a:pt x="0" y="648969"/>
                    <a:pt x="648969" y="0"/>
                    <a:pt x="1449513" y="0"/>
                  </a:cubicBezTo>
                  <a:cubicBezTo>
                    <a:pt x="2250057" y="0"/>
                    <a:pt x="2899026" y="648969"/>
                    <a:pt x="2899026" y="1449513"/>
                  </a:cubicBezTo>
                  <a:cubicBezTo>
                    <a:pt x="2899026" y="2250057"/>
                    <a:pt x="2250057" y="2899026"/>
                    <a:pt x="1449513" y="2899026"/>
                  </a:cubicBezTo>
                  <a:cubicBezTo>
                    <a:pt x="648969" y="2899026"/>
                    <a:pt x="0" y="2250057"/>
                    <a:pt x="0" y="1449513"/>
                  </a:cubicBezTo>
                  <a:close/>
                </a:path>
              </a:pathLst>
            </a:custGeom>
            <a:solidFill>
              <a:srgbClr val="DC764C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-310110"/>
                <a:satOff val="-55505"/>
                <a:lumOff val="35517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-310110"/>
                <a:satOff val="-55505"/>
                <a:lumOff val="3551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86619" tIns="748915" rIns="272992" bIns="555647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accent6">
                      <a:lumMod val="10000"/>
                    </a:schemeClr>
                  </a:solidFill>
                  <a:latin typeface="Cerebri Sans"/>
                </a:rPr>
                <a:t>Influence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1D2600-A284-4383-80E7-7413F6D22681}"/>
                </a:ext>
              </a:extLst>
            </p:cNvPr>
            <p:cNvSpPr/>
            <p:nvPr/>
          </p:nvSpPr>
          <p:spPr>
            <a:xfrm>
              <a:off x="3725763" y="3265117"/>
              <a:ext cx="2899026" cy="2899026"/>
            </a:xfrm>
            <a:custGeom>
              <a:avLst/>
              <a:gdLst>
                <a:gd name="connsiteX0" fmla="*/ 0 w 2899026"/>
                <a:gd name="connsiteY0" fmla="*/ 1449513 h 2899026"/>
                <a:gd name="connsiteX1" fmla="*/ 1449513 w 2899026"/>
                <a:gd name="connsiteY1" fmla="*/ 0 h 2899026"/>
                <a:gd name="connsiteX2" fmla="*/ 2899026 w 2899026"/>
                <a:gd name="connsiteY2" fmla="*/ 1449513 h 2899026"/>
                <a:gd name="connsiteX3" fmla="*/ 1449513 w 2899026"/>
                <a:gd name="connsiteY3" fmla="*/ 2899026 h 2899026"/>
                <a:gd name="connsiteX4" fmla="*/ 0 w 2899026"/>
                <a:gd name="connsiteY4" fmla="*/ 1449513 h 289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026" h="2899026">
                  <a:moveTo>
                    <a:pt x="0" y="1449513"/>
                  </a:moveTo>
                  <a:cubicBezTo>
                    <a:pt x="0" y="648969"/>
                    <a:pt x="648969" y="0"/>
                    <a:pt x="1449513" y="0"/>
                  </a:cubicBezTo>
                  <a:cubicBezTo>
                    <a:pt x="2250057" y="0"/>
                    <a:pt x="2899026" y="648969"/>
                    <a:pt x="2899026" y="1449513"/>
                  </a:cubicBezTo>
                  <a:cubicBezTo>
                    <a:pt x="2899026" y="2250057"/>
                    <a:pt x="2250057" y="2899026"/>
                    <a:pt x="1449513" y="2899026"/>
                  </a:cubicBezTo>
                  <a:cubicBezTo>
                    <a:pt x="648969" y="2899026"/>
                    <a:pt x="0" y="2250057"/>
                    <a:pt x="0" y="1449513"/>
                  </a:cubicBezTo>
                  <a:close/>
                </a:path>
              </a:pathLst>
            </a:custGeom>
            <a:solidFill>
              <a:srgbClr val="004A8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-310110"/>
                <a:satOff val="-55505"/>
                <a:lumOff val="35517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-310110"/>
                <a:satOff val="-55505"/>
                <a:lumOff val="3551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991" tIns="748915" rIns="886620" bIns="555647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accent6">
                      <a:lumMod val="10000"/>
                    </a:schemeClr>
                  </a:solidFill>
                  <a:latin typeface="Cerebri Sans"/>
                </a:rPr>
                <a:t>Develop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97AA81-E073-4FD7-A765-CD0896744827}"/>
              </a:ext>
            </a:extLst>
          </p:cNvPr>
          <p:cNvCxnSpPr>
            <a:cxnSpLocks/>
          </p:cNvCxnSpPr>
          <p:nvPr/>
        </p:nvCxnSpPr>
        <p:spPr>
          <a:xfrm>
            <a:off x="496428" y="5200566"/>
            <a:ext cx="3436830" cy="0"/>
          </a:xfrm>
          <a:prstGeom prst="line">
            <a:avLst/>
          </a:prstGeom>
          <a:ln>
            <a:solidFill>
              <a:srgbClr val="004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B1A4BB-80E2-453E-A10C-98ED397B51FF}"/>
              </a:ext>
            </a:extLst>
          </p:cNvPr>
          <p:cNvCxnSpPr>
            <a:cxnSpLocks/>
          </p:cNvCxnSpPr>
          <p:nvPr/>
        </p:nvCxnSpPr>
        <p:spPr>
          <a:xfrm>
            <a:off x="496428" y="2903466"/>
            <a:ext cx="4434029" cy="0"/>
          </a:xfrm>
          <a:prstGeom prst="line">
            <a:avLst/>
          </a:prstGeom>
          <a:ln>
            <a:solidFill>
              <a:srgbClr val="016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CC6E27-D64E-4B87-9C29-45211B4DF8A4}"/>
              </a:ext>
            </a:extLst>
          </p:cNvPr>
          <p:cNvCxnSpPr>
            <a:cxnSpLocks/>
          </p:cNvCxnSpPr>
          <p:nvPr/>
        </p:nvCxnSpPr>
        <p:spPr>
          <a:xfrm flipH="1">
            <a:off x="8509425" y="5200566"/>
            <a:ext cx="3418553" cy="0"/>
          </a:xfrm>
          <a:prstGeom prst="line">
            <a:avLst/>
          </a:prstGeom>
          <a:ln>
            <a:solidFill>
              <a:srgbClr val="DC7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679B21-F7FC-45D8-9463-776FEBEBA299}"/>
              </a:ext>
            </a:extLst>
          </p:cNvPr>
          <p:cNvSpPr txBox="1"/>
          <p:nvPr/>
        </p:nvSpPr>
        <p:spPr>
          <a:xfrm>
            <a:off x="407088" y="2341386"/>
            <a:ext cx="427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" panose="00000500000000000000" pitchFamily="2" charset="0"/>
              </a:rPr>
              <a:t>Grants to deliver for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" panose="00000500000000000000" pitchFamily="2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" panose="00000500000000000000" pitchFamily="2" charset="0"/>
              </a:rPr>
              <a:t>those in need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6C8F5-DDDC-4181-8B2A-5BCF4533C818}"/>
              </a:ext>
            </a:extLst>
          </p:cNvPr>
          <p:cNvSpPr txBox="1"/>
          <p:nvPr/>
        </p:nvSpPr>
        <p:spPr>
          <a:xfrm>
            <a:off x="407088" y="3817752"/>
            <a:ext cx="306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 panose="00000500000000000000" pitchFamily="2" charset="0"/>
              </a:rPr>
              <a:t>Support to develop charities’ capacity</a:t>
            </a:r>
            <a:r>
              <a:rPr lang="en-GB" sz="1600" dirty="0">
                <a:solidFill>
                  <a:srgbClr val="002060"/>
                </a:solidFill>
                <a:latin typeface="Work Sans" panose="00000500000000000000" pitchFamily="2" charset="0"/>
              </a:rPr>
              <a:t> &amp;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 panose="00000500000000000000" pitchFamily="2" charset="0"/>
              </a:rPr>
              <a:t> resilience and to influence local systems to create sustainability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11937-CE49-4DCB-A5B8-46F36AD96C25}"/>
              </a:ext>
            </a:extLst>
          </p:cNvPr>
          <p:cNvSpPr txBox="1"/>
          <p:nvPr/>
        </p:nvSpPr>
        <p:spPr>
          <a:xfrm>
            <a:off x="9144462" y="4351985"/>
            <a:ext cx="278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" panose="00000500000000000000" pitchFamily="2" charset="0"/>
              </a:rPr>
              <a:t>Action to improve the environment for charities &amp; those they serve</a:t>
            </a:r>
          </a:p>
        </p:txBody>
      </p:sp>
    </p:spTree>
    <p:extLst>
      <p:ext uri="{BB962C8B-B14F-4D97-AF65-F5344CB8AC3E}">
        <p14:creationId xmlns:p14="http://schemas.microsoft.com/office/powerpoint/2010/main" val="45639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Questions for funders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7E1A72-4A5D-4515-967A-151851C7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20</a:t>
            </a:fld>
            <a:r>
              <a:rPr lang="en-GB" dirty="0"/>
              <a:t>    COVID-19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B2CF4-9EF1-48B9-BD76-0AF52ABD5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40" y="1051560"/>
            <a:ext cx="10320120" cy="307645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How do we find the wheat that’s become the chaff?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Are your criteria clear to avoid wasted time and effort?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Are you enabling those you fund to flex their funding?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If so what are you doing about monitoring? Have you flexed that too?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Can you go to unrestricted funding?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How can you lighten the burden on stretched leaders?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Is there any non financial support you can provide?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Can you collaborate/co-fund with others?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Can you use your influence to improve their environment/local systems?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Can you talk up charities &amp; their role &amp; their need for resources</a:t>
            </a:r>
          </a:p>
        </p:txBody>
      </p:sp>
    </p:spTree>
    <p:extLst>
      <p:ext uri="{BB962C8B-B14F-4D97-AF65-F5344CB8AC3E}">
        <p14:creationId xmlns:p14="http://schemas.microsoft.com/office/powerpoint/2010/main" val="244313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EDA51-9017-BA41-8513-4D3AB65B1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065" y="2197519"/>
            <a:ext cx="11042119" cy="795607"/>
          </a:xfrm>
        </p:spPr>
        <p:txBody>
          <a:bodyPr>
            <a:noAutofit/>
          </a:bodyPr>
          <a:lstStyle/>
          <a:p>
            <a:r>
              <a:rPr lang="en-US" sz="4600" dirty="0">
                <a:solidFill>
                  <a:schemeClr val="bg2"/>
                </a:solidFill>
              </a:rPr>
              <a:t>The Long Haul</a:t>
            </a:r>
          </a:p>
          <a:p>
            <a:r>
              <a:rPr lang="en-US" sz="4600" dirty="0">
                <a:solidFill>
                  <a:schemeClr val="bg2"/>
                </a:solidFill>
              </a:rPr>
              <a:t>Perspectives on COVID-19: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A0541CD-B147-4E2C-8F9D-1C3432C5D810}"/>
              </a:ext>
            </a:extLst>
          </p:cNvPr>
          <p:cNvSpPr txBox="1">
            <a:spLocks/>
          </p:cNvSpPr>
          <p:nvPr/>
        </p:nvSpPr>
        <p:spPr>
          <a:xfrm>
            <a:off x="4378345" y="4660481"/>
            <a:ext cx="8033868" cy="7956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Cerebri Sans Boo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ED85C83-DA39-4EFC-99E1-FD899F3876A0}"/>
              </a:ext>
            </a:extLst>
          </p:cNvPr>
          <p:cNvSpPr txBox="1">
            <a:spLocks/>
          </p:cNvSpPr>
          <p:nvPr/>
        </p:nvSpPr>
        <p:spPr>
          <a:xfrm>
            <a:off x="350065" y="5233979"/>
            <a:ext cx="11515101" cy="7956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kern="1200">
                <a:solidFill>
                  <a:schemeClr val="bg1"/>
                </a:solidFill>
                <a:latin typeface="Cerebri Sans Boo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Yorkshire Funders – November 2020</a:t>
            </a:r>
          </a:p>
        </p:txBody>
      </p:sp>
    </p:spTree>
    <p:extLst>
      <p:ext uri="{BB962C8B-B14F-4D97-AF65-F5344CB8AC3E}">
        <p14:creationId xmlns:p14="http://schemas.microsoft.com/office/powerpoint/2010/main" val="47624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0F241F-7A31-D84C-940A-9169F2A5D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712" y="1494081"/>
            <a:ext cx="10509928" cy="655493"/>
          </a:xfrm>
        </p:spPr>
        <p:txBody>
          <a:bodyPr/>
          <a:lstStyle/>
          <a:p>
            <a:r>
              <a:rPr lang="en-US" dirty="0"/>
              <a:t>What we fund in Yorkshire and the Humber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EA042-A3FB-6340-AD27-BA5AA3A23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451" y="6265607"/>
            <a:ext cx="177340" cy="1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A445B-15BC-4B45-A158-86073C7BF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4356" y="6265607"/>
            <a:ext cx="144000" cy="144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AA9425-2A94-5A41-B0BD-7CEEC8EE54A2}"/>
              </a:ext>
            </a:extLst>
          </p:cNvPr>
          <p:cNvGrpSpPr/>
          <p:nvPr/>
        </p:nvGrpSpPr>
        <p:grpSpPr>
          <a:xfrm>
            <a:off x="8851231" y="6278580"/>
            <a:ext cx="3567307" cy="179321"/>
            <a:chOff x="8851231" y="6278580"/>
            <a:chExt cx="3567307" cy="179321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B3F08608-0A6B-2444-9D07-F7C8B4E463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780766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128676"/>
                  </a:solidFill>
                </a:rPr>
                <a:t>@LBFEW</a:t>
              </a: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7F64A4E3-4D46-B14F-8EA7-E158C06ACC0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68737" y="6278580"/>
              <a:ext cx="1637772" cy="179321"/>
            </a:xfrm>
            <a:prstGeom prst="rect">
              <a:avLst/>
            </a:prstGeom>
            <a:noFill/>
          </p:spPr>
          <p:txBody>
            <a:bodyPr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600" kern="1200">
                  <a:solidFill>
                    <a:schemeClr val="bg1"/>
                  </a:solidFill>
                  <a:latin typeface="Cerebri Sans Book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50000"/>
                </a:lnSpc>
              </a:pPr>
              <a:r>
                <a:rPr lang="en-US" sz="1000" dirty="0">
                  <a:solidFill>
                    <a:srgbClr val="128676"/>
                  </a:solidFill>
                </a:rPr>
                <a:t>@</a:t>
              </a:r>
              <a:r>
                <a:rPr lang="en-US" sz="1000" dirty="0" err="1">
                  <a:solidFill>
                    <a:srgbClr val="128676"/>
                  </a:solidFill>
                </a:rPr>
                <a:t>lloydsbankfoundation</a:t>
              </a:r>
              <a:endParaRPr lang="en-US" sz="1000" dirty="0">
                <a:solidFill>
                  <a:srgbClr val="128676"/>
                </a:solidFill>
              </a:endParaRPr>
            </a:p>
            <a:p>
              <a:pPr algn="l">
                <a:lnSpc>
                  <a:spcPct val="50000"/>
                </a:lnSpc>
              </a:pPr>
              <a:endParaRPr lang="en-US" sz="10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4FB145-31C5-7C44-B237-ADF27057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1154" y="6278580"/>
              <a:ext cx="177340" cy="14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4EADCF-3186-2A43-8F40-2556CEBE7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1231" y="6278580"/>
              <a:ext cx="144000" cy="144000"/>
            </a:xfrm>
            <a:prstGeom prst="rect">
              <a:avLst/>
            </a:prstGeom>
          </p:spPr>
        </p:pic>
      </p:grp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E085672-D2CC-406B-B81B-B42228085185}"/>
              </a:ext>
            </a:extLst>
          </p:cNvPr>
          <p:cNvSpPr txBox="1">
            <a:spLocks/>
          </p:cNvSpPr>
          <p:nvPr/>
        </p:nvSpPr>
        <p:spPr>
          <a:xfrm>
            <a:off x="10032273" y="5825996"/>
            <a:ext cx="1492897" cy="226499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rgbClr val="128676"/>
                </a:solidFill>
                <a:latin typeface="Cerebri Sans Boo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*Transition point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9B6C7207-3E02-4162-9B12-CA98724A7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" y="1886273"/>
            <a:ext cx="11429964" cy="416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AC6C96-C893-4EF4-B80F-2ABE48C8D6CD}"/>
              </a:ext>
            </a:extLst>
          </p:cNvPr>
          <p:cNvSpPr/>
          <p:nvPr/>
        </p:nvSpPr>
        <p:spPr>
          <a:xfrm>
            <a:off x="29043" y="1237647"/>
            <a:ext cx="9829758" cy="5005799"/>
          </a:xfrm>
          <a:custGeom>
            <a:avLst/>
            <a:gdLst>
              <a:gd name="connsiteX0" fmla="*/ 0 w 9773265"/>
              <a:gd name="connsiteY0" fmla="*/ 0 h 1691148"/>
              <a:gd name="connsiteX1" fmla="*/ 9773265 w 9773265"/>
              <a:gd name="connsiteY1" fmla="*/ 0 h 1691148"/>
              <a:gd name="connsiteX2" fmla="*/ 9773265 w 9773265"/>
              <a:gd name="connsiteY2" fmla="*/ 1691148 h 1691148"/>
              <a:gd name="connsiteX3" fmla="*/ 0 w 9773265"/>
              <a:gd name="connsiteY3" fmla="*/ 1691148 h 1691148"/>
              <a:gd name="connsiteX4" fmla="*/ 0 w 9773265"/>
              <a:gd name="connsiteY4" fmla="*/ 0 h 1691148"/>
              <a:gd name="connsiteX0" fmla="*/ 0 w 9773265"/>
              <a:gd name="connsiteY0" fmla="*/ 9833 h 1700981"/>
              <a:gd name="connsiteX1" fmla="*/ 8760543 w 9773265"/>
              <a:gd name="connsiteY1" fmla="*/ 0 h 1700981"/>
              <a:gd name="connsiteX2" fmla="*/ 9773265 w 9773265"/>
              <a:gd name="connsiteY2" fmla="*/ 1700981 h 1700981"/>
              <a:gd name="connsiteX3" fmla="*/ 0 w 9773265"/>
              <a:gd name="connsiteY3" fmla="*/ 1700981 h 1700981"/>
              <a:gd name="connsiteX4" fmla="*/ 0 w 9773265"/>
              <a:gd name="connsiteY4" fmla="*/ 9833 h 1700981"/>
              <a:gd name="connsiteX0" fmla="*/ 0 w 9773265"/>
              <a:gd name="connsiteY0" fmla="*/ 9833 h 1700981"/>
              <a:gd name="connsiteX1" fmla="*/ 9271820 w 9773265"/>
              <a:gd name="connsiteY1" fmla="*/ 0 h 1700981"/>
              <a:gd name="connsiteX2" fmla="*/ 9773265 w 9773265"/>
              <a:gd name="connsiteY2" fmla="*/ 1700981 h 1700981"/>
              <a:gd name="connsiteX3" fmla="*/ 0 w 9773265"/>
              <a:gd name="connsiteY3" fmla="*/ 1700981 h 1700981"/>
              <a:gd name="connsiteX4" fmla="*/ 0 w 9773265"/>
              <a:gd name="connsiteY4" fmla="*/ 9833 h 1700981"/>
              <a:gd name="connsiteX0" fmla="*/ 1396186 w 9773265"/>
              <a:gd name="connsiteY0" fmla="*/ 0 h 1701971"/>
              <a:gd name="connsiteX1" fmla="*/ 9271820 w 9773265"/>
              <a:gd name="connsiteY1" fmla="*/ 990 h 1701971"/>
              <a:gd name="connsiteX2" fmla="*/ 9773265 w 9773265"/>
              <a:gd name="connsiteY2" fmla="*/ 1701971 h 1701971"/>
              <a:gd name="connsiteX3" fmla="*/ 0 w 9773265"/>
              <a:gd name="connsiteY3" fmla="*/ 1701971 h 1701971"/>
              <a:gd name="connsiteX4" fmla="*/ 1396186 w 9773265"/>
              <a:gd name="connsiteY4" fmla="*/ 0 h 1701971"/>
              <a:gd name="connsiteX0" fmla="*/ 0 w 8377079"/>
              <a:gd name="connsiteY0" fmla="*/ 0 h 1701971"/>
              <a:gd name="connsiteX1" fmla="*/ 7875634 w 8377079"/>
              <a:gd name="connsiteY1" fmla="*/ 990 h 1701971"/>
              <a:gd name="connsiteX2" fmla="*/ 8377079 w 8377079"/>
              <a:gd name="connsiteY2" fmla="*/ 1701971 h 1701971"/>
              <a:gd name="connsiteX3" fmla="*/ 0 w 8377079"/>
              <a:gd name="connsiteY3" fmla="*/ 1701971 h 1701971"/>
              <a:gd name="connsiteX4" fmla="*/ 0 w 8377079"/>
              <a:gd name="connsiteY4" fmla="*/ 0 h 170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7079" h="1701971">
                <a:moveTo>
                  <a:pt x="0" y="0"/>
                </a:moveTo>
                <a:lnTo>
                  <a:pt x="7875634" y="990"/>
                </a:lnTo>
                <a:lnTo>
                  <a:pt x="8377079" y="1701971"/>
                </a:lnTo>
                <a:lnTo>
                  <a:pt x="0" y="1701971"/>
                </a:lnTo>
                <a:lnTo>
                  <a:pt x="0" y="0"/>
                </a:lnTo>
                <a:close/>
              </a:path>
            </a:pathLst>
          </a:custGeom>
          <a:solidFill>
            <a:srgbClr val="004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Today &gt;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7E1A72-4A5D-4515-967A-151851C7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4</a:t>
            </a:fld>
            <a:r>
              <a:rPr lang="en-GB" dirty="0"/>
              <a:t>    COVID-19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C5EF-3FA6-420E-9A35-34456551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4" r="13298"/>
          <a:stretch/>
        </p:blipFill>
        <p:spPr>
          <a:xfrm>
            <a:off x="9823013" y="1582414"/>
            <a:ext cx="1872559" cy="239965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DD107B5-1F4B-43A4-94F5-A9476ECA886A}"/>
              </a:ext>
            </a:extLst>
          </p:cNvPr>
          <p:cNvSpPr txBox="1">
            <a:spLocks/>
          </p:cNvSpPr>
          <p:nvPr/>
        </p:nvSpPr>
        <p:spPr>
          <a:xfrm>
            <a:off x="228600" y="1893140"/>
            <a:ext cx="9238222" cy="402506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rgbClr val="7996BE"/>
                </a:solidFill>
                <a:latin typeface="Cerebri Sans Boo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What’s going on out there?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What are we doing?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Future gazing…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The ACF Collaborative Hub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</a:rPr>
              <a:t>What might you do?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FFFFFF"/>
                </a:solidFill>
                <a:latin typeface="Work Sans" panose="00000500000000000000" pitchFamily="2" charset="0"/>
              </a:rPr>
              <a:t>Questions for Funders?</a:t>
            </a:r>
            <a:endParaRPr lang="en-GB" sz="3600" dirty="0">
              <a:solidFill>
                <a:schemeClr val="bg1"/>
              </a:solidFill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7D210-2A09-43A2-9DDA-D563D6FB5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27" y="651130"/>
            <a:ext cx="9974927" cy="655493"/>
          </a:xfrm>
        </p:spPr>
        <p:txBody>
          <a:bodyPr/>
          <a:lstStyle/>
          <a:p>
            <a:r>
              <a:rPr lang="en-US" sz="3200" dirty="0"/>
              <a:t>Eight months on – November ‘20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2AAE2-722A-4AE6-B0DC-0E2BAEC02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C0E53278-C2A9-4464-9DDE-624D90BA89FC}" type="slidenum">
              <a:rPr lang="en-GB"/>
              <a:pPr/>
              <a:t>5</a:t>
            </a:fld>
            <a:r>
              <a:rPr lang="en-GB" dirty="0"/>
              <a:t>    COVID-19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B2CF4-9EF1-48B9-BD76-0AF52ABD5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428" y="1185374"/>
            <a:ext cx="9146336" cy="4672985"/>
          </a:xfrm>
        </p:spPr>
        <p:txBody>
          <a:bodyPr/>
          <a:lstStyle/>
          <a:p>
            <a:r>
              <a:rPr lang="en-US" b="1" dirty="0"/>
              <a:t>Meeting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Basics first – food &amp;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Impressive switch to digital/online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Adapting housing to make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clients coming back</a:t>
            </a:r>
          </a:p>
          <a:p>
            <a:r>
              <a:rPr lang="en-US" b="1" dirty="0"/>
              <a:t>Concerns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Concern at loss of group work/F2F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Access i</a:t>
            </a:r>
            <a:r>
              <a:rPr lang="en-US" dirty="0"/>
              <a:t>ssues to prisons, MH units</a:t>
            </a:r>
          </a:p>
          <a:p>
            <a:r>
              <a:rPr lang="en-US" b="1" dirty="0"/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BUT Local ‘System’ flex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recognition locally</a:t>
            </a:r>
          </a:p>
          <a:p>
            <a:r>
              <a:rPr lang="en-US" b="1" dirty="0">
                <a:solidFill>
                  <a:srgbClr val="FF0000"/>
                </a:solidFill>
              </a:rPr>
              <a:t>Few closures</a:t>
            </a:r>
          </a:p>
          <a:p>
            <a:endParaRPr lang="en-US" dirty="0"/>
          </a:p>
          <a:p>
            <a:r>
              <a:rPr lang="en-US" b="1" dirty="0"/>
              <a:t>Concerns about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Mental Health of staff/leaders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 about unsuitable premises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 mixed model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Clients who need F2F/groups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Funding</a:t>
            </a:r>
            <a:r>
              <a:rPr lang="en-US" dirty="0"/>
              <a:t> – short term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? Long term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&amp; Funder focus on new/current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long term core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Charity Commission</a:t>
            </a:r>
            <a:r>
              <a:rPr lang="en-US" dirty="0"/>
              <a:t>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Economic impact</a:t>
            </a:r>
            <a:r>
              <a:rPr lang="en-US" dirty="0">
                <a:solidFill>
                  <a:srgbClr val="FF0000"/>
                </a:solidFill>
              </a:rPr>
              <a:t> = Inequality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C5EF-3FA6-420E-9A35-34456551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4" r="13298"/>
          <a:stretch/>
        </p:blipFill>
        <p:spPr>
          <a:xfrm>
            <a:off x="9823013" y="1582414"/>
            <a:ext cx="1872559" cy="2399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54C12-C31C-4473-970E-A1B9FDC360E1}"/>
              </a:ext>
            </a:extLst>
          </p:cNvPr>
          <p:cNvSpPr txBox="1"/>
          <p:nvPr/>
        </p:nvSpPr>
        <p:spPr>
          <a:xfrm>
            <a:off x="9743768" y="4004719"/>
            <a:ext cx="195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Cerebri Sans"/>
              </a:rPr>
              <a:t>Report: </a:t>
            </a:r>
            <a:r>
              <a:rPr lang="en-GB" sz="1400" dirty="0">
                <a:latin typeface="Cerebri Sans"/>
              </a:rPr>
              <a:t>Charities responding to COVID-19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0D9E24-76DC-4B54-A846-893F6D9DF3D2}"/>
              </a:ext>
            </a:extLst>
          </p:cNvPr>
          <p:cNvGrpSpPr/>
          <p:nvPr/>
        </p:nvGrpSpPr>
        <p:grpSpPr>
          <a:xfrm>
            <a:off x="5412960" y="758592"/>
            <a:ext cx="360" cy="9720"/>
            <a:chOff x="5412960" y="758592"/>
            <a:chExt cx="36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6B684F-43FE-4DA7-BD00-4137390D1474}"/>
                    </a:ext>
                  </a:extLst>
                </p14:cNvPr>
                <p14:cNvContentPartPr/>
                <p14:nvPr/>
              </p14:nvContentPartPr>
              <p14:xfrm>
                <a:off x="5412960" y="764352"/>
                <a:ext cx="360" cy="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6B684F-43FE-4DA7-BD00-4137390D14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04320" y="755352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5762E6-547D-488F-B789-06CD67E0BE34}"/>
                    </a:ext>
                  </a:extLst>
                </p14:cNvPr>
                <p14:cNvContentPartPr/>
                <p14:nvPr/>
              </p14:nvContentPartPr>
              <p14:xfrm>
                <a:off x="5412960" y="75859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5762E6-547D-488F-B789-06CD67E0BE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04320" y="7495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25C86-5A70-4240-A1AC-F5FD12F8F76F}"/>
              </a:ext>
            </a:extLst>
          </p:cNvPr>
          <p:cNvGrpSpPr/>
          <p:nvPr/>
        </p:nvGrpSpPr>
        <p:grpSpPr>
          <a:xfrm>
            <a:off x="5330880" y="1023552"/>
            <a:ext cx="9360" cy="28080"/>
            <a:chOff x="5330880" y="1023552"/>
            <a:chExt cx="9360" cy="2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32A969-5472-4D66-B73A-1F9C541C03EC}"/>
                    </a:ext>
                  </a:extLst>
                </p14:cNvPr>
                <p14:cNvContentPartPr/>
                <p14:nvPr/>
              </p14:nvContentPartPr>
              <p14:xfrm>
                <a:off x="5339880" y="105127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32A969-5472-4D66-B73A-1F9C541C03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0880" y="104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283D93-3FE9-4D3B-9746-087771CAF546}"/>
                    </a:ext>
                  </a:extLst>
                </p14:cNvPr>
                <p14:cNvContentPartPr/>
                <p14:nvPr/>
              </p14:nvContentPartPr>
              <p14:xfrm>
                <a:off x="5330880" y="1023552"/>
                <a:ext cx="360" cy="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283D93-3FE9-4D3B-9746-087771CAF5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1880" y="1014912"/>
                  <a:ext cx="180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1AFACE-7D42-4A92-8CCA-2503887A5616}"/>
                  </a:ext>
                </a:extLst>
              </p14:cNvPr>
              <p14:cNvContentPartPr/>
              <p14:nvPr/>
            </p14:nvContentPartPr>
            <p14:xfrm>
              <a:off x="5312520" y="96919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1AFACE-7D42-4A92-8CCA-2503887A56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3880" y="9601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205BA52-A923-401E-B14E-F2AD80346068}"/>
              </a:ext>
            </a:extLst>
          </p:cNvPr>
          <p:cNvGrpSpPr/>
          <p:nvPr/>
        </p:nvGrpSpPr>
        <p:grpSpPr>
          <a:xfrm>
            <a:off x="4474800" y="731232"/>
            <a:ext cx="24120" cy="25920"/>
            <a:chOff x="4474800" y="731232"/>
            <a:chExt cx="2412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7459F5-1474-49F6-A6CF-14F2F59B3E77}"/>
                    </a:ext>
                  </a:extLst>
                </p14:cNvPr>
                <p14:cNvContentPartPr/>
                <p14:nvPr/>
              </p14:nvContentPartPr>
              <p14:xfrm>
                <a:off x="4494960" y="731232"/>
                <a:ext cx="39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7459F5-1474-49F6-A6CF-14F2F59B3E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6320" y="722592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4B03F7-5978-4B30-B04A-F24C7579E1CF}"/>
                    </a:ext>
                  </a:extLst>
                </p14:cNvPr>
                <p14:cNvContentPartPr/>
                <p14:nvPr/>
              </p14:nvContentPartPr>
              <p14:xfrm>
                <a:off x="4474800" y="740232"/>
                <a:ext cx="5760" cy="1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4B03F7-5978-4B30-B04A-F24C7579E1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6160" y="731592"/>
                  <a:ext cx="2340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CD8EC3-1D2E-490F-85AE-032ECDF48FB3}"/>
                  </a:ext>
                </a:extLst>
              </p14:cNvPr>
              <p14:cNvContentPartPr/>
              <p14:nvPr/>
            </p14:nvContentPartPr>
            <p14:xfrm>
              <a:off x="3748680" y="264672"/>
              <a:ext cx="13320" cy="27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CD8EC3-1D2E-490F-85AE-032ECDF48F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40040" y="256032"/>
                <a:ext cx="3096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98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006D5-22B5-46D2-AD5A-2985D2184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056F2-F47B-4AE9-B18A-A09EA7BBF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DFE27-B485-46E9-94FE-61D10B175D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8C8839-744C-48FD-AAE5-2FD0AF3F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C5A6D-77DB-48D2-874B-3C7822968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C8EAB-B00D-4BE8-A0A5-FCC3B9EA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B06FA-A283-4B11-A825-E69F32EBF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472D97-7985-44C6-8736-371491B5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56"/>
            <a:ext cx="12192000" cy="8147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6CDFE1-950C-4302-888D-9C55F7C098B0}"/>
                  </a:ext>
                </a:extLst>
              </p14:cNvPr>
              <p14:cNvContentPartPr/>
              <p14:nvPr/>
            </p14:nvContentPartPr>
            <p14:xfrm>
              <a:off x="5970960" y="413272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6CDFE1-950C-4302-888D-9C55F7C098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1960" y="4123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F82ED5-B5AD-46C1-91B5-D971395DD0B1}"/>
                  </a:ext>
                </a:extLst>
              </p14:cNvPr>
              <p14:cNvContentPartPr/>
              <p14:nvPr/>
            </p14:nvContentPartPr>
            <p14:xfrm>
              <a:off x="8265960" y="3836448"/>
              <a:ext cx="360" cy="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F82ED5-B5AD-46C1-91B5-D971395DD0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7320" y="3827808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23ED0E-A666-42F8-8B03-239F2A050DB0}"/>
                  </a:ext>
                </a:extLst>
              </p14:cNvPr>
              <p14:cNvContentPartPr/>
              <p14:nvPr/>
            </p14:nvContentPartPr>
            <p14:xfrm>
              <a:off x="6790320" y="4367808"/>
              <a:ext cx="3960" cy="3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23ED0E-A666-42F8-8B03-239F2A050D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1320" y="4359168"/>
                <a:ext cx="21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82AB5D-F88D-44FE-B671-0E75C767CB31}"/>
                  </a:ext>
                </a:extLst>
              </p14:cNvPr>
              <p14:cNvContentPartPr/>
              <p14:nvPr/>
            </p14:nvContentPartPr>
            <p14:xfrm>
              <a:off x="11439000" y="417844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82AB5D-F88D-44FE-B671-0E75C767CB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360" y="416980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16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276D42-8CEA-4012-978F-FAE7C42C8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22DD-6D0F-4339-9F3C-4F2FCD175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02F54-9339-41C6-BF2E-B14789923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8E68556-5BEF-47F5-83B4-73217C02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38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598096-E269-426A-9259-9A912F228395}"/>
                  </a:ext>
                </a:extLst>
              </p14:cNvPr>
              <p14:cNvContentPartPr/>
              <p14:nvPr/>
            </p14:nvContentPartPr>
            <p14:xfrm>
              <a:off x="7709040" y="4458528"/>
              <a:ext cx="568800" cy="80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598096-E269-426A-9259-9A912F228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0040" y="4449528"/>
                <a:ext cx="58644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9793EE-19BC-4D8B-9208-BCA08AC30B4B}"/>
                  </a:ext>
                </a:extLst>
              </p14:cNvPr>
              <p14:cNvContentPartPr/>
              <p14:nvPr/>
            </p14:nvContentPartPr>
            <p14:xfrm>
              <a:off x="4737240" y="1716768"/>
              <a:ext cx="1189440" cy="64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9793EE-19BC-4D8B-9208-BCA08AC30B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8600" y="1708128"/>
                <a:ext cx="120708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C822A0-2CE7-4F8D-B3A0-EFEC3B0E6597}"/>
                  </a:ext>
                </a:extLst>
              </p14:cNvPr>
              <p14:cNvContentPartPr/>
              <p14:nvPr/>
            </p14:nvContentPartPr>
            <p14:xfrm>
              <a:off x="3774600" y="4898808"/>
              <a:ext cx="388080" cy="68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C822A0-2CE7-4F8D-B3A0-EFEC3B0E65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5960" y="4889808"/>
                <a:ext cx="4057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FD3C78-DBCA-4599-A822-780D91411C7B}"/>
                  </a:ext>
                </a:extLst>
              </p14:cNvPr>
              <p14:cNvContentPartPr/>
              <p14:nvPr/>
            </p14:nvContentPartPr>
            <p14:xfrm>
              <a:off x="3328200" y="3811248"/>
              <a:ext cx="359280" cy="56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FD3C78-DBCA-4599-A822-780D91411C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9560" y="3802608"/>
                <a:ext cx="37692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23B062-C0C9-40FF-AE9B-04479D920C95}"/>
                  </a:ext>
                </a:extLst>
              </p14:cNvPr>
              <p14:cNvContentPartPr/>
              <p14:nvPr/>
            </p14:nvContentPartPr>
            <p14:xfrm>
              <a:off x="3337560" y="455356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23B062-C0C9-40FF-AE9B-04479D920C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8560" y="454456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11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2149C-9365-4883-9534-91EE69E223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3B433-44FE-40CC-B046-5524BF081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96764-B304-4773-979D-2400551489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4A14EAA-4BAA-48BA-AF51-ADA5735C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38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EC5888-F16E-415E-BB69-EB5FFB3D5CDB}"/>
                  </a:ext>
                </a:extLst>
              </p14:cNvPr>
              <p14:cNvContentPartPr/>
              <p14:nvPr/>
            </p14:nvContentPartPr>
            <p14:xfrm>
              <a:off x="8475480" y="1214928"/>
              <a:ext cx="1272240" cy="137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EC5888-F16E-415E-BB69-EB5FFB3D5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6840" y="1205928"/>
                <a:ext cx="1289880" cy="13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8720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Template_V3_Green  -  Read-Only" id="{A0EFA21E-1EC6-467B-9AEE-C4FE6C55C1B8}" vid="{4F8D0131-CE56-4F7B-96FB-54B35E2078D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heme (logo right)">
  <a:themeElements>
    <a:clrScheme name="Lloyds Bank Foundation">
      <a:dk1>
        <a:srgbClr val="183264"/>
      </a:dk1>
      <a:lt1>
        <a:srgbClr val="FFFFFF"/>
      </a:lt1>
      <a:dk2>
        <a:srgbClr val="183263"/>
      </a:dk2>
      <a:lt2>
        <a:srgbClr val="FFFFFF"/>
      </a:lt2>
      <a:accent1>
        <a:srgbClr val="008874"/>
      </a:accent1>
      <a:accent2>
        <a:srgbClr val="5D98C3"/>
      </a:accent2>
      <a:accent3>
        <a:srgbClr val="DC764C"/>
      </a:accent3>
      <a:accent4>
        <a:srgbClr val="FCBF2C"/>
      </a:accent4>
      <a:accent5>
        <a:srgbClr val="232020"/>
      </a:accent5>
      <a:accent6>
        <a:srgbClr val="DCDCD9"/>
      </a:accent6>
      <a:hlink>
        <a:srgbClr val="5D98C3"/>
      </a:hlink>
      <a:folHlink>
        <a:srgbClr val="DC76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Template_V3_Green  -  Read-Only" id="{A0EFA21E-1EC6-467B-9AEE-C4FE6C55C1B8}" vid="{9700DC47-E9BC-49AA-8DE0-C4D4F5D1F62C}"/>
    </a:ext>
  </a:extLst>
</a:theme>
</file>

<file path=ppt/theme/theme3.xml><?xml version="1.0" encoding="utf-8"?>
<a:theme xmlns:a="http://schemas.openxmlformats.org/drawingml/2006/main" name="Office Theme">
  <a:themeElements>
    <a:clrScheme name="Lloyds Bank Foundation">
      <a:dk1>
        <a:srgbClr val="183264"/>
      </a:dk1>
      <a:lt1>
        <a:srgbClr val="FFFFFF"/>
      </a:lt1>
      <a:dk2>
        <a:srgbClr val="183263"/>
      </a:dk2>
      <a:lt2>
        <a:srgbClr val="FFFFFF"/>
      </a:lt2>
      <a:accent1>
        <a:srgbClr val="008874"/>
      </a:accent1>
      <a:accent2>
        <a:srgbClr val="5D98C3"/>
      </a:accent2>
      <a:accent3>
        <a:srgbClr val="DC764C"/>
      </a:accent3>
      <a:accent4>
        <a:srgbClr val="FCBF2C"/>
      </a:accent4>
      <a:accent5>
        <a:srgbClr val="232020"/>
      </a:accent5>
      <a:accent6>
        <a:srgbClr val="DCDCD9"/>
      </a:accent6>
      <a:hlink>
        <a:srgbClr val="5D98C3"/>
      </a:hlink>
      <a:folHlink>
        <a:srgbClr val="DC76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Template_V3_Green  -  Read-Only" id="{A0EFA21E-1EC6-467B-9AEE-C4FE6C55C1B8}" vid="{D0AA871F-E5CA-451F-A4CD-AB4835A1A41A}"/>
    </a:ext>
  </a:extLst>
</a:theme>
</file>

<file path=ppt/theme/theme4.xml><?xml version="1.0" encoding="utf-8"?>
<a:theme xmlns:a="http://schemas.openxmlformats.org/drawingml/2006/main" name="1_White Theme (logo right)">
  <a:themeElements>
    <a:clrScheme name="Lloyds Bank Foundation">
      <a:dk1>
        <a:srgbClr val="183264"/>
      </a:dk1>
      <a:lt1>
        <a:srgbClr val="FFFFFF"/>
      </a:lt1>
      <a:dk2>
        <a:srgbClr val="183263"/>
      </a:dk2>
      <a:lt2>
        <a:srgbClr val="FFFFFF"/>
      </a:lt2>
      <a:accent1>
        <a:srgbClr val="008874"/>
      </a:accent1>
      <a:accent2>
        <a:srgbClr val="5D98C3"/>
      </a:accent2>
      <a:accent3>
        <a:srgbClr val="DC764C"/>
      </a:accent3>
      <a:accent4>
        <a:srgbClr val="FCBF2C"/>
      </a:accent4>
      <a:accent5>
        <a:srgbClr val="232020"/>
      </a:accent5>
      <a:accent6>
        <a:srgbClr val="DCDCD9"/>
      </a:accent6>
      <a:hlink>
        <a:srgbClr val="5D98C3"/>
      </a:hlink>
      <a:folHlink>
        <a:srgbClr val="DC764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Template_V3_Green  -  Read-Only" id="{A0EFA21E-1EC6-467B-9AEE-C4FE6C55C1B8}" vid="{9700DC47-E9BC-49AA-8DE0-C4D4F5D1F62C}"/>
    </a:ext>
  </a:extLst>
</a:theme>
</file>

<file path=ppt/theme/theme5.xml><?xml version="1.0" encoding="utf-8"?>
<a:theme xmlns:a="http://schemas.openxmlformats.org/drawingml/2006/main" name="1_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Template_V3_Green  -  Read-Only" id="{A0EFA21E-1EC6-467B-9AEE-C4FE6C55C1B8}" vid="{4F8D0131-CE56-4F7B-96FB-54B35E2078D1}"/>
    </a:ext>
  </a:extLst>
</a:theme>
</file>

<file path=ppt/theme/theme6.xml><?xml version="1.0" encoding="utf-8"?>
<a:theme xmlns:a="http://schemas.openxmlformats.org/drawingml/2006/main" name="2_White Theme (logo right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PowerpointTemplate_V2" id="{A5C9BCBF-DE75-3C4A-8BE8-5C5F352FC9DA}" vid="{04009B3E-4CA9-3643-B8D5-EC10B461ECBC}"/>
    </a:ext>
  </a:extLst>
</a:theme>
</file>

<file path=ppt/theme/theme7.xml><?xml version="1.0" encoding="utf-8"?>
<a:theme xmlns:a="http://schemas.openxmlformats.org/drawingml/2006/main" name="2_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PowerpointTemplate_V2" id="{A5C9BCBF-DE75-3C4A-8BE8-5C5F352FC9DA}" vid="{33BCC6C5-B99F-0A48-9CB1-0544FEF3F37A}"/>
    </a:ext>
  </a:extLst>
</a:theme>
</file>

<file path=ppt/theme/theme8.xml><?xml version="1.0" encoding="utf-8"?>
<a:theme xmlns:a="http://schemas.openxmlformats.org/drawingml/2006/main" name="3_White Theme (logo right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F_PowerpointTemplate_V2" id="{A5C9BCBF-DE75-3C4A-8BE8-5C5F352FC9DA}" vid="{04009B3E-4CA9-3643-B8D5-EC10B461ECB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Green</Template>
  <TotalTime>18754</TotalTime>
  <Words>1123</Words>
  <Application>Microsoft Office PowerPoint</Application>
  <PresentationFormat>Widescreen</PresentationFormat>
  <Paragraphs>186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Cerebri Sans</vt:lpstr>
      <vt:lpstr>Cerebri Sans Book</vt:lpstr>
      <vt:lpstr>Wingdings</vt:lpstr>
      <vt:lpstr>Work Sans</vt:lpstr>
      <vt:lpstr>Work Sans Medium</vt:lpstr>
      <vt:lpstr>ZurichBT-Bold</vt:lpstr>
      <vt:lpstr>White Theme</vt:lpstr>
      <vt:lpstr>White Theme (logo right)</vt:lpstr>
      <vt:lpstr>Office Theme</vt:lpstr>
      <vt:lpstr>1_White Theme (logo right)</vt:lpstr>
      <vt:lpstr>1_White Theme</vt:lpstr>
      <vt:lpstr>2_White Theme (logo right)</vt:lpstr>
      <vt:lpstr>2_White Theme</vt:lpstr>
      <vt:lpstr>3_White Theme (logo right)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Sharron</dc:creator>
  <cp:lastModifiedBy>Carla_ Marshall</cp:lastModifiedBy>
  <cp:revision>472</cp:revision>
  <cp:lastPrinted>2020-05-21T08:50:25Z</cp:lastPrinted>
  <dcterms:created xsi:type="dcterms:W3CDTF">2018-08-23T11:47:32Z</dcterms:created>
  <dcterms:modified xsi:type="dcterms:W3CDTF">2020-11-18T12:30:48Z</dcterms:modified>
</cp:coreProperties>
</file>