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2" r:id="rId4"/>
    <p:sldId id="273" r:id="rId5"/>
    <p:sldId id="276" r:id="rId6"/>
    <p:sldId id="274" r:id="rId7"/>
    <p:sldId id="275" r:id="rId8"/>
    <p:sldId id="277" r:id="rId9"/>
    <p:sldId id="27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9"/>
    <a:srgbClr val="E04D35"/>
    <a:srgbClr val="929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695BB-B4BF-45B9-89D1-D227C331ADEA}" v="133" dt="2020-09-10T10:12:55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62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5E72-DC7C-4C84-A608-CAEBCF15059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75B7-59ED-4C79-9850-0B0F1466D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Sam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6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Anne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2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Sam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4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Sam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3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Sam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9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Anne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Sam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1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Anne to speak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75B7-59ED-4C79-9850-0B0F1466D1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D61-2D02-4012-88A4-7F73D6251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E5469-0F7D-4A96-AA57-54DFE2EAC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722A7-89A4-450D-9AEB-464EC199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B0FA8-F259-4861-B937-9AAE4400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A5569-DB0A-4003-B6EE-060E9CBC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2192-6967-4FD5-BE02-89E5E2AA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F784A-B1FA-4176-AC73-B9473FD85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364C0-3FD4-464C-8AF9-F0DC2BFC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2D303-8757-4B56-B8FB-CD86F1F8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7C81-8C79-4CA8-845A-231118EC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A708D-4214-43D8-BDA9-4A348A7BC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B544D-FB90-4DC0-BC70-29493DE33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1C7C1-D6E8-4263-B01E-8EF0E6FF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070D3-2C5A-4142-900B-72409F3A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96864-602E-4172-94AE-A6F8A9CB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5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6B68-43D7-4611-B2DF-476051D7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E868-5497-4D72-BD8E-360E8CB2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EC5B-749E-4D31-81FE-0CAB0B3E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45F39-8B16-43F1-80AF-366043A7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AE37-4B0B-4381-897A-C885EC07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5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5A9E-1D42-4DD5-9C4D-3080BD4A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E94A2-AA5D-4E4C-826D-C516EC34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E0AB0-37A8-4613-8CF5-B3BA31EA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3057-C921-429B-B4F0-B4057CE7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F9DC0-F51A-4F8A-A6E1-5CF73DFB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1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E4C2-D2E3-4939-9D80-956EA6F3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E2092-EA02-47BB-AB88-D75FE9D8D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81416-9DAA-4B9B-A734-6F766877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09CDB-3405-4FFD-BEC3-C613DDFD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ECBF2-7685-4491-A2C9-7DB977A3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8F011-FFA7-4704-9B56-7AE8538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8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D501-1DC1-4984-AB4E-5533BB63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2E5A8-4A8C-4657-8E29-F4F9F20ED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93632-2482-41C9-9967-5CBA8A772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6E96A-6DD0-4C98-93BB-D0A01A68B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57D08-D5A6-4BE3-9698-842481D9D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FA293-53F3-43CE-9141-6ED07C7F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63E71-6F27-4737-97D6-4B243B13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E1497-7DC5-45F5-8711-074BBA85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5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44BC-9856-481B-AC25-9311EB45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36DF5-2C9E-4494-85A3-3CD1BD5B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8C76B-0AAB-4417-B9FF-BBC5E7C2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D7565-5661-4113-8EAB-FF49FFF6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8C185-A0E7-4E74-8E9E-B830FF9B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33130-3D3C-402E-818D-E04FF710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CB77-CB7F-46C3-9540-538E2A55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6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60B8-87B5-4BC0-BA49-13D6E7ED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762C-CE9F-4133-BA8D-B3A758F9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7D739-4E2A-49B8-A489-8C57E990D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A06B7-BD0D-4600-B90E-49E153B5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9836C-1437-4547-91B9-2EEE1D5E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EA427-15AD-489B-B6DB-D5BACC5C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9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A32D-40D2-4F62-AF52-2090605D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CCD5B-F624-4A25-AF89-A9FB0894F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02AC0-FD69-4ABA-BB24-A8B3E6BC0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6AC4D-4346-4EE9-8D02-6BC2D13C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2A07-35F3-4F73-B2B1-A6E9D261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CA0C7-6AE2-4F20-BB2A-7DE32A90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D9F8B-6D89-4D5F-92AD-07C3856B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FB80A-99FD-4E78-8F40-C0E61F66E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6DC9-2258-456B-83A4-46CFE8A9A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9761-2ED4-4D09-85A9-2EB07EFB6D5E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ECCC9-FFFF-43EB-A6FF-12D831B1A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2A5C0-2C34-4263-BC74-EFB21B7EF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1768-C365-4A63-B77F-14D658F7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1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F6DC-A5A1-4D1F-8CCB-7C5C104E2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755"/>
            <a:ext cx="9144000" cy="3089361"/>
          </a:xfrm>
        </p:spPr>
        <p:txBody>
          <a:bodyPr>
            <a:normAutofit/>
          </a:bodyPr>
          <a:lstStyle/>
          <a:p>
            <a:pPr algn="l"/>
            <a:r>
              <a:rPr lang="en-GB" sz="5800" dirty="0">
                <a:solidFill>
                  <a:schemeClr val="bg1"/>
                </a:solidFill>
                <a:latin typeface="Overlock" panose="02000506030000020004" pitchFamily="2" charset="0"/>
              </a:rPr>
              <a:t>Local Collaboration in Action:</a:t>
            </a:r>
            <a:b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Overlock" panose="02000506030000020004" pitchFamily="2" charset="0"/>
              </a:rPr>
              <a:t>The Sheffield/South Yorkshire Funders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991C6-EC98-442A-B0E9-331C47DB1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1753"/>
            <a:ext cx="9144000" cy="14105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Sam Caldwell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Head of Grants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South Yorkshire’s Community Foundation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sam@sycf.org.uk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85F19-369E-4B16-88D4-A87B5F7FE41F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5FF9A4-A007-4C67-A684-27203561CE6E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B7F745-CD69-45C4-B91F-A73310B74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E69F00-7CDB-40B4-9DFB-98E7857A85CD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A3C955F-9B1F-494B-91C8-7DADE71D5643}"/>
              </a:ext>
            </a:extLst>
          </p:cNvPr>
          <p:cNvSpPr txBox="1">
            <a:spLocks/>
          </p:cNvSpPr>
          <p:nvPr/>
        </p:nvSpPr>
        <p:spPr>
          <a:xfrm>
            <a:off x="1524000" y="4671752"/>
            <a:ext cx="9144000" cy="141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Anne Neill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Chair of the Neill family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grant making Trusts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neillcharities@me.com</a:t>
            </a:r>
          </a:p>
        </p:txBody>
      </p:sp>
    </p:spTree>
    <p:extLst>
      <p:ext uri="{BB962C8B-B14F-4D97-AF65-F5344CB8AC3E}">
        <p14:creationId xmlns:p14="http://schemas.microsoft.com/office/powerpoint/2010/main" val="281024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F6DC-A5A1-4D1F-8CCB-7C5C104E2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755"/>
            <a:ext cx="9144000" cy="3218211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Any 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285F19-369E-4B16-88D4-A87B5F7FE41F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5FF9A4-A007-4C67-A684-27203561CE6E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B7F745-CD69-45C4-B91F-A73310B74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F749BF-23AE-4637-B644-24A0A7B8138A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</p:spTree>
    <p:extLst>
      <p:ext uri="{BB962C8B-B14F-4D97-AF65-F5344CB8AC3E}">
        <p14:creationId xmlns:p14="http://schemas.microsoft.com/office/powerpoint/2010/main" val="79779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Sam Caldwell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Head of Grants for South Yorkshire’s Community Foundation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Overlock" panose="02000506030000020004" pitchFamily="2" charset="0"/>
              </a:rPr>
              <a:t>For the last 34 years, we have raised and distributed over £31m in grants to community and voluntary projects across South Yorkshire and created an Endowment of over £12m to create a lasting legacy that will continue to support South Yorkshire for many years to come.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pic>
        <p:nvPicPr>
          <p:cNvPr id="11" name="Picture 10" descr="A photo of Sam Caldwell in a New Zealand fjord">
            <a:extLst>
              <a:ext uri="{FF2B5EF4-FFF2-40B4-BE49-F238E27FC236}">
                <a16:creationId xmlns:a16="http://schemas.microsoft.com/office/drawing/2014/main" id="{B25883A1-E5E1-46CA-95A5-62C07F2044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/>
          <a:stretch/>
        </p:blipFill>
        <p:spPr>
          <a:xfrm>
            <a:off x="7952197" y="1257711"/>
            <a:ext cx="3944810" cy="4919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8FC53-0019-4EE1-83D6-9984C9E71794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</p:spTree>
    <p:extLst>
      <p:ext uri="{BB962C8B-B14F-4D97-AF65-F5344CB8AC3E}">
        <p14:creationId xmlns:p14="http://schemas.microsoft.com/office/powerpoint/2010/main" val="52580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hoto of Lady Neill DL">
            <a:extLst>
              <a:ext uri="{FF2B5EF4-FFF2-40B4-BE49-F238E27FC236}">
                <a16:creationId xmlns:a16="http://schemas.microsoft.com/office/drawing/2014/main" id="{F06A2BC3-8253-404B-B7F7-410727C31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4" r="8046" b="18274"/>
          <a:stretch/>
        </p:blipFill>
        <p:spPr bwMode="auto">
          <a:xfrm>
            <a:off x="7952198" y="1257710"/>
            <a:ext cx="3944809" cy="49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 Black" panose="02000503030000020004" pitchFamily="2" charset="0"/>
              </a:rPr>
              <a:t>Anne Neill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Chair of 3 family grant-making Trusts: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Marjorie </a:t>
            </a:r>
            <a:r>
              <a:rPr lang="en-GB" dirty="0" err="1">
                <a:solidFill>
                  <a:schemeClr val="bg1"/>
                </a:solidFill>
                <a:latin typeface="Overlock" panose="02000506030000020004" pitchFamily="2" charset="0"/>
              </a:rPr>
              <a:t>Coote</a:t>
            </a:r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 Old People’s Charity Fund,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The James Neill Trust Fund,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The Hugh Neill Charity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</p:spTree>
    <p:extLst>
      <p:ext uri="{BB962C8B-B14F-4D97-AF65-F5344CB8AC3E}">
        <p14:creationId xmlns:p14="http://schemas.microsoft.com/office/powerpoint/2010/main" val="233928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34CC23-90B2-43B9-8DD3-61C112565D89}"/>
              </a:ext>
            </a:extLst>
          </p:cNvPr>
          <p:cNvSpPr/>
          <p:nvPr/>
        </p:nvSpPr>
        <p:spPr>
          <a:xfrm>
            <a:off x="7952197" y="1257709"/>
            <a:ext cx="3944809" cy="49192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Overlock" panose="02000506030000020004" pitchFamily="2" charset="0"/>
              </a:rPr>
              <a:t>The Sheffield/South Yorkshire Funders Meeting</a:t>
            </a:r>
            <a:endParaRPr lang="en-GB" dirty="0">
              <a:solidFill>
                <a:schemeClr val="bg1"/>
              </a:solidFill>
              <a:latin typeface="Overlock Black" panose="020005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What the Meeting is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Who is involved in the Meeting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How the Meeting started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8C3346B-C8CD-4B4B-981E-B367386E5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4" t="480" r="38451" b="14776"/>
          <a:stretch/>
        </p:blipFill>
        <p:spPr bwMode="auto">
          <a:xfrm>
            <a:off x="7952197" y="1257709"/>
            <a:ext cx="3944810" cy="49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34CC23-90B2-43B9-8DD3-61C112565D89}"/>
              </a:ext>
            </a:extLst>
          </p:cNvPr>
          <p:cNvSpPr/>
          <p:nvPr/>
        </p:nvSpPr>
        <p:spPr>
          <a:xfrm>
            <a:off x="7952197" y="1257709"/>
            <a:ext cx="3944809" cy="49192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Overlock" panose="02000506030000020004" pitchFamily="2" charset="0"/>
              </a:rPr>
              <a:t>What we’ve done</a:t>
            </a:r>
            <a:endParaRPr lang="en-GB" dirty="0">
              <a:solidFill>
                <a:schemeClr val="bg1"/>
              </a:solidFill>
              <a:latin typeface="Overlock Black" panose="020005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Shared information about who we have funded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Shared applications to consider co-funding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Thematic discussions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Opportunities for further collaboration, e.g. the South Yorkshire Community Resilience Fund</a:t>
            </a:r>
          </a:p>
          <a:p>
            <a:endParaRPr lang="en-GB" dirty="0">
              <a:solidFill>
                <a:schemeClr val="bg1"/>
              </a:solidFill>
              <a:latin typeface="Overlock" panose="0200050603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3C3020-DFE1-400D-BC39-61681737D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r="45166" b="13085"/>
          <a:stretch/>
        </p:blipFill>
        <p:spPr bwMode="auto">
          <a:xfrm>
            <a:off x="7952197" y="1257708"/>
            <a:ext cx="3944809" cy="49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0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34CC23-90B2-43B9-8DD3-61C112565D89}"/>
              </a:ext>
            </a:extLst>
          </p:cNvPr>
          <p:cNvSpPr/>
          <p:nvPr/>
        </p:nvSpPr>
        <p:spPr>
          <a:xfrm>
            <a:off x="7952197" y="1257709"/>
            <a:ext cx="3944809" cy="49192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Overlock" panose="02000506030000020004" pitchFamily="2" charset="0"/>
              </a:rPr>
              <a:t>The Challenges</a:t>
            </a:r>
            <a:endParaRPr lang="en-GB" dirty="0">
              <a:solidFill>
                <a:schemeClr val="bg1"/>
              </a:solidFill>
              <a:latin typeface="Overlock Black" panose="020005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Independence and different ways of working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Working during Covid-19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Availability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99BD00-41D4-49FA-8848-4BC1D9969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3" t="538" r="8112" b="11368"/>
          <a:stretch/>
        </p:blipFill>
        <p:spPr bwMode="auto">
          <a:xfrm>
            <a:off x="7952197" y="1257709"/>
            <a:ext cx="3944809" cy="49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8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34CC23-90B2-43B9-8DD3-61C112565D89}"/>
              </a:ext>
            </a:extLst>
          </p:cNvPr>
          <p:cNvSpPr/>
          <p:nvPr/>
        </p:nvSpPr>
        <p:spPr>
          <a:xfrm>
            <a:off x="7952197" y="1257709"/>
            <a:ext cx="3944809" cy="49192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Overlock" panose="02000506030000020004" pitchFamily="2" charset="0"/>
              </a:rPr>
              <a:t>The Benefits</a:t>
            </a:r>
            <a:endParaRPr lang="en-GB" dirty="0">
              <a:solidFill>
                <a:schemeClr val="bg1"/>
              </a:solidFill>
              <a:latin typeface="Overlock Black" panose="020005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Building relationships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Links between local charitable trusts, larger institutional funders and statutory funders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Informative discussions where everyone has a voice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We work better when we work together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BF00F2-9FD8-4A1D-B502-2A6408B68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r="34638" b="12954"/>
          <a:stretch/>
        </p:blipFill>
        <p:spPr bwMode="auto">
          <a:xfrm>
            <a:off x="7952196" y="1257708"/>
            <a:ext cx="3944809" cy="49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1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34CC23-90B2-43B9-8DD3-61C112565D89}"/>
              </a:ext>
            </a:extLst>
          </p:cNvPr>
          <p:cNvSpPr/>
          <p:nvPr/>
        </p:nvSpPr>
        <p:spPr>
          <a:xfrm>
            <a:off x="7952197" y="1257709"/>
            <a:ext cx="3944809" cy="49192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Overlock" panose="02000506030000020004" pitchFamily="2" charset="0"/>
              </a:rPr>
              <a:t>Plans for the future</a:t>
            </a:r>
            <a:endParaRPr lang="en-GB" dirty="0">
              <a:solidFill>
                <a:schemeClr val="bg1"/>
              </a:solidFill>
              <a:latin typeface="Overlock Black" panose="020005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Developing clear terms of reference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More thematic discussions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More co-funding and collaboration opportunities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Identify common themes and priorities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5637D2-0421-425B-8EEA-867DF7E2E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2" r="19127"/>
          <a:stretch/>
        </p:blipFill>
        <p:spPr bwMode="auto">
          <a:xfrm>
            <a:off x="7952197" y="1257708"/>
            <a:ext cx="3944809" cy="49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34CC23-90B2-43B9-8DD3-61C112565D89}"/>
              </a:ext>
            </a:extLst>
          </p:cNvPr>
          <p:cNvSpPr/>
          <p:nvPr/>
        </p:nvSpPr>
        <p:spPr>
          <a:xfrm>
            <a:off x="7952197" y="1257709"/>
            <a:ext cx="3944809" cy="49192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6349-82FD-427F-9A4E-54D8BF6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678"/>
            <a:ext cx="672465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Overlock" panose="02000506030000020004" pitchFamily="2" charset="0"/>
              </a:rPr>
              <a:t>Practical tips</a:t>
            </a:r>
            <a:endParaRPr lang="en-GB" dirty="0">
              <a:solidFill>
                <a:schemeClr val="bg1"/>
              </a:solidFill>
              <a:latin typeface="Overlock Black" panose="020005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BE29-52D5-4D58-A717-A4B28591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82"/>
            <a:ext cx="6724650" cy="3624281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Make the time, it is really worthwhile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Easier on Zoom than face-to-face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Start from where you are: don’t need to do it all at once</a:t>
            </a:r>
          </a:p>
          <a:p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Make it active and practical, not a talking shop</a:t>
            </a:r>
          </a:p>
          <a:p>
            <a:r>
              <a:rPr lang="en-GB" b="1" dirty="0">
                <a:solidFill>
                  <a:schemeClr val="bg1"/>
                </a:solidFill>
                <a:latin typeface="Overlock" panose="02000506030000020004" pitchFamily="2" charset="0"/>
              </a:rPr>
              <a:t>Top tip: </a:t>
            </a:r>
            <a:r>
              <a:rPr lang="en-GB" dirty="0">
                <a:solidFill>
                  <a:schemeClr val="bg1"/>
                </a:solidFill>
                <a:latin typeface="Overlock" panose="02000506030000020004" pitchFamily="2" charset="0"/>
              </a:rPr>
              <a:t>not owned by any one organisation, but have 2 or 3 key people to drive it forward</a:t>
            </a:r>
            <a:endParaRPr lang="en-GB" b="1" dirty="0">
              <a:solidFill>
                <a:schemeClr val="bg1"/>
              </a:solidFill>
              <a:latin typeface="Overlock" panose="0200050603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8C9E9-88FF-46CA-8E79-6562633CAC38}"/>
              </a:ext>
            </a:extLst>
          </p:cNvPr>
          <p:cNvGrpSpPr/>
          <p:nvPr/>
        </p:nvGrpSpPr>
        <p:grpSpPr>
          <a:xfrm>
            <a:off x="0" y="0"/>
            <a:ext cx="12192000" cy="1074678"/>
            <a:chOff x="0" y="0"/>
            <a:chExt cx="12192000" cy="10746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EAF1-D0B3-4E47-A940-00A0B9DC7AFA}"/>
                </a:ext>
              </a:extLst>
            </p:cNvPr>
            <p:cNvSpPr/>
            <p:nvPr/>
          </p:nvSpPr>
          <p:spPr>
            <a:xfrm>
              <a:off x="0" y="0"/>
              <a:ext cx="12192000" cy="1074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A7CA48-C6C8-42C1-917E-95210351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428" y="183033"/>
              <a:ext cx="1836579" cy="7392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C6578-004F-4BD4-9DA1-ADFB67CA450E}"/>
              </a:ext>
            </a:extLst>
          </p:cNvPr>
          <p:cNvSpPr txBox="1"/>
          <p:nvPr/>
        </p:nvSpPr>
        <p:spPr>
          <a:xfrm>
            <a:off x="282636" y="183033"/>
            <a:ext cx="608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pperplate Gothic Bold" panose="020E0705020206020404" pitchFamily="34" charset="0"/>
              </a:rPr>
              <a:t>The Neill Charities: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Marjorie </a:t>
            </a:r>
            <a:r>
              <a:rPr lang="en-GB" sz="1000" dirty="0" err="1">
                <a:latin typeface="Copperplate Gothic Bold" panose="020E0705020206020404" pitchFamily="34" charset="0"/>
              </a:rPr>
              <a:t>Coote</a:t>
            </a:r>
            <a:r>
              <a:rPr lang="en-GB" sz="1000" dirty="0">
                <a:latin typeface="Copperplate Gothic Bold" panose="020E0705020206020404" pitchFamily="34" charset="0"/>
              </a:rPr>
              <a:t> Old People’s Charity Fund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Hugh Neill Charity</a:t>
            </a:r>
          </a:p>
          <a:p>
            <a:pPr marL="285750" indent="-285750">
              <a:buFontTx/>
              <a:buChar char="-"/>
            </a:pPr>
            <a:r>
              <a:rPr lang="en-GB" sz="1000" dirty="0">
                <a:latin typeface="Copperplate Gothic Bold" panose="020E0705020206020404" pitchFamily="34" charset="0"/>
              </a:rPr>
              <a:t>The James Neill Trust Fund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CF8016-6A0C-4469-95A0-3B61F92B6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43396" b="12256"/>
          <a:stretch/>
        </p:blipFill>
        <p:spPr bwMode="auto">
          <a:xfrm>
            <a:off x="7952197" y="1257709"/>
            <a:ext cx="3944809" cy="49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2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556</Words>
  <Application>Microsoft Office PowerPoint</Application>
  <PresentationFormat>Widescreen</PresentationFormat>
  <Paragraphs>103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Copperplate Gothic Bold</vt:lpstr>
      <vt:lpstr>Overlock</vt:lpstr>
      <vt:lpstr>Overlock Black</vt:lpstr>
      <vt:lpstr>Office Theme</vt:lpstr>
      <vt:lpstr>Local Collaboration in Action: The Sheffield/South Yorkshire Funders Meeting</vt:lpstr>
      <vt:lpstr>Sam Caldwell</vt:lpstr>
      <vt:lpstr>Anne Neill</vt:lpstr>
      <vt:lpstr>The Sheffield/South Yorkshire Funders Meeting</vt:lpstr>
      <vt:lpstr>What we’ve done</vt:lpstr>
      <vt:lpstr>The Challenges</vt:lpstr>
      <vt:lpstr>The Benefits</vt:lpstr>
      <vt:lpstr>Plans for the future</vt:lpstr>
      <vt:lpstr>Practical tips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Caldwell</dc:creator>
  <cp:lastModifiedBy>Carla_ Marshall</cp:lastModifiedBy>
  <cp:revision>37</cp:revision>
  <dcterms:created xsi:type="dcterms:W3CDTF">2019-11-25T18:46:24Z</dcterms:created>
  <dcterms:modified xsi:type="dcterms:W3CDTF">2020-09-16T12:04:02Z</dcterms:modified>
</cp:coreProperties>
</file>