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 id="2147483696" r:id="rId3"/>
  </p:sldMasterIdLst>
  <p:sldIdLst>
    <p:sldId id="341" r:id="rId4"/>
    <p:sldId id="256" r:id="rId5"/>
    <p:sldId id="266" r:id="rId6"/>
    <p:sldId id="338" r:id="rId7"/>
    <p:sldId id="260" r:id="rId8"/>
    <p:sldId id="334" r:id="rId9"/>
    <p:sldId id="339" r:id="rId10"/>
    <p:sldId id="263" r:id="rId11"/>
    <p:sldId id="264" r:id="rId12"/>
    <p:sldId id="336" r:id="rId13"/>
    <p:sldId id="340"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A"/>
    <a:srgbClr val="8ED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86" d="100"/>
          <a:sy n="86" d="100"/>
        </p:scale>
        <p:origin x="12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95622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60988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363430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O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2571" cy="6858000"/>
          </a:xfrm>
          <a:prstGeom prst="rect">
            <a:avLst/>
          </a:prstGeom>
        </p:spPr>
      </p:pic>
      <p:sp>
        <p:nvSpPr>
          <p:cNvPr id="9" name="Title 1"/>
          <p:cNvSpPr>
            <a:spLocks noGrp="1"/>
          </p:cNvSpPr>
          <p:nvPr>
            <p:ph type="title" hasCustomPrompt="1"/>
          </p:nvPr>
        </p:nvSpPr>
        <p:spPr>
          <a:xfrm>
            <a:off x="2133171" y="448082"/>
            <a:ext cx="6560255" cy="1884302"/>
          </a:xfrm>
        </p:spPr>
        <p:txBody>
          <a:bodyPr lIns="0" tIns="0" rIns="0" bIns="0" anchor="t" anchorCtr="0">
            <a:noAutofit/>
          </a:bodyPr>
          <a:lstStyle>
            <a:lvl1pPr>
              <a:defRPr sz="60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Doc Title </a:t>
            </a:r>
            <a:br>
              <a:rPr lang="en-GB" dirty="0"/>
            </a:br>
            <a:r>
              <a:rPr lang="en-GB" dirty="0"/>
              <a:t>goes here.</a:t>
            </a:r>
            <a:br>
              <a:rPr lang="en-GB" dirty="0"/>
            </a:br>
            <a:endParaRPr lang="en-US" dirty="0"/>
          </a:p>
        </p:txBody>
      </p:sp>
      <p:sp>
        <p:nvSpPr>
          <p:cNvPr id="10" name="Text Placeholder 14"/>
          <p:cNvSpPr>
            <a:spLocks noGrp="1"/>
          </p:cNvSpPr>
          <p:nvPr>
            <p:ph type="body" sz="quarter" idx="10" hasCustomPrompt="1"/>
          </p:nvPr>
        </p:nvSpPr>
        <p:spPr>
          <a:xfrm>
            <a:off x="2133601" y="2332040"/>
            <a:ext cx="6559550" cy="1882775"/>
          </a:xfr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NeuzeitGro" panose="00000500000000000000" pitchFamily="50" charset="0"/>
                <a:ea typeface="NeuzeitGro" panose="00000500000000000000" pitchFamily="50" charset="0"/>
                <a:cs typeface="NeuzeitGro" panose="00000500000000000000" pitchFamily="50" charset="0"/>
              </a:defRPr>
            </a:lvl1pPr>
            <a:lvl2pPr marL="457200" indent="0">
              <a:buNone/>
              <a:defRPr b="0" i="0">
                <a:solidFill>
                  <a:schemeClr val="bg1"/>
                </a:solidFill>
                <a:latin typeface="Neuzeit Grotesk" charset="0"/>
                <a:ea typeface="Neuzeit Grotesk" charset="0"/>
                <a:cs typeface="Neuzeit Grotesk" charset="0"/>
              </a:defRPr>
            </a:lvl2pPr>
            <a:lvl3pPr marL="914400" indent="0">
              <a:buNone/>
              <a:defRPr b="0" i="0">
                <a:solidFill>
                  <a:schemeClr val="bg1"/>
                </a:solidFill>
                <a:latin typeface="Neuzeit Grotesk" charset="0"/>
                <a:ea typeface="Neuzeit Grotesk" charset="0"/>
                <a:cs typeface="Neuzeit Grotesk" charset="0"/>
              </a:defRPr>
            </a:lvl3pPr>
            <a:lvl4pPr marL="1371600" indent="0">
              <a:buNone/>
              <a:defRPr b="0" i="0">
                <a:solidFill>
                  <a:schemeClr val="bg1"/>
                </a:solidFill>
                <a:latin typeface="Neuzeit Grotesk" charset="0"/>
                <a:ea typeface="Neuzeit Grotesk" charset="0"/>
                <a:cs typeface="Neuzeit Grotesk" charset="0"/>
              </a:defRPr>
            </a:lvl4pPr>
            <a:lvl5pPr marL="1828800" indent="0">
              <a:buNone/>
              <a:defRPr b="0" i="0">
                <a:solidFill>
                  <a:schemeClr val="bg1"/>
                </a:solidFill>
                <a:latin typeface="Neuzeit Grotesk" charset="0"/>
                <a:ea typeface="Neuzeit Grotesk" charset="0"/>
                <a:cs typeface="Neuzeit Grotesk"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Subtitle goes here. Subtitle goes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Subtitle goes here. Subtitle goes here.</a:t>
            </a:r>
            <a:endParaRPr lang="en-US" dirty="0"/>
          </a:p>
          <a:p>
            <a:pPr lvl="0"/>
            <a:endParaRPr lang="en-US" dirty="0"/>
          </a:p>
        </p:txBody>
      </p:sp>
      <p:sp>
        <p:nvSpPr>
          <p:cNvPr id="11" name="Text Placeholder 16"/>
          <p:cNvSpPr>
            <a:spLocks noGrp="1"/>
          </p:cNvSpPr>
          <p:nvPr>
            <p:ph type="body" sz="quarter" idx="11" hasCustomPrompt="1"/>
          </p:nvPr>
        </p:nvSpPr>
        <p:spPr>
          <a:xfrm>
            <a:off x="2133601" y="6271050"/>
            <a:ext cx="6559550" cy="235769"/>
          </a:xfrm>
        </p:spPr>
        <p:txBody>
          <a:bodyPr lIns="0" tIns="0" rIns="0" bIns="0" numCol="2" spcCol="90000">
            <a:normAutofit/>
          </a:bodyPr>
          <a:lstStyle>
            <a:lvl1pPr marL="0" indent="0">
              <a:buNone/>
              <a:defRPr sz="1400" b="1" i="0">
                <a:latin typeface="NeuzeitGro" panose="00000500000000000000" pitchFamily="50" charset="0"/>
                <a:ea typeface="NeuzeitGro" panose="00000500000000000000" pitchFamily="50" charset="0"/>
                <a:cs typeface="NeuzeitGro" panose="00000500000000000000" pitchFamily="50" charset="0"/>
              </a:defRPr>
            </a:lvl1pPr>
          </a:lstStyle>
          <a:p>
            <a:pPr lvl="0"/>
            <a:r>
              <a:rPr lang="en-GB" dirty="0"/>
              <a:t>Draft / Final / Descriptor</a:t>
            </a:r>
          </a:p>
          <a:p>
            <a:pPr lvl="0"/>
            <a:endParaRPr lang="en-GB" dirty="0"/>
          </a:p>
          <a:p>
            <a:pPr lvl="0"/>
            <a:r>
              <a:rPr lang="en-GB" dirty="0"/>
              <a:t>Date Here 00</a:t>
            </a:r>
            <a:r>
              <a:rPr lang="en-US" dirty="0"/>
              <a:t>.00.0000</a:t>
            </a:r>
            <a:endParaRPr lang="en-GB" dirty="0"/>
          </a:p>
        </p:txBody>
      </p:sp>
    </p:spTree>
    <p:extLst>
      <p:ext uri="{BB962C8B-B14F-4D97-AF65-F5344CB8AC3E}">
        <p14:creationId xmlns:p14="http://schemas.microsoft.com/office/powerpoint/2010/main" val="1297198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tandard Text Page_Light Green">
    <p:bg>
      <p:bgPr>
        <a:solidFill>
          <a:srgbClr val="8FD9AB">
            <a:alpha val="25000"/>
          </a:srgb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133170" y="448082"/>
            <a:ext cx="6560255" cy="1009658"/>
          </a:xfrm>
        </p:spPr>
        <p:txBody>
          <a:bodyPr lIns="0" tIns="0" rIns="0" bIns="0" anchor="t" anchorCtr="0">
            <a:normAutofit/>
          </a:bodyPr>
          <a:lstStyle>
            <a:lvl1pPr>
              <a:defRPr sz="32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Click </a:t>
            </a:r>
            <a:r>
              <a:rPr lang="en-GB"/>
              <a:t>to Edit Title Wording</a:t>
            </a:r>
            <a:br>
              <a:rPr lang="en-GB" dirty="0"/>
            </a:br>
            <a:r>
              <a:rPr lang="en-GB" dirty="0"/>
              <a:t>Longer Titles </a:t>
            </a:r>
            <a:r>
              <a:rPr lang="en-GB"/>
              <a:t>across Two Lines</a:t>
            </a:r>
            <a:endParaRPr lang="en-US" dirty="0"/>
          </a:p>
        </p:txBody>
      </p:sp>
      <p:sp>
        <p:nvSpPr>
          <p:cNvPr id="6" name="Text Placeholder 13"/>
          <p:cNvSpPr>
            <a:spLocks noGrp="1"/>
          </p:cNvSpPr>
          <p:nvPr>
            <p:ph type="body" sz="quarter" idx="10"/>
          </p:nvPr>
        </p:nvSpPr>
        <p:spPr>
          <a:xfrm>
            <a:off x="444499" y="2081213"/>
            <a:ext cx="8248925" cy="3762375"/>
          </a:xfrm>
        </p:spPr>
        <p:txBody>
          <a:bodyPr>
            <a:normAutofit/>
          </a:bodyPr>
          <a:lstStyle>
            <a:lvl1pPr>
              <a:defRPr sz="1600" b="0" i="0">
                <a:latin typeface="NeuzeitGro" panose="00000500000000000000" pitchFamily="50" charset="0"/>
                <a:ea typeface="NeuzeitGro" panose="00000500000000000000" pitchFamily="50" charset="0"/>
                <a:cs typeface="NeuzeitGro" panose="00000500000000000000" pitchFamily="50" charset="0"/>
              </a:defRPr>
            </a:lvl1pPr>
            <a:lvl2pPr>
              <a:defRPr sz="1600" b="1" i="0">
                <a:solidFill>
                  <a:srgbClr val="00828A"/>
                </a:solidFill>
                <a:latin typeface="NeuzeitGro" panose="00000500000000000000" pitchFamily="50" charset="0"/>
                <a:ea typeface="NeuzeitGro" panose="00000500000000000000" pitchFamily="50" charset="0"/>
                <a:cs typeface="NeuzeitGro" panose="00000500000000000000" pitchFamily="50" charset="0"/>
              </a:defRPr>
            </a:lvl2pPr>
            <a:lvl3pPr>
              <a:defRPr sz="1600" b="0" i="0">
                <a:latin typeface="NeuzeitGro" panose="00000500000000000000" pitchFamily="50" charset="0"/>
                <a:ea typeface="NeuzeitGro" panose="00000500000000000000" pitchFamily="50" charset="0"/>
                <a:cs typeface="NeuzeitGro" panose="00000500000000000000" pitchFamily="50" charset="0"/>
              </a:defRPr>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11" name="TextBox 10"/>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Tree>
    <p:extLst>
      <p:ext uri="{BB962C8B-B14F-4D97-AF65-F5344CB8AC3E}">
        <p14:creationId xmlns:p14="http://schemas.microsoft.com/office/powerpoint/2010/main" val="403219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ov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791391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67065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887692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638094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F0AFE-E2DD-43DE-8B80-96E9AC45A18C}"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057932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F0AFE-E2DD-43DE-8B80-96E9AC45A18C}" type="datetimeFigureOut">
              <a:rPr lang="en-GB" smtClean="0"/>
              <a:t>10/09/2020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57918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414489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F0AFE-E2DD-43DE-8B80-96E9AC45A18C}" type="datetimeFigureOut">
              <a:rPr lang="en-GB" smtClean="0"/>
              <a:t>10/09/2020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881988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F0AFE-E2DD-43DE-8B80-96E9AC45A18C}" type="datetimeFigureOut">
              <a:rPr lang="en-GB" smtClean="0"/>
              <a:t>10/09/2020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338126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0AFE-E2DD-43DE-8B80-96E9AC45A18C}"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4253962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0AFE-E2DD-43DE-8B80-96E9AC45A18C}"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721987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255907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617526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O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2571" cy="6858000"/>
          </a:xfrm>
          <a:prstGeom prst="rect">
            <a:avLst/>
          </a:prstGeom>
        </p:spPr>
      </p:pic>
      <p:sp>
        <p:nvSpPr>
          <p:cNvPr id="9" name="Title 1"/>
          <p:cNvSpPr>
            <a:spLocks noGrp="1"/>
          </p:cNvSpPr>
          <p:nvPr>
            <p:ph type="title" hasCustomPrompt="1"/>
          </p:nvPr>
        </p:nvSpPr>
        <p:spPr>
          <a:xfrm>
            <a:off x="2133171" y="448082"/>
            <a:ext cx="6560255" cy="1884302"/>
          </a:xfrm>
        </p:spPr>
        <p:txBody>
          <a:bodyPr lIns="0" tIns="0" rIns="0" bIns="0" anchor="t" anchorCtr="0">
            <a:noAutofit/>
          </a:bodyPr>
          <a:lstStyle>
            <a:lvl1pPr>
              <a:defRPr sz="60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Doc Title </a:t>
            </a:r>
            <a:br>
              <a:rPr lang="en-GB" dirty="0"/>
            </a:br>
            <a:r>
              <a:rPr lang="en-GB" dirty="0"/>
              <a:t>goes here.</a:t>
            </a:r>
            <a:br>
              <a:rPr lang="en-GB" dirty="0"/>
            </a:br>
            <a:endParaRPr lang="en-US" dirty="0"/>
          </a:p>
        </p:txBody>
      </p:sp>
      <p:sp>
        <p:nvSpPr>
          <p:cNvPr id="10" name="Text Placeholder 14"/>
          <p:cNvSpPr>
            <a:spLocks noGrp="1"/>
          </p:cNvSpPr>
          <p:nvPr>
            <p:ph type="body" sz="quarter" idx="10" hasCustomPrompt="1"/>
          </p:nvPr>
        </p:nvSpPr>
        <p:spPr>
          <a:xfrm>
            <a:off x="2133601" y="2332040"/>
            <a:ext cx="6559550" cy="1882775"/>
          </a:xfr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chemeClr val="tx1"/>
                </a:solidFill>
                <a:latin typeface="NeuzeitGro" panose="00000500000000000000" pitchFamily="50" charset="0"/>
                <a:ea typeface="NeuzeitGro" panose="00000500000000000000" pitchFamily="50" charset="0"/>
                <a:cs typeface="NeuzeitGro" panose="00000500000000000000" pitchFamily="50" charset="0"/>
              </a:defRPr>
            </a:lvl1pPr>
            <a:lvl2pPr marL="457200" indent="0">
              <a:buNone/>
              <a:defRPr b="0" i="0">
                <a:solidFill>
                  <a:schemeClr val="bg1"/>
                </a:solidFill>
                <a:latin typeface="Neuzeit Grotesk" charset="0"/>
                <a:ea typeface="Neuzeit Grotesk" charset="0"/>
                <a:cs typeface="Neuzeit Grotesk" charset="0"/>
              </a:defRPr>
            </a:lvl2pPr>
            <a:lvl3pPr marL="914400" indent="0">
              <a:buNone/>
              <a:defRPr b="0" i="0">
                <a:solidFill>
                  <a:schemeClr val="bg1"/>
                </a:solidFill>
                <a:latin typeface="Neuzeit Grotesk" charset="0"/>
                <a:ea typeface="Neuzeit Grotesk" charset="0"/>
                <a:cs typeface="Neuzeit Grotesk" charset="0"/>
              </a:defRPr>
            </a:lvl3pPr>
            <a:lvl4pPr marL="1371600" indent="0">
              <a:buNone/>
              <a:defRPr b="0" i="0">
                <a:solidFill>
                  <a:schemeClr val="bg1"/>
                </a:solidFill>
                <a:latin typeface="Neuzeit Grotesk" charset="0"/>
                <a:ea typeface="Neuzeit Grotesk" charset="0"/>
                <a:cs typeface="Neuzeit Grotesk" charset="0"/>
              </a:defRPr>
            </a:lvl4pPr>
            <a:lvl5pPr marL="1828800" indent="0">
              <a:buNone/>
              <a:defRPr b="0" i="0">
                <a:solidFill>
                  <a:schemeClr val="bg1"/>
                </a:solidFill>
                <a:latin typeface="Neuzeit Grotesk" charset="0"/>
                <a:ea typeface="Neuzeit Grotesk" charset="0"/>
                <a:cs typeface="Neuzeit Grotesk"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Subtitle goes here. Subtitle goes here.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Subtitle goes here. Subtitle goes here.</a:t>
            </a:r>
            <a:endParaRPr lang="en-US" dirty="0"/>
          </a:p>
          <a:p>
            <a:pPr lvl="0"/>
            <a:endParaRPr lang="en-US" dirty="0"/>
          </a:p>
        </p:txBody>
      </p:sp>
      <p:sp>
        <p:nvSpPr>
          <p:cNvPr id="11" name="Text Placeholder 16"/>
          <p:cNvSpPr>
            <a:spLocks noGrp="1"/>
          </p:cNvSpPr>
          <p:nvPr>
            <p:ph type="body" sz="quarter" idx="11" hasCustomPrompt="1"/>
          </p:nvPr>
        </p:nvSpPr>
        <p:spPr>
          <a:xfrm>
            <a:off x="2133601" y="6271050"/>
            <a:ext cx="6559550" cy="235769"/>
          </a:xfrm>
        </p:spPr>
        <p:txBody>
          <a:bodyPr lIns="0" tIns="0" rIns="0" bIns="0" numCol="2" spcCol="90000">
            <a:normAutofit/>
          </a:bodyPr>
          <a:lstStyle>
            <a:lvl1pPr marL="0" indent="0">
              <a:buNone/>
              <a:defRPr sz="1400" b="1" i="0">
                <a:latin typeface="NeuzeitGro" panose="00000500000000000000" pitchFamily="50" charset="0"/>
                <a:ea typeface="NeuzeitGro" panose="00000500000000000000" pitchFamily="50" charset="0"/>
                <a:cs typeface="NeuzeitGro" panose="00000500000000000000" pitchFamily="50" charset="0"/>
              </a:defRPr>
            </a:lvl1pPr>
          </a:lstStyle>
          <a:p>
            <a:pPr lvl="0"/>
            <a:r>
              <a:rPr lang="en-GB" dirty="0"/>
              <a:t>Draft / Final / Descriptor</a:t>
            </a:r>
          </a:p>
          <a:p>
            <a:pPr lvl="0"/>
            <a:endParaRPr lang="en-GB" dirty="0"/>
          </a:p>
          <a:p>
            <a:pPr lvl="0"/>
            <a:r>
              <a:rPr lang="en-GB" dirty="0"/>
              <a:t>Date Here 00</a:t>
            </a:r>
            <a:r>
              <a:rPr lang="en-US" dirty="0"/>
              <a:t>.00.0000</a:t>
            </a:r>
            <a:endParaRPr lang="en-GB" dirty="0"/>
          </a:p>
        </p:txBody>
      </p:sp>
    </p:spTree>
    <p:extLst>
      <p:ext uri="{BB962C8B-B14F-4D97-AF65-F5344CB8AC3E}">
        <p14:creationId xmlns:p14="http://schemas.microsoft.com/office/powerpoint/2010/main" val="54872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tandard Text Page">
    <p:bg>
      <p:bgPr>
        <a:solidFill>
          <a:srgbClr val="F0EBE6">
            <a:alpha val="30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13" name="TextBox 12"/>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
        <p:nvSpPr>
          <p:cNvPr id="12" name="Title 1"/>
          <p:cNvSpPr>
            <a:spLocks noGrp="1"/>
          </p:cNvSpPr>
          <p:nvPr>
            <p:ph type="title" hasCustomPrompt="1"/>
          </p:nvPr>
        </p:nvSpPr>
        <p:spPr>
          <a:xfrm>
            <a:off x="2133170" y="448082"/>
            <a:ext cx="6560255" cy="1009658"/>
          </a:xfrm>
        </p:spPr>
        <p:txBody>
          <a:bodyPr lIns="0" tIns="0" rIns="0" bIns="0" anchor="t" anchorCtr="0">
            <a:normAutofit/>
          </a:bodyPr>
          <a:lstStyle>
            <a:lvl1pPr>
              <a:defRPr sz="3200" b="1" i="0" baseline="0">
                <a:latin typeface="NeuzeitGro" panose="00000500000000000000" pitchFamily="50" charset="0"/>
                <a:ea typeface="NeuzeitGro" panose="00000500000000000000" pitchFamily="50" charset="0"/>
                <a:cs typeface="NeuzeitGro" panose="00000500000000000000" pitchFamily="50" charset="0"/>
              </a:defRPr>
            </a:lvl1pPr>
          </a:lstStyle>
          <a:p>
            <a:r>
              <a:rPr lang="en-GB" dirty="0"/>
              <a:t>Click to Edit Title Wording</a:t>
            </a:r>
            <a:br>
              <a:rPr lang="en-GB" dirty="0"/>
            </a:br>
            <a:r>
              <a:rPr lang="en-GB" dirty="0"/>
              <a:t>Longer Titles across Two Lines</a:t>
            </a:r>
            <a:endParaRPr lang="en-US" dirty="0"/>
          </a:p>
        </p:txBody>
      </p:sp>
      <p:sp>
        <p:nvSpPr>
          <p:cNvPr id="6" name="Text Placeholder 13"/>
          <p:cNvSpPr>
            <a:spLocks noGrp="1"/>
          </p:cNvSpPr>
          <p:nvPr>
            <p:ph type="body" sz="quarter" idx="10"/>
          </p:nvPr>
        </p:nvSpPr>
        <p:spPr>
          <a:xfrm>
            <a:off x="444499" y="2081213"/>
            <a:ext cx="8248925" cy="3762375"/>
          </a:xfrm>
        </p:spPr>
        <p:txBody>
          <a:bodyPr>
            <a:normAutofit/>
          </a:bodyPr>
          <a:lstStyle>
            <a:lvl1pPr>
              <a:defRPr sz="1600" b="0" i="0">
                <a:latin typeface="NeuzeitGro" panose="00000500000000000000" pitchFamily="50" charset="0"/>
                <a:ea typeface="NeuzeitGro" panose="00000500000000000000" pitchFamily="50" charset="0"/>
                <a:cs typeface="NeuzeitGro" panose="00000500000000000000" pitchFamily="50" charset="0"/>
              </a:defRPr>
            </a:lvl1pPr>
            <a:lvl2pPr>
              <a:defRPr sz="1600" b="1" i="0">
                <a:solidFill>
                  <a:srgbClr val="00828A"/>
                </a:solidFill>
                <a:latin typeface="NeuzeitGro" panose="00000500000000000000" pitchFamily="50" charset="0"/>
                <a:ea typeface="NeuzeitGro" panose="00000500000000000000" pitchFamily="50" charset="0"/>
                <a:cs typeface="NeuzeitGro" panose="00000500000000000000" pitchFamily="50" charset="0"/>
              </a:defRPr>
            </a:lvl2pPr>
            <a:lvl3pPr>
              <a:defRPr sz="1600" b="0" i="0">
                <a:latin typeface="NeuzeitGro" panose="00000500000000000000" pitchFamily="50" charset="0"/>
                <a:ea typeface="NeuzeitGro" panose="00000500000000000000" pitchFamily="50" charset="0"/>
                <a:cs typeface="NeuzeitGro" panose="00000500000000000000" pitchFamily="50"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7563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ote Page_Light Green">
    <p:bg>
      <p:bgPr>
        <a:solidFill>
          <a:srgbClr val="8FD9AB">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520" y="449072"/>
            <a:ext cx="1337056" cy="1206025"/>
          </a:xfrm>
          <a:prstGeom prst="rect">
            <a:avLst/>
          </a:prstGeom>
        </p:spPr>
      </p:pic>
      <p:sp>
        <p:nvSpPr>
          <p:cNvPr id="14" name="Title 1"/>
          <p:cNvSpPr>
            <a:spLocks noGrp="1"/>
          </p:cNvSpPr>
          <p:nvPr>
            <p:ph type="title" hasCustomPrompt="1"/>
          </p:nvPr>
        </p:nvSpPr>
        <p:spPr>
          <a:xfrm>
            <a:off x="2133170" y="1932325"/>
            <a:ext cx="6560255" cy="2984232"/>
          </a:xfrm>
        </p:spPr>
        <p:txBody>
          <a:bodyPr lIns="0" tIns="0" rIns="0" bIns="0" anchor="t" anchorCtr="0">
            <a:noAutofit/>
          </a:bodyPr>
          <a:lstStyle>
            <a:lvl1pPr>
              <a:defRPr sz="6000" b="0" i="0" baseline="0">
                <a:solidFill>
                  <a:srgbClr val="00828A"/>
                </a:solidFill>
                <a:latin typeface="Plantin MT Std" panose="02020503050405020304" pitchFamily="18" charset="0"/>
                <a:ea typeface="Plantin MT Std" panose="02020503050405020304" pitchFamily="18" charset="0"/>
                <a:cs typeface="Plantin MT Std" panose="02020503050405020304" pitchFamily="18" charset="0"/>
              </a:defRPr>
            </a:lvl1pPr>
          </a:lstStyle>
          <a:p>
            <a:r>
              <a:rPr lang="en-GB" dirty="0"/>
              <a:t>Click to edit quote. Change size to fit length of quote on page.</a:t>
            </a:r>
            <a:endParaRPr lang="en-US" dirty="0"/>
          </a:p>
        </p:txBody>
      </p:sp>
      <p:sp>
        <p:nvSpPr>
          <p:cNvPr id="3" name="Text Placeholder 2"/>
          <p:cNvSpPr>
            <a:spLocks noGrp="1"/>
          </p:cNvSpPr>
          <p:nvPr>
            <p:ph type="body" sz="quarter" idx="10" hasCustomPrompt="1"/>
          </p:nvPr>
        </p:nvSpPr>
        <p:spPr>
          <a:xfrm>
            <a:off x="2115586" y="5406542"/>
            <a:ext cx="2760662" cy="636587"/>
          </a:xfrm>
        </p:spPr>
        <p:txBody>
          <a:bodyPr lIns="0" tIns="0" rIns="0" bIns="0">
            <a:noAutofit/>
          </a:bodyPr>
          <a:lstStyle>
            <a:lvl1pPr marL="0" indent="0">
              <a:buNone/>
              <a:defRPr sz="1800" b="0" i="1">
                <a:solidFill>
                  <a:srgbClr val="00828A"/>
                </a:solidFill>
                <a:latin typeface="Plantin MT Std" panose="02020503050405020304" pitchFamily="18" charset="0"/>
                <a:ea typeface="Plantin MT Std" panose="02020503050405020304" pitchFamily="18" charset="0"/>
                <a:cs typeface="Plantin MT Std" panose="02020503050405020304" pitchFamily="18" charset="0"/>
              </a:defRPr>
            </a:lvl1pPr>
          </a:lstStyle>
          <a:p>
            <a:pPr lvl="0"/>
            <a:r>
              <a:rPr lang="en-GB" dirty="0"/>
              <a:t>Name Surname</a:t>
            </a:r>
          </a:p>
          <a:p>
            <a:pPr lvl="0"/>
            <a:r>
              <a:rPr lang="en-GB" dirty="0"/>
              <a:t>Title / Company </a:t>
            </a:r>
            <a:r>
              <a:rPr lang="en-GB" dirty="0" err="1"/>
              <a:t>etc</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553" y="6195060"/>
            <a:ext cx="657596" cy="321564"/>
          </a:xfrm>
          <a:prstGeom prst="rect">
            <a:avLst/>
          </a:prstGeom>
        </p:spPr>
      </p:pic>
      <p:sp>
        <p:nvSpPr>
          <p:cNvPr id="13" name="TextBox 12"/>
          <p:cNvSpPr txBox="1"/>
          <p:nvPr userDrawn="1"/>
        </p:nvSpPr>
        <p:spPr>
          <a:xfrm>
            <a:off x="2027155" y="6312292"/>
            <a:ext cx="6286500" cy="235962"/>
          </a:xfrm>
          <a:prstGeom prst="rect">
            <a:avLst/>
          </a:prstGeom>
          <a:noFill/>
        </p:spPr>
        <p:txBody>
          <a:bodyPr wrap="square" rtlCol="0" anchor="ctr">
            <a:spAutoFit/>
          </a:bodyPr>
          <a:lstStyle/>
          <a:p>
            <a:pPr rtl="0"/>
            <a:r>
              <a:rPr lang="hr-HR" sz="1400" b="0" i="0" u="none" strike="noStrike" kern="1200" baseline="30000" dirty="0">
                <a:solidFill>
                  <a:schemeClr val="tx1"/>
                </a:solidFill>
                <a:latin typeface="NeuzeitGro" panose="00000500000000000000" pitchFamily="50" charset="0"/>
                <a:ea typeface="Neuzeit Grotesk" charset="0"/>
                <a:cs typeface="Neuzeit Grotesk" charset="0"/>
              </a:rPr>
              <a:t>020 7921 2940 |</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enquiries@</a:t>
            </a:r>
            <a:r>
              <a:rPr lang="hr-HR" sz="1400" b="0" i="0" u="none" strike="noStrike" kern="1200" baseline="30000" dirty="0">
                <a:solidFill>
                  <a:schemeClr val="tx1"/>
                </a:solidFill>
                <a:latin typeface="NeuzeitGro" panose="00000500000000000000" pitchFamily="50" charset="0"/>
                <a:ea typeface="Neuzeit Grotesk" charset="0"/>
                <a:cs typeface="Neuzeit Grotesk" charset="0"/>
              </a:rPr>
              <a:t>ivar.org.uk | ivar.org.uk</a:t>
            </a:r>
            <a:r>
              <a:rPr lang="en-GB" sz="1400" b="0" i="0" u="none" strike="noStrike" kern="1200" baseline="30000" dirty="0">
                <a:solidFill>
                  <a:schemeClr val="tx1"/>
                </a:solidFill>
                <a:latin typeface="NeuzeitGro" panose="00000500000000000000" pitchFamily="50" charset="0"/>
                <a:ea typeface="Neuzeit Grotesk" charset="0"/>
                <a:cs typeface="Neuzeit Grotesk" charset="0"/>
              </a:rPr>
              <a:t>                                                                                      @IVAR_UK</a:t>
            </a:r>
            <a:endParaRPr lang="hr-HR" sz="1400" b="0" i="0" u="none" strike="noStrike" kern="1200" baseline="30000" dirty="0">
              <a:solidFill>
                <a:schemeClr val="tx1"/>
              </a:solidFill>
              <a:latin typeface="NeuzeitGro" panose="00000500000000000000" pitchFamily="50" charset="0"/>
              <a:ea typeface="Neuzeit Grotesk" charset="0"/>
              <a:cs typeface="Neuzeit Grotesk" charset="0"/>
            </a:endParaRPr>
          </a:p>
        </p:txBody>
      </p:sp>
    </p:spTree>
    <p:extLst>
      <p:ext uri="{BB962C8B-B14F-4D97-AF65-F5344CB8AC3E}">
        <p14:creationId xmlns:p14="http://schemas.microsoft.com/office/powerpoint/2010/main" val="986188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over Option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66163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4F0AFE-E2DD-43DE-8B80-96E9AC45A18C}"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2290207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E31B-3002-4375-AB17-1DFD69FEE6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E08829E-AB73-4062-AD23-AECBDFA743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B7FC86-ACBD-4F64-BDC1-7EF217AE57F8}"/>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5" name="Footer Placeholder 4">
            <a:extLst>
              <a:ext uri="{FF2B5EF4-FFF2-40B4-BE49-F238E27FC236}">
                <a16:creationId xmlns:a16="http://schemas.microsoft.com/office/drawing/2014/main" id="{D10A5BD5-5D2D-4619-9C22-635A1015F1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07D236-85FB-4614-A788-9B33618829DE}"/>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3320222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976B-98EE-47B0-A1E0-993819C0AB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FC1DF2-D310-40A2-B3D4-34B9AFB47B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20838-B512-4877-B0FE-0DB18F113012}"/>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5" name="Footer Placeholder 4">
            <a:extLst>
              <a:ext uri="{FF2B5EF4-FFF2-40B4-BE49-F238E27FC236}">
                <a16:creationId xmlns:a16="http://schemas.microsoft.com/office/drawing/2014/main" id="{07365C37-B409-480F-BD4E-AEEA4F4C5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5A6B3-B843-4F68-809A-52882C252D29}"/>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4115883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B4CD-B44B-497B-B792-575867BE300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433DA-8447-4B88-A760-119FD5F502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ACD10B-81BF-4613-83C9-5466DDE3B69F}"/>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5" name="Footer Placeholder 4">
            <a:extLst>
              <a:ext uri="{FF2B5EF4-FFF2-40B4-BE49-F238E27FC236}">
                <a16:creationId xmlns:a16="http://schemas.microsoft.com/office/drawing/2014/main" id="{3839FAE1-E0F1-43CF-A35D-4CA204800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642C34-4709-446A-B1C1-468015C9E5AF}"/>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3108465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5397-5774-4985-B149-8A0EB49402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7959F1-6C1E-4FCC-90D4-7708B2DB5B9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E5F6E7-E378-4500-98FB-FDBE221BF49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B0935A-A377-4232-90AE-C29441D5DF31}"/>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6" name="Footer Placeholder 5">
            <a:extLst>
              <a:ext uri="{FF2B5EF4-FFF2-40B4-BE49-F238E27FC236}">
                <a16:creationId xmlns:a16="http://schemas.microsoft.com/office/drawing/2014/main" id="{7D4A8187-6C79-48F6-B2B2-DFC05C6B54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13123-E8F1-4AD6-A2E7-1DE3615F75E5}"/>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707590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85EB-19C5-48DA-A1C3-CAC0E39E314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AE1777-6B65-40BA-990F-6B90A0CA41F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FD11B4E-7F2B-46D9-BA8B-B9670CEA4C5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98375F-97D4-44D7-95FC-B93016417B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1E47EFC-34C8-49E8-8FF0-7FE3C0C9B79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B8D7D0-F0E8-4ACF-B6E0-C79534E910FF}"/>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8" name="Footer Placeholder 7">
            <a:extLst>
              <a:ext uri="{FF2B5EF4-FFF2-40B4-BE49-F238E27FC236}">
                <a16:creationId xmlns:a16="http://schemas.microsoft.com/office/drawing/2014/main" id="{FB678A6A-88AF-44CF-91EF-4413884DF5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09B9F7-AE10-4FA7-B15D-DD8090F53856}"/>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820773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7982-9952-4025-96E7-88DE6C079D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27C67A-4813-4328-A47F-4826C8F8B8D8}"/>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4" name="Footer Placeholder 3">
            <a:extLst>
              <a:ext uri="{FF2B5EF4-FFF2-40B4-BE49-F238E27FC236}">
                <a16:creationId xmlns:a16="http://schemas.microsoft.com/office/drawing/2014/main" id="{E6042B53-9802-4C6E-BEF4-E40701F8A8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AB7ADD-552A-4B55-8ED2-A009A6D70A33}"/>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1365009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591B6-100D-463E-AC2A-03E0D5440864}"/>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3" name="Footer Placeholder 2">
            <a:extLst>
              <a:ext uri="{FF2B5EF4-FFF2-40B4-BE49-F238E27FC236}">
                <a16:creationId xmlns:a16="http://schemas.microsoft.com/office/drawing/2014/main" id="{C4C5F89C-D314-4437-A799-D329442BA1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97929C-6052-4931-8297-AD38B5308DBD}"/>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396938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EB63-8579-4E58-A7BC-6C6051D1D8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4DDEFC-0EAC-41B2-A5F3-1F99AF8A711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492CBE-A662-4E47-A24A-4761FC9163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44B81E3-A3C9-4DE5-86CF-D7F071C91165}"/>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6" name="Footer Placeholder 5">
            <a:extLst>
              <a:ext uri="{FF2B5EF4-FFF2-40B4-BE49-F238E27FC236}">
                <a16:creationId xmlns:a16="http://schemas.microsoft.com/office/drawing/2014/main" id="{94DA2BE7-7AD7-4150-A31A-CAF86DECE0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29BB95-13F4-49AF-B63E-12594790AEAB}"/>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112724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D3A9-4ECE-43DE-861B-AECD339EB5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D1830C-03AE-45D7-A9E5-8DAEAB327B9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3F66EE2-56BB-43EA-B4D8-9E5DCDA6EE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B39C631-90EA-4106-9D67-2DF8B981625E}"/>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6" name="Footer Placeholder 5">
            <a:extLst>
              <a:ext uri="{FF2B5EF4-FFF2-40B4-BE49-F238E27FC236}">
                <a16:creationId xmlns:a16="http://schemas.microsoft.com/office/drawing/2014/main" id="{8154F154-E373-437D-AB3D-1BF7EF6F46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D6B56-97A1-4CB8-A7C7-31EB3A6BF40D}"/>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2965452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A033-C099-4A14-97B5-C360E4A038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A460D-C81D-4BF9-A388-83CE84F53F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F688B4-20EB-4E21-80AF-BDF5607A7A4C}"/>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5" name="Footer Placeholder 4">
            <a:extLst>
              <a:ext uri="{FF2B5EF4-FFF2-40B4-BE49-F238E27FC236}">
                <a16:creationId xmlns:a16="http://schemas.microsoft.com/office/drawing/2014/main" id="{6643CF39-3E17-43A2-914D-558F3C601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EFE375-74F8-40D6-8863-C9F9373325C3}"/>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275116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F0AFE-E2DD-43DE-8B80-96E9AC45A18C}"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165023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816A1-8A8F-4FCE-85E6-4689BD0C0FC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DCFFA2-9DBA-4DB8-AF94-9BA3FF128B2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A4E7C7-C763-440D-95A3-FD6875DB109D}"/>
              </a:ext>
            </a:extLst>
          </p:cNvPr>
          <p:cNvSpPr>
            <a:spLocks noGrp="1"/>
          </p:cNvSpPr>
          <p:nvPr>
            <p:ph type="dt" sz="half" idx="10"/>
          </p:nvPr>
        </p:nvSpPr>
        <p:spPr/>
        <p:txBody>
          <a:bodyPr/>
          <a:lstStyle/>
          <a:p>
            <a:fld id="{ABBE1B8E-9F80-4BC1-89A2-722A64D13816}" type="datetimeFigureOut">
              <a:rPr lang="en-GB" smtClean="0"/>
              <a:t>10/09/2020</a:t>
            </a:fld>
            <a:endParaRPr lang="en-GB"/>
          </a:p>
        </p:txBody>
      </p:sp>
      <p:sp>
        <p:nvSpPr>
          <p:cNvPr id="5" name="Footer Placeholder 4">
            <a:extLst>
              <a:ext uri="{FF2B5EF4-FFF2-40B4-BE49-F238E27FC236}">
                <a16:creationId xmlns:a16="http://schemas.microsoft.com/office/drawing/2014/main" id="{79EE6F93-8731-4FC4-A83C-3776A9D83F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C582F-FC30-4F98-843C-A48D5B1B4594}"/>
              </a:ext>
            </a:extLst>
          </p:cNvPr>
          <p:cNvSpPr>
            <a:spLocks noGrp="1"/>
          </p:cNvSpPr>
          <p:nvPr>
            <p:ph type="sldNum" sz="quarter" idx="12"/>
          </p:nvPr>
        </p:nvSpPr>
        <p:spPr/>
        <p:txBody>
          <a:bodyPr/>
          <a:lstStyle/>
          <a:p>
            <a:fld id="{6510AFB6-3E36-47C3-86E5-639BC1167123}" type="slidenum">
              <a:rPr lang="en-GB" smtClean="0"/>
              <a:t>‹#›</a:t>
            </a:fld>
            <a:endParaRPr lang="en-GB"/>
          </a:p>
        </p:txBody>
      </p:sp>
    </p:spTree>
    <p:extLst>
      <p:ext uri="{BB962C8B-B14F-4D97-AF65-F5344CB8AC3E}">
        <p14:creationId xmlns:p14="http://schemas.microsoft.com/office/powerpoint/2010/main" val="234591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F0AFE-E2DD-43DE-8B80-96E9AC45A18C}" type="datetimeFigureOut">
              <a:rPr lang="en-GB" smtClean="0"/>
              <a:t>10/09/2020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5599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F0AFE-E2DD-43DE-8B80-96E9AC45A18C}" type="datetimeFigureOut">
              <a:rPr lang="en-GB" smtClean="0"/>
              <a:t>10/09/2020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389403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F0AFE-E2DD-43DE-8B80-96E9AC45A18C}" type="datetimeFigureOut">
              <a:rPr lang="en-GB" smtClean="0"/>
              <a:t>10/09/2020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382942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0AFE-E2DD-43DE-8B80-96E9AC45A18C}"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209075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4F0AFE-E2DD-43DE-8B80-96E9AC45A18C}"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A939-E097-4452-B4FD-2AC4542AD0C5}" type="slidenum">
              <a:rPr lang="en-GB" smtClean="0"/>
              <a:t>‹#›</a:t>
            </a:fld>
            <a:endParaRPr lang="en-GB"/>
          </a:p>
        </p:txBody>
      </p:sp>
    </p:spTree>
    <p:extLst>
      <p:ext uri="{BB962C8B-B14F-4D97-AF65-F5344CB8AC3E}">
        <p14:creationId xmlns:p14="http://schemas.microsoft.com/office/powerpoint/2010/main" val="181159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F0AFE-E2DD-43DE-8B80-96E9AC45A18C}" type="datetimeFigureOut">
              <a:rPr lang="en-GB" smtClean="0"/>
              <a:t>10/09/2020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DA939-E097-4452-B4FD-2AC4542AD0C5}" type="slidenum">
              <a:rPr lang="en-GB" smtClean="0"/>
              <a:t>‹#›</a:t>
            </a:fld>
            <a:endParaRPr lang="en-GB"/>
          </a:p>
        </p:txBody>
      </p:sp>
    </p:spTree>
    <p:extLst>
      <p:ext uri="{BB962C8B-B14F-4D97-AF65-F5344CB8AC3E}">
        <p14:creationId xmlns:p14="http://schemas.microsoft.com/office/powerpoint/2010/main" val="31930453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F0AFE-E2DD-43DE-8B80-96E9AC45A18C}" type="datetimeFigureOut">
              <a:rPr lang="en-GB" smtClean="0"/>
              <a:t>10/09/2020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DA939-E097-4452-B4FD-2AC4542AD0C5}" type="slidenum">
              <a:rPr lang="en-GB" smtClean="0"/>
              <a:t>‹#›</a:t>
            </a:fld>
            <a:endParaRPr lang="en-GB"/>
          </a:p>
        </p:txBody>
      </p:sp>
    </p:spTree>
    <p:extLst>
      <p:ext uri="{BB962C8B-B14F-4D97-AF65-F5344CB8AC3E}">
        <p14:creationId xmlns:p14="http://schemas.microsoft.com/office/powerpoint/2010/main" val="16020701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4" r:id="rId14"/>
    <p:sldLayoutId id="214748369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C00B6-925C-407C-A116-845190E06E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D06573-9205-4463-A6D0-15AFCFC45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C3361F-9248-4749-80B6-B4A49DF0F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BE1B8E-9F80-4BC1-89A2-722A64D13816}" type="datetimeFigureOut">
              <a:rPr lang="en-GB" smtClean="0"/>
              <a:t>10/09/2020</a:t>
            </a:fld>
            <a:endParaRPr lang="en-GB"/>
          </a:p>
        </p:txBody>
      </p:sp>
      <p:sp>
        <p:nvSpPr>
          <p:cNvPr id="5" name="Footer Placeholder 4">
            <a:extLst>
              <a:ext uri="{FF2B5EF4-FFF2-40B4-BE49-F238E27FC236}">
                <a16:creationId xmlns:a16="http://schemas.microsoft.com/office/drawing/2014/main" id="{C5FCB38E-AD2B-4B57-A71C-68A84E7C0BE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7818D3-A1D3-46DE-A711-4CCCCA8F8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10AFB6-3E36-47C3-86E5-639BC1167123}" type="slidenum">
              <a:rPr lang="en-GB" smtClean="0"/>
              <a:t>‹#›</a:t>
            </a:fld>
            <a:endParaRPr lang="en-GB"/>
          </a:p>
        </p:txBody>
      </p:sp>
    </p:spTree>
    <p:extLst>
      <p:ext uri="{BB962C8B-B14F-4D97-AF65-F5344CB8AC3E}">
        <p14:creationId xmlns:p14="http://schemas.microsoft.com/office/powerpoint/2010/main" val="20115706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uzeitGro" panose="00000500000000000000" pitchFamily="50" charset="0"/>
              </a:rPr>
              <a:t>Time for </a:t>
            </a:r>
            <a:br>
              <a:rPr lang="en-US" dirty="0">
                <a:latin typeface="NeuzeitGro" panose="00000500000000000000" pitchFamily="50" charset="0"/>
              </a:rPr>
            </a:br>
            <a:r>
              <a:rPr lang="en-US" dirty="0">
                <a:latin typeface="NeuzeitGro" panose="00000500000000000000" pitchFamily="50" charset="0"/>
              </a:rPr>
              <a:t>flexibility</a:t>
            </a:r>
          </a:p>
        </p:txBody>
      </p:sp>
      <p:sp>
        <p:nvSpPr>
          <p:cNvPr id="3" name="Text Placeholder 2"/>
          <p:cNvSpPr>
            <a:spLocks noGrp="1"/>
          </p:cNvSpPr>
          <p:nvPr>
            <p:ph type="body" sz="quarter" idx="10"/>
          </p:nvPr>
        </p:nvSpPr>
        <p:spPr>
          <a:xfrm>
            <a:off x="2133171" y="2210275"/>
            <a:ext cx="6559550" cy="1882775"/>
          </a:xfrm>
        </p:spPr>
        <p:txBody>
          <a:bodyPr/>
          <a:lstStyle/>
          <a:p>
            <a:r>
              <a:rPr lang="en-US" dirty="0"/>
              <a:t>17</a:t>
            </a:r>
            <a:r>
              <a:rPr lang="en-US" baseline="30000" dirty="0"/>
              <a:t>th</a:t>
            </a:r>
            <a:r>
              <a:rPr lang="en-US" dirty="0"/>
              <a:t> </a:t>
            </a:r>
            <a:r>
              <a:rPr lang="en-US" dirty="0">
                <a:latin typeface="NeuzeitGro" panose="00000500000000000000" pitchFamily="50" charset="0"/>
              </a:rPr>
              <a:t>September 2020</a:t>
            </a:r>
          </a:p>
          <a:p>
            <a:r>
              <a:rPr lang="en-US" dirty="0"/>
              <a:t>Yorkshire Funders Forum</a:t>
            </a:r>
            <a:endParaRPr lang="en-US" dirty="0">
              <a:latin typeface="NeuzeitGro" panose="00000500000000000000" pitchFamily="50" charset="0"/>
            </a:endParaRPr>
          </a:p>
        </p:txBody>
      </p:sp>
    </p:spTree>
    <p:extLst>
      <p:ext uri="{BB962C8B-B14F-4D97-AF65-F5344CB8AC3E}">
        <p14:creationId xmlns:p14="http://schemas.microsoft.com/office/powerpoint/2010/main" val="79350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902" y="509583"/>
            <a:ext cx="6560255" cy="1009658"/>
          </a:xfrm>
        </p:spPr>
        <p:txBody>
          <a:bodyPr>
            <a:noAutofit/>
          </a:bodyPr>
          <a:lstStyle/>
          <a:p>
            <a:r>
              <a:rPr lang="en-US" sz="2600" dirty="0">
                <a:latin typeface="NeuzeitGro" panose="00000500000000000000" pitchFamily="50" charset="0"/>
              </a:rPr>
              <a:t>Sustaining progressive practice: IVAR Learning review</a:t>
            </a:r>
          </a:p>
        </p:txBody>
      </p:sp>
      <p:pic>
        <p:nvPicPr>
          <p:cNvPr id="7" name="Picture 6">
            <a:extLst>
              <a:ext uri="{FF2B5EF4-FFF2-40B4-BE49-F238E27FC236}">
                <a16:creationId xmlns:a16="http://schemas.microsoft.com/office/drawing/2014/main" id="{E4D9E62E-398E-44D3-BE43-037A3B8183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8286" y="3962400"/>
            <a:ext cx="2940871" cy="2086847"/>
          </a:xfrm>
          <a:prstGeom prst="rect">
            <a:avLst/>
          </a:prstGeom>
        </p:spPr>
      </p:pic>
      <p:sp>
        <p:nvSpPr>
          <p:cNvPr id="8" name="Text Placeholder 2">
            <a:extLst>
              <a:ext uri="{FF2B5EF4-FFF2-40B4-BE49-F238E27FC236}">
                <a16:creationId xmlns:a16="http://schemas.microsoft.com/office/drawing/2014/main" id="{7CB4886C-88B8-42F1-8713-0FC0F9553791}"/>
              </a:ext>
            </a:extLst>
          </p:cNvPr>
          <p:cNvSpPr>
            <a:spLocks noGrp="1"/>
          </p:cNvSpPr>
          <p:nvPr>
            <p:ph type="body" sz="quarter" idx="10"/>
          </p:nvPr>
        </p:nvSpPr>
        <p:spPr>
          <a:xfrm>
            <a:off x="358219" y="1772239"/>
            <a:ext cx="8335205" cy="4071349"/>
          </a:xfrm>
        </p:spPr>
        <p:txBody>
          <a:bodyPr>
            <a:normAutofit/>
          </a:bodyPr>
          <a:lstStyle/>
          <a:p>
            <a:pPr marL="0" lvl="0" indent="0">
              <a:buNone/>
            </a:pPr>
            <a:r>
              <a:rPr lang="en-GB" sz="2000" dirty="0"/>
              <a:t>Collaborative process with UK funders and VCSE organisations to:</a:t>
            </a:r>
          </a:p>
          <a:p>
            <a:pPr lvl="0"/>
            <a:r>
              <a:rPr lang="en-GB" sz="2000" dirty="0"/>
              <a:t>Capture and distil the key features and aspects of funder responses to the Covid-19 crisis</a:t>
            </a:r>
          </a:p>
          <a:p>
            <a:pPr lvl="0"/>
            <a:r>
              <a:rPr lang="en-GB" sz="2000" dirty="0"/>
              <a:t>Identify opportunities and practical options for longer-term adaptations and innovations to funding behaviours and processes (e.g. eligibility criteria; application requirements; due diligence; decision-making)</a:t>
            </a:r>
          </a:p>
        </p:txBody>
      </p:sp>
    </p:spTree>
    <p:extLst>
      <p:ext uri="{BB962C8B-B14F-4D97-AF65-F5344CB8AC3E}">
        <p14:creationId xmlns:p14="http://schemas.microsoft.com/office/powerpoint/2010/main" val="230501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55B3-AA50-4F47-869E-A2A65C402875}"/>
              </a:ext>
            </a:extLst>
          </p:cNvPr>
          <p:cNvSpPr>
            <a:spLocks noGrp="1"/>
          </p:cNvSpPr>
          <p:nvPr>
            <p:ph type="title"/>
          </p:nvPr>
        </p:nvSpPr>
        <p:spPr/>
        <p:txBody>
          <a:bodyPr/>
          <a:lstStyle/>
          <a:p>
            <a:r>
              <a:rPr lang="en-GB" dirty="0"/>
              <a:t>A simple ambition for grant-making</a:t>
            </a:r>
          </a:p>
        </p:txBody>
      </p:sp>
      <p:sp>
        <p:nvSpPr>
          <p:cNvPr id="3" name="Text Placeholder 2">
            <a:extLst>
              <a:ext uri="{FF2B5EF4-FFF2-40B4-BE49-F238E27FC236}">
                <a16:creationId xmlns:a16="http://schemas.microsoft.com/office/drawing/2014/main" id="{4CADAFCE-1C90-46A7-A75A-5F50C5EFD2DF}"/>
              </a:ext>
            </a:extLst>
          </p:cNvPr>
          <p:cNvSpPr>
            <a:spLocks noGrp="1"/>
          </p:cNvSpPr>
          <p:nvPr>
            <p:ph type="body" sz="quarter" idx="10"/>
          </p:nvPr>
        </p:nvSpPr>
        <p:spPr/>
        <p:txBody>
          <a:bodyPr>
            <a:normAutofit fontScale="92500" lnSpcReduction="10000"/>
          </a:bodyPr>
          <a:lstStyle/>
          <a:p>
            <a:pPr marL="0" indent="0">
              <a:buNone/>
            </a:pPr>
            <a:r>
              <a:rPr lang="en-GB" sz="3200" dirty="0"/>
              <a:t>We have seen what is possible in an emergency. The challenge now is for funders and VCSE organisations together to interrogate these new behaviours and to nurture and grow the best of them into the future. A future that, as far as the eye can see, will be characterised by uncertainty and unpredictability. A future that therefore requires a sustained commitment to flexibility and creative adaptation. </a:t>
            </a:r>
          </a:p>
        </p:txBody>
      </p:sp>
    </p:spTree>
    <p:extLst>
      <p:ext uri="{BB962C8B-B14F-4D97-AF65-F5344CB8AC3E}">
        <p14:creationId xmlns:p14="http://schemas.microsoft.com/office/powerpoint/2010/main" val="258157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90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E8476-CCD8-417C-8456-BFF3964FE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3220" y="0"/>
            <a:ext cx="6017559" cy="6858000"/>
          </a:xfrm>
          <a:prstGeom prst="rect">
            <a:avLst/>
          </a:prstGeom>
        </p:spPr>
      </p:pic>
    </p:spTree>
    <p:extLst>
      <p:ext uri="{BB962C8B-B14F-4D97-AF65-F5344CB8AC3E}">
        <p14:creationId xmlns:p14="http://schemas.microsoft.com/office/powerpoint/2010/main" val="319976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uzeitGro" panose="00000500000000000000" pitchFamily="50" charset="0"/>
              </a:rPr>
              <a:t>Challenges VCSE leaders have been facing</a:t>
            </a:r>
          </a:p>
        </p:txBody>
      </p:sp>
      <p:sp>
        <p:nvSpPr>
          <p:cNvPr id="3" name="Text Placeholder 2"/>
          <p:cNvSpPr>
            <a:spLocks noGrp="1"/>
          </p:cNvSpPr>
          <p:nvPr>
            <p:ph type="body" sz="quarter" idx="10"/>
          </p:nvPr>
        </p:nvSpPr>
        <p:spPr/>
        <p:txBody>
          <a:bodyPr>
            <a:normAutofit/>
          </a:bodyPr>
          <a:lstStyle/>
          <a:p>
            <a:pPr marL="457200" lvl="0" indent="-457200">
              <a:buFont typeface="+mj-lt"/>
              <a:buAutoNum type="arabicPeriod"/>
            </a:pPr>
            <a:r>
              <a:rPr lang="en-GB" sz="2400" dirty="0"/>
              <a:t>Welfare of workforce and themselves</a:t>
            </a:r>
          </a:p>
          <a:p>
            <a:pPr marL="457200" lvl="0" indent="-457200">
              <a:buFont typeface="+mj-lt"/>
              <a:buAutoNum type="arabicPeriod"/>
            </a:pPr>
            <a:r>
              <a:rPr lang="en-GB" sz="2400" dirty="0"/>
              <a:t>Welfare of their service users</a:t>
            </a:r>
          </a:p>
          <a:p>
            <a:pPr marL="457200" lvl="0" indent="-457200">
              <a:buFont typeface="+mj-lt"/>
              <a:buAutoNum type="arabicPeriod"/>
            </a:pPr>
            <a:r>
              <a:rPr lang="en-GB" sz="2400" dirty="0"/>
              <a:t>Continuity of service delivery</a:t>
            </a:r>
          </a:p>
          <a:p>
            <a:pPr marL="457200" indent="-457200">
              <a:buFont typeface="+mj-lt"/>
              <a:buAutoNum type="arabicPeriod"/>
            </a:pPr>
            <a:r>
              <a:rPr lang="en-GB" sz="2400" dirty="0"/>
              <a:t>Funding: access and prospects</a:t>
            </a:r>
          </a:p>
          <a:p>
            <a:pPr marL="457200" indent="-457200">
              <a:buFont typeface="+mj-lt"/>
              <a:buAutoNum type="arabicPeriod"/>
            </a:pPr>
            <a:r>
              <a:rPr lang="en-GB" sz="2400" dirty="0"/>
              <a:t>Long-term impact of the pandemic</a:t>
            </a:r>
          </a:p>
          <a:p>
            <a:pPr marL="457200" lvl="0" indent="-457200">
              <a:buFont typeface="+mj-lt"/>
              <a:buAutoNum type="arabicPeriod"/>
            </a:pPr>
            <a:r>
              <a:rPr lang="en-GB" sz="2400" dirty="0"/>
              <a:t>The organisation’s survival</a:t>
            </a:r>
          </a:p>
          <a:p>
            <a:endParaRPr lang="en-US" sz="1200" dirty="0">
              <a:latin typeface="NeuzeitGro" panose="00000500000000000000" pitchFamily="50" charset="0"/>
            </a:endParaRPr>
          </a:p>
        </p:txBody>
      </p:sp>
    </p:spTree>
    <p:extLst>
      <p:ext uri="{BB962C8B-B14F-4D97-AF65-F5344CB8AC3E}">
        <p14:creationId xmlns:p14="http://schemas.microsoft.com/office/powerpoint/2010/main" val="23713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uzeitGro" panose="00000500000000000000" pitchFamily="50" charset="0"/>
              </a:rPr>
              <a:t>How funders have responded </a:t>
            </a:r>
          </a:p>
        </p:txBody>
      </p:sp>
      <p:sp>
        <p:nvSpPr>
          <p:cNvPr id="3" name="Text Placeholder 2"/>
          <p:cNvSpPr>
            <a:spLocks noGrp="1"/>
          </p:cNvSpPr>
          <p:nvPr>
            <p:ph type="body" sz="quarter" idx="10"/>
          </p:nvPr>
        </p:nvSpPr>
        <p:spPr>
          <a:xfrm>
            <a:off x="444500" y="2081213"/>
            <a:ext cx="6265219" cy="3762375"/>
          </a:xfrm>
        </p:spPr>
        <p:txBody>
          <a:bodyPr>
            <a:normAutofit/>
          </a:bodyPr>
          <a:lstStyle/>
          <a:p>
            <a:pPr marL="0" indent="0">
              <a:buNone/>
            </a:pPr>
            <a:r>
              <a:rPr lang="en-GB" sz="2400" dirty="0">
                <a:solidFill>
                  <a:prstClr val="black"/>
                </a:solidFill>
              </a:rPr>
              <a:t>Drawing on earlier research:</a:t>
            </a:r>
            <a:endParaRPr lang="en-US" sz="2400" dirty="0"/>
          </a:p>
          <a:p>
            <a:r>
              <a:rPr lang="en-GB" sz="2400" dirty="0"/>
              <a:t>Commitment to speed</a:t>
            </a:r>
          </a:p>
          <a:p>
            <a:pPr lvl="0"/>
            <a:r>
              <a:rPr lang="en-GB" sz="2400" dirty="0"/>
              <a:t>Managing risk through relationships</a:t>
            </a:r>
          </a:p>
          <a:p>
            <a:pPr lvl="0"/>
            <a:r>
              <a:rPr lang="en-GB" sz="2400" dirty="0"/>
              <a:t>Collaborative delivery and delegated decision-making</a:t>
            </a:r>
          </a:p>
          <a:p>
            <a:pPr lvl="0"/>
            <a:r>
              <a:rPr lang="en-GB" sz="2400" dirty="0"/>
              <a:t>Light-touch application and monitoring</a:t>
            </a:r>
          </a:p>
          <a:p>
            <a:pPr lvl="0"/>
            <a:r>
              <a:rPr lang="en-GB" sz="2400" dirty="0"/>
              <a:t>Flexible funding</a:t>
            </a:r>
            <a:endParaRPr lang="en-US" sz="1200" dirty="0"/>
          </a:p>
          <a:p>
            <a:pPr marL="0" lvl="0" indent="0">
              <a:buNone/>
            </a:pPr>
            <a:endParaRPr lang="en-GB" sz="2400" dirty="0">
              <a:solidFill>
                <a:prstClr val="black"/>
              </a:solidFill>
            </a:endParaRPr>
          </a:p>
          <a:p>
            <a:pPr marL="0" lvl="0" indent="0">
              <a:buNone/>
            </a:pPr>
            <a:endParaRPr lang="en-GB" sz="2400" dirty="0">
              <a:solidFill>
                <a:prstClr val="black"/>
              </a:solidFill>
            </a:endParaRPr>
          </a:p>
        </p:txBody>
      </p:sp>
      <p:pic>
        <p:nvPicPr>
          <p:cNvPr id="1026" name="Picture 2" descr="http://www.ivar.org.uk/wp-content/uploads/2020/04/Possible-not-the-perfect.png">
            <a:extLst>
              <a:ext uri="{FF2B5EF4-FFF2-40B4-BE49-F238E27FC236}">
                <a16:creationId xmlns:a16="http://schemas.microsoft.com/office/drawing/2014/main" id="{388BDF26-AB4B-4543-B7D3-FEC566B835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3354" y="2081213"/>
            <a:ext cx="2590071" cy="3711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6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It’s a different thought process: ‘Are they competent? Are they telling me the truth? Are they able to deliver this?’</a:t>
            </a:r>
            <a:endParaRPr lang="en-US" sz="3200" dirty="0">
              <a:latin typeface="Plantin MT Std" panose="02020503050405020304" pitchFamily="18" charset="0"/>
            </a:endParaRPr>
          </a:p>
        </p:txBody>
      </p:sp>
    </p:spTree>
    <p:extLst>
      <p:ext uri="{BB962C8B-B14F-4D97-AF65-F5344CB8AC3E}">
        <p14:creationId xmlns:p14="http://schemas.microsoft.com/office/powerpoint/2010/main" val="388709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Every day in a community is an emergency. They don’t have to have a tragedy to give money that way.</a:t>
            </a:r>
            <a:endParaRPr lang="en-US" sz="3200" dirty="0">
              <a:latin typeface="Plantin MT Std" panose="02020503050405020304" pitchFamily="18" charset="0"/>
            </a:endParaRPr>
          </a:p>
        </p:txBody>
      </p:sp>
    </p:spTree>
    <p:extLst>
      <p:ext uri="{BB962C8B-B14F-4D97-AF65-F5344CB8AC3E}">
        <p14:creationId xmlns:p14="http://schemas.microsoft.com/office/powerpoint/2010/main" val="401388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We can understand ‘effectiveness’ in this context as meaning straightforward, easy, quick and trusting.</a:t>
            </a:r>
            <a:endParaRPr lang="en-US" sz="3200" dirty="0">
              <a:latin typeface="Plantin MT Std" panose="02020503050405020304" pitchFamily="18" charset="0"/>
            </a:endParaRPr>
          </a:p>
        </p:txBody>
      </p:sp>
    </p:spTree>
    <p:extLst>
      <p:ext uri="{BB962C8B-B14F-4D97-AF65-F5344CB8AC3E}">
        <p14:creationId xmlns:p14="http://schemas.microsoft.com/office/powerpoint/2010/main" val="19720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NeuzeitGro" panose="00000500000000000000" pitchFamily="50" charset="0"/>
              </a:rPr>
              <a:t>VCSE leaders’ views of funders’ emergency responses in 2020</a:t>
            </a:r>
          </a:p>
        </p:txBody>
      </p:sp>
      <p:sp>
        <p:nvSpPr>
          <p:cNvPr id="3" name="Text Placeholder 2"/>
          <p:cNvSpPr>
            <a:spLocks noGrp="1"/>
          </p:cNvSpPr>
          <p:nvPr>
            <p:ph type="body" sz="quarter" idx="10"/>
          </p:nvPr>
        </p:nvSpPr>
        <p:spPr/>
        <p:txBody>
          <a:bodyPr>
            <a:normAutofit/>
          </a:bodyPr>
          <a:lstStyle/>
          <a:p>
            <a:pPr lvl="0"/>
            <a:r>
              <a:rPr lang="en-GB" sz="2400" dirty="0"/>
              <a:t>Appreciation of the flexibility shown by most (but not all): unrestricted income; reporting; reassurance</a:t>
            </a:r>
          </a:p>
          <a:p>
            <a:pPr lvl="0"/>
            <a:r>
              <a:rPr lang="en-GB" sz="2400" dirty="0"/>
              <a:t>Hiatus with new applications</a:t>
            </a:r>
          </a:p>
          <a:p>
            <a:pPr lvl="0"/>
            <a:r>
              <a:rPr lang="en-GB" sz="2400" dirty="0"/>
              <a:t>Reliance on funders to weather crisis and adjust to whatever is needed for the future; worried about changes in funder’s long-term priorities</a:t>
            </a:r>
          </a:p>
        </p:txBody>
      </p:sp>
    </p:spTree>
    <p:extLst>
      <p:ext uri="{BB962C8B-B14F-4D97-AF65-F5344CB8AC3E}">
        <p14:creationId xmlns:p14="http://schemas.microsoft.com/office/powerpoint/2010/main" val="258635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902" y="509583"/>
            <a:ext cx="6560255" cy="1009658"/>
          </a:xfrm>
        </p:spPr>
        <p:txBody>
          <a:bodyPr>
            <a:noAutofit/>
          </a:bodyPr>
          <a:lstStyle/>
          <a:p>
            <a:r>
              <a:rPr lang="en-US" sz="2600" dirty="0">
                <a:latin typeface="NeuzeitGro" panose="00000500000000000000" pitchFamily="50" charset="0"/>
              </a:rPr>
              <a:t>Sustaining progressive practice: priorities for action</a:t>
            </a:r>
          </a:p>
        </p:txBody>
      </p:sp>
      <p:sp>
        <p:nvSpPr>
          <p:cNvPr id="3" name="Text Placeholder 2"/>
          <p:cNvSpPr>
            <a:spLocks noGrp="1"/>
          </p:cNvSpPr>
          <p:nvPr>
            <p:ph type="body" sz="quarter" idx="10"/>
          </p:nvPr>
        </p:nvSpPr>
        <p:spPr/>
        <p:txBody>
          <a:bodyPr>
            <a:normAutofit lnSpcReduction="10000"/>
          </a:bodyPr>
          <a:lstStyle/>
          <a:p>
            <a:pPr lvl="0"/>
            <a:r>
              <a:rPr lang="en-GB" sz="2400" dirty="0"/>
              <a:t>Support for leaders</a:t>
            </a:r>
          </a:p>
          <a:p>
            <a:pPr lvl="0"/>
            <a:r>
              <a:rPr lang="en-GB" sz="2400" dirty="0"/>
              <a:t>Unrestricted funding</a:t>
            </a:r>
          </a:p>
          <a:p>
            <a:pPr lvl="0"/>
            <a:r>
              <a:rPr lang="en-GB" sz="2400" dirty="0"/>
              <a:t>Priorities and plans: clear; grounded; joined up; decisive; letting go of the fallacy of certainty</a:t>
            </a:r>
          </a:p>
          <a:p>
            <a:pPr lvl="0"/>
            <a:r>
              <a:rPr lang="en-GB" sz="2400" dirty="0"/>
              <a:t>Process: light-touch; flexible; sensible</a:t>
            </a:r>
          </a:p>
          <a:p>
            <a:pPr lvl="0"/>
            <a:r>
              <a:rPr lang="en-US" sz="2400" dirty="0"/>
              <a:t>E</a:t>
            </a:r>
            <a:r>
              <a:rPr lang="en-GB" sz="2400" dirty="0" err="1"/>
              <a:t>xpectations</a:t>
            </a:r>
            <a:r>
              <a:rPr lang="en-GB" sz="2400" dirty="0"/>
              <a:t>: realistic; proportionate</a:t>
            </a:r>
          </a:p>
          <a:p>
            <a:pPr lvl="0"/>
            <a:r>
              <a:rPr lang="en-GB" sz="2400" dirty="0"/>
              <a:t>Engagement with bigger questions, e.g. diversity, equality and inclusion; voice and advocacy</a:t>
            </a:r>
          </a:p>
          <a:p>
            <a:pPr lvl="0"/>
            <a:r>
              <a:rPr lang="en-GB" sz="2400" dirty="0"/>
              <a:t>Thinking about who you haven’t heard from</a:t>
            </a:r>
          </a:p>
        </p:txBody>
      </p:sp>
    </p:spTree>
    <p:extLst>
      <p:ext uri="{BB962C8B-B14F-4D97-AF65-F5344CB8AC3E}">
        <p14:creationId xmlns:p14="http://schemas.microsoft.com/office/powerpoint/2010/main" val="477085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1075</TotalTime>
  <Words>402</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Calibri Light</vt:lpstr>
      <vt:lpstr>Neuzeit Grotesk</vt:lpstr>
      <vt:lpstr>NeuzeitGro</vt:lpstr>
      <vt:lpstr>Plantin MT Std</vt:lpstr>
      <vt:lpstr>Office Theme</vt:lpstr>
      <vt:lpstr>1_Office Theme</vt:lpstr>
      <vt:lpstr>2_Office Theme</vt:lpstr>
      <vt:lpstr>Time for  flexibility</vt:lpstr>
      <vt:lpstr>PowerPoint Presentation</vt:lpstr>
      <vt:lpstr>Challenges VCSE leaders have been facing</vt:lpstr>
      <vt:lpstr>How funders have responded </vt:lpstr>
      <vt:lpstr>It’s a different thought process: ‘Are they competent? Are they telling me the truth? Are they able to deliver this?’</vt:lpstr>
      <vt:lpstr>Every day in a community is an emergency. They don’t have to have a tragedy to give money that way.</vt:lpstr>
      <vt:lpstr>We can understand ‘effectiveness’ in this context as meaning straightforward, easy, quick and trusting.</vt:lpstr>
      <vt:lpstr>VCSE leaders’ views of funders’ emergency responses in 2020</vt:lpstr>
      <vt:lpstr>Sustaining progressive practice: priorities for action</vt:lpstr>
      <vt:lpstr>Sustaining progressive practice: IVAR Learning review</vt:lpstr>
      <vt:lpstr>A simple ambition for grant-making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Terry</dc:creator>
  <cp:lastModifiedBy>Carla_ Marshall</cp:lastModifiedBy>
  <cp:revision>31</cp:revision>
  <dcterms:created xsi:type="dcterms:W3CDTF">2019-01-17T14:32:08Z</dcterms:created>
  <dcterms:modified xsi:type="dcterms:W3CDTF">2020-09-10T11:04:58Z</dcterms:modified>
</cp:coreProperties>
</file>