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58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F9DB2-EFC4-4523-B0CD-C0BCED4F65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5414F6-9E06-4D8D-ABC2-163BAE850D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8D7E7-F0D2-4950-8485-FFD603FAD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36F9-C163-4C7D-9EC4-4F1CA59C45C9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CB854-BA2C-46D5-8DBD-E91CF85AE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AD437-CE55-4C1F-B3D4-28C2D0A47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86EF-B12B-43AE-8147-A3325338B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13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24B44-87F8-4393-9309-C406D9032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A569D0-A479-498A-8532-AEFB7D412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A75CC-6807-4B7C-B0C4-83D6DF7FE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36F9-C163-4C7D-9EC4-4F1CA59C45C9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B2B98-C45B-4EF3-BD90-B3E25A658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10A95-3458-4BC2-90D8-F762EF6C6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86EF-B12B-43AE-8147-A3325338B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025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AA3C2E-B9DE-449F-AB52-A0C5267D14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F512DC-E372-4D6B-B32B-5BFF0350CA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8D78C-D493-4E4C-8CDF-41521CA18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36F9-C163-4C7D-9EC4-4F1CA59C45C9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3FDE1-9CC2-4B4A-9A6A-482E8988B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50D1-680E-4C87-A330-0BBB634E8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86EF-B12B-43AE-8147-A3325338B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155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4A2D2-4545-4563-B126-FE5AA7A2F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AB19F-562B-40DF-853C-50F4980A5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70FA9-81F9-4B4E-9D09-B0B2EF8E5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36F9-C163-4C7D-9EC4-4F1CA59C45C9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690F5-7729-448B-AA0F-0BA266F7F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CC03F-F852-4115-8BC0-93F2BCCD3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86EF-B12B-43AE-8147-A3325338B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65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74664-654F-46DC-ACBF-D87C74B7C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AFCD6-26DE-4250-ABB6-AC3DAC838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D49F6-E081-46D2-B137-D15748450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36F9-C163-4C7D-9EC4-4F1CA59C45C9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61DCC-4221-4E4F-87FE-DFF261267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F88C5-E5EF-4DDA-A984-F2CDF8A7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86EF-B12B-43AE-8147-A3325338B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33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792B3-5CB3-4BF9-944C-582427F26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44940-E72F-4D7B-959E-E720701C0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C4471A-4951-46F3-89D2-53ADE2BD7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B3976D-6567-43D8-87FE-B89429460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36F9-C163-4C7D-9EC4-4F1CA59C45C9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1062B-F8BA-4898-AD4E-FA6765A40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3D244-FF29-4E94-88E9-3B1781329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86EF-B12B-43AE-8147-A3325338B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8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5F58-0193-4101-81E8-E39F7DB9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71887-C4A3-438E-8F79-8DC69F5B4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426160-C94E-42D1-9682-4C904EEF5E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39F8C6-9FD1-4946-B483-724FF8F99C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CF70B-3C21-46A2-8877-1649FE7EB8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117A3C-C25D-427A-B404-27540390D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36F9-C163-4C7D-9EC4-4F1CA59C45C9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A19E17-E083-44E2-848E-493FF7844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C35966-0ECD-4467-B50F-35E333401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86EF-B12B-43AE-8147-A3325338B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784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548C1-6F0B-442B-8C23-37FD1D325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0CE9A3-3B6E-4581-8BF6-AF014CD55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36F9-C163-4C7D-9EC4-4F1CA59C45C9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A3592-EE3F-454C-B7AB-DF13B21F6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7A1B88-D2D0-4826-BB23-4FADD6464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86EF-B12B-43AE-8147-A3325338B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9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EA35B1-DBEC-4ACC-B66A-D2026BBF1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36F9-C163-4C7D-9EC4-4F1CA59C45C9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369667-147A-4674-BABD-9F784C655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1A5BE-39C2-41E6-B7FD-D3BEBBBC4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86EF-B12B-43AE-8147-A3325338B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23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B61FB-521E-4A13-92D0-B1FCBA84A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27109-47A5-4C39-8D49-BC0B743AC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23E8DD-42B4-4F73-9279-C6B7F1E7F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3F4C9-27A9-4AD1-AC58-52090A123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36F9-C163-4C7D-9EC4-4F1CA59C45C9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93FA7-5B46-4BD3-A49A-47B5B01E6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6757E-3464-4AB5-B5C4-0DDBC547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86EF-B12B-43AE-8147-A3325338B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C22E8-0B09-41B8-923D-A490BB6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40BE32-C984-41BB-B908-E29C03D0EC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F2591E-020B-4EF8-B5D6-0B3C08A90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D07D8-E962-4471-964B-4B65BF52C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36F9-C163-4C7D-9EC4-4F1CA59C45C9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14E0C-D529-461C-934A-B7C0AD3BB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52E285-0CC3-4367-8B72-CE7D7ABAB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86EF-B12B-43AE-8147-A3325338B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496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885431-719C-46E6-A00A-5ED83600F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86A3A-529E-4F3D-AB93-7AF73E317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04E11-EF2C-441E-9BAC-9E7C0911D1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236F9-C163-4C7D-9EC4-4F1CA59C45C9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59009-BF70-48B8-9138-ACA6B4226A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3FC28-14B3-4671-AAEC-4AB799880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E86EF-B12B-43AE-8147-A3325338B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74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black-and-white-roller-coaster-106155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al-project.org.uk/" TargetMode="External"/><Relationship Id="rId2" Type="http://schemas.openxmlformats.org/officeDocument/2006/relationships/hyperlink" Target="mailto:ailsa@opal-project.org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182EE-0DDA-4E05-B658-A499FE360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466" y="576453"/>
            <a:ext cx="9144000" cy="762153"/>
          </a:xfrm>
        </p:spPr>
        <p:txBody>
          <a:bodyPr>
            <a:normAutofit/>
          </a:bodyPr>
          <a:lstStyle/>
          <a:p>
            <a:r>
              <a:rPr lang="en-GB" sz="4000" b="1" dirty="0"/>
              <a:t>About OPAL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E3F37E-1179-4ED8-B49E-43149F96C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466" y="1728400"/>
            <a:ext cx="9239534" cy="4553147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200" dirty="0"/>
              <a:t>OPAL is a charity that supports 700 older people in Leeds16.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200" dirty="0"/>
              <a:t>We have 90+ regular volunteers – many aged 70yrs and over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200" dirty="0"/>
              <a:t>In recent years we have transformed a former pub into the Welcome In Community Centre.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200" dirty="0"/>
              <a:t>We are a community anchor facilitating community activity.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200" dirty="0"/>
              <a:t>We have 10 staff (all but 2 are part time) and 5 of the staff are in the vulnerable category because of their health and/or they are carers of vulnerable people. </a:t>
            </a:r>
          </a:p>
          <a:p>
            <a:pPr algn="l"/>
            <a:endParaRPr lang="en-GB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AB20C6-F2D5-44AA-ACB3-60E9A3487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32" y="121875"/>
            <a:ext cx="2196781" cy="14059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62AA84-B0DD-4BD9-93BC-AFBA0AC72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0368" y="218593"/>
            <a:ext cx="1079086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34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7182EE-0DDA-4E05-B658-A499FE360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Welcome In Community Centre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E3F37E-1179-4ED8-B49E-43149F96C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/>
              <a:t>The Community Centre provides a base for most OPAL activities including lunch clubs, dance groups, exercise classes, table tennis, coffee afternoons and much more.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/>
              <a:t>It also provides a base for community activities including a local gardening group, MS Support group, Arabic GCSE classes, Youth Groups, smoking cessation sessions and office space for a care agency and West Yorkshire Police.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/>
              <a:t>The Centre hosts a community café run and managed by OPAL which is a linchpin for community interaction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688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0CFEA-7772-4A3A-85DD-5870DE2F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b="1"/>
              <a:t>Covid-19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C440B-C0C6-4934-A377-8AA48CDF2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 sz="2600"/>
              <a:t>OPAL groups suspended and all bookings for room hire are cancelled meaning a loss of income.</a:t>
            </a:r>
          </a:p>
          <a:p>
            <a:r>
              <a:rPr lang="en-GB" sz="2600"/>
              <a:t>Most regular OPAL volunteers needing to self isolate/shield		</a:t>
            </a:r>
          </a:p>
          <a:p>
            <a:r>
              <a:rPr lang="en-GB" sz="2600"/>
              <a:t>6 staff are set up to work remotely from home.</a:t>
            </a:r>
          </a:p>
          <a:p>
            <a:r>
              <a:rPr lang="en-GB" sz="2600"/>
              <a:t>All support is delivered by phone rather than face to face.</a:t>
            </a:r>
          </a:p>
          <a:p>
            <a:r>
              <a:rPr lang="en-GB" sz="2600"/>
              <a:t>Older and vulnerable people contact us in a very distressed state scared, confused and in need of help getting shopping, prescriptions etc.</a:t>
            </a:r>
          </a:p>
          <a:p>
            <a:r>
              <a:rPr lang="en-GB" sz="2600"/>
              <a:t>Wider community are also needing emergency food, prescriptions, personal hygiene products and baby products. </a:t>
            </a:r>
          </a:p>
          <a:p>
            <a:pPr marL="0" indent="0">
              <a:buNone/>
            </a:pPr>
            <a:endParaRPr lang="en-GB" sz="2600"/>
          </a:p>
          <a:p>
            <a:endParaRPr lang="en-GB" sz="2600"/>
          </a:p>
        </p:txBody>
      </p:sp>
    </p:spTree>
    <p:extLst>
      <p:ext uri="{BB962C8B-B14F-4D97-AF65-F5344CB8AC3E}">
        <p14:creationId xmlns:p14="http://schemas.microsoft.com/office/powerpoint/2010/main" val="3478624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02A9D-81F6-4D75-B9E2-829015C21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i="1" dirty="0"/>
              <a:t>It felt like we were hurtling full speed on a rollercoaster without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i="1" dirty="0"/>
              <a:t>knowing how many loops or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i="1" dirty="0"/>
              <a:t>how low the dips were.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i="1" dirty="0"/>
              <a:t>At times we did not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i="1" dirty="0"/>
              <a:t>know whether there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i="1" dirty="0"/>
              <a:t>was a safe end in sight.</a:t>
            </a:r>
          </a:p>
          <a:p>
            <a:endParaRPr lang="en-GB" dirty="0"/>
          </a:p>
        </p:txBody>
      </p:sp>
      <p:pic>
        <p:nvPicPr>
          <p:cNvPr id="5" name="Picture 4" descr="A picture containing water, outdoor, state, ride&#10;&#10;Description automatically generated">
            <a:extLst>
              <a:ext uri="{FF2B5EF4-FFF2-40B4-BE49-F238E27FC236}">
                <a16:creationId xmlns:a16="http://schemas.microsoft.com/office/drawing/2014/main" id="{A631AD59-B714-48FC-B47C-1AC876F5FF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640" r="21767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773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11A18-DFEB-4913-96DE-2ED723DFE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b="1"/>
              <a:t>OPAL’s Response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A37DA-1579-4919-AC13-61033C54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lvl="1"/>
            <a:r>
              <a:rPr lang="en-GB" sz="2200" dirty="0"/>
              <a:t>Advertised within the local community for volunteers who could help us.</a:t>
            </a:r>
          </a:p>
          <a:p>
            <a:pPr lvl="1"/>
            <a:r>
              <a:rPr lang="en-GB" sz="2200" dirty="0"/>
              <a:t>Information letters posted to OPAL members to keep them updated with changes and to provide with useful information (details of shops delivering food etc)</a:t>
            </a:r>
          </a:p>
          <a:p>
            <a:pPr lvl="1"/>
            <a:r>
              <a:rPr lang="en-GB" sz="2200" dirty="0"/>
              <a:t>A Phone Buddy scheme  was set up so every OPAL member had a regular contact to make sure they were ok, knew how to access support and also had some social contact.</a:t>
            </a:r>
          </a:p>
          <a:p>
            <a:pPr lvl="1"/>
            <a:r>
              <a:rPr lang="en-GB" sz="2200" dirty="0"/>
              <a:t>We started our jigsaw, book and puzzle book library with home delivery.</a:t>
            </a:r>
          </a:p>
          <a:p>
            <a:pPr lvl="1"/>
            <a:r>
              <a:rPr lang="en-GB" sz="2200" dirty="0"/>
              <a:t>We introduced a shopping buddy scheme.</a:t>
            </a:r>
          </a:p>
          <a:p>
            <a:pPr lvl="1"/>
            <a:r>
              <a:rPr lang="en-GB" sz="2200" dirty="0"/>
              <a:t>We designed and distributed 12,000 leaflets to the whole community to let them know how to get support if they needed it.</a:t>
            </a:r>
          </a:p>
          <a:p>
            <a:pPr lvl="1"/>
            <a:r>
              <a:rPr lang="en-GB" sz="2200" dirty="0"/>
              <a:t>Started up a hot meal home delivery 3 days a weeks.</a:t>
            </a:r>
          </a:p>
          <a:p>
            <a:pPr marL="457200" lvl="1" indent="0">
              <a:buNone/>
            </a:pPr>
            <a:r>
              <a:rPr lang="en-GB" sz="2200" dirty="0"/>
              <a:t>									(continued)</a:t>
            </a:r>
          </a:p>
        </p:txBody>
      </p:sp>
    </p:spTree>
    <p:extLst>
      <p:ext uri="{BB962C8B-B14F-4D97-AF65-F5344CB8AC3E}">
        <p14:creationId xmlns:p14="http://schemas.microsoft.com/office/powerpoint/2010/main" val="2230063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11A18-DFEB-4913-96DE-2ED723DFE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b="1"/>
              <a:t>OPAL’s Response continued...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A37DA-1579-4919-AC13-61033C54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lvl="1"/>
            <a:r>
              <a:rPr lang="en-GB"/>
              <a:t>We extended our hours to work Saturdays and Bank Holidays.</a:t>
            </a:r>
          </a:p>
          <a:p>
            <a:pPr lvl="1"/>
            <a:r>
              <a:rPr lang="en-GB"/>
              <a:t>Our partnership with Doing Good Leeds gave us over 200 new volunteers,</a:t>
            </a:r>
          </a:p>
          <a:p>
            <a:pPr lvl="1"/>
            <a:r>
              <a:rPr lang="en-GB"/>
              <a:t>Leeds libraries loaned us </a:t>
            </a:r>
            <a:r>
              <a:rPr lang="en-GB" err="1"/>
              <a:t>Ipad’s</a:t>
            </a:r>
            <a:r>
              <a:rPr lang="en-GB"/>
              <a:t> and Alex’s to loan to isolated individuals. To support this project we introduced Tech buddies to give advise and support over the phone.</a:t>
            </a:r>
          </a:p>
          <a:p>
            <a:pPr lvl="1"/>
            <a:r>
              <a:rPr lang="en-GB"/>
              <a:t>Local police, local fire officers, ESNW Cluster and vicars from local churches did welfare checks and deliveries for us.</a:t>
            </a:r>
          </a:p>
          <a:p>
            <a:pPr lvl="1"/>
            <a:r>
              <a:rPr lang="en-GB"/>
              <a:t>Increased phone support to people who are really struggling – particularly those with pre existing mental health problems.</a:t>
            </a:r>
          </a:p>
        </p:txBody>
      </p:sp>
    </p:spTree>
    <p:extLst>
      <p:ext uri="{BB962C8B-B14F-4D97-AF65-F5344CB8AC3E}">
        <p14:creationId xmlns:p14="http://schemas.microsoft.com/office/powerpoint/2010/main" val="289855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11A18-DFEB-4913-96DE-2ED723DFE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/>
              <a:t>The Impact 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A37DA-1579-4919-AC13-61033C54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161" y="1446247"/>
            <a:ext cx="10515600" cy="4351338"/>
          </a:xfrm>
        </p:spPr>
        <p:txBody>
          <a:bodyPr>
            <a:normAutofit/>
          </a:bodyPr>
          <a:lstStyle/>
          <a:p>
            <a:pPr lvl="1"/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Decline in the emotional and mental wellbeing of many of our members, especially those with memory problems. </a:t>
            </a:r>
          </a:p>
          <a:p>
            <a:pPr lvl="1"/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The workload (especially for staff based at the Centre) has been at times overwhelming.</a:t>
            </a:r>
          </a:p>
          <a:p>
            <a:pPr lvl="1"/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People are desperate for human contact and we can’t provide it – this is emotionally hard for staff members and volunteers.</a:t>
            </a:r>
          </a:p>
          <a:p>
            <a:pPr marL="457200" lvl="1" indent="0">
              <a:buNone/>
            </a:pPr>
            <a:endParaRPr lang="en-GB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/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influx of goodwill and offers to help are phenomenal.</a:t>
            </a:r>
          </a:p>
          <a:p>
            <a:pPr lvl="1"/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Leeds City Council are very supportive.</a:t>
            </a:r>
            <a:endParaRPr lang="en-GB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/>
            <a:r>
              <a:rPr lang="en-GB" dirty="0">
                <a:latin typeface="Calibri" panose="020F0502020204030204" pitchFamily="34" charset="0"/>
              </a:rPr>
              <a:t>Funders contacted us offering a grant / information on how to access grants. </a:t>
            </a:r>
          </a:p>
          <a:p>
            <a:pPr lvl="1"/>
            <a:r>
              <a:rPr lang="en-GB" dirty="0">
                <a:latin typeface="Calibri" panose="020F0502020204030204" pitchFamily="34" charset="0"/>
              </a:rPr>
              <a:t>Funders have been flexible.</a:t>
            </a:r>
          </a:p>
        </p:txBody>
      </p:sp>
    </p:spTree>
    <p:extLst>
      <p:ext uri="{BB962C8B-B14F-4D97-AF65-F5344CB8AC3E}">
        <p14:creationId xmlns:p14="http://schemas.microsoft.com/office/powerpoint/2010/main" val="597007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11A18-DFEB-4913-96DE-2ED723DFE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b="1"/>
              <a:t>Financial Impact </a:t>
            </a: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A37DA-1579-4919-AC13-61033C54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878"/>
            <a:ext cx="10515600" cy="4351338"/>
          </a:xfrm>
        </p:spPr>
        <p:txBody>
          <a:bodyPr>
            <a:normAutofit lnSpcReduction="10000"/>
          </a:bodyPr>
          <a:lstStyle/>
          <a:p>
            <a:pPr lvl="1"/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Until recent weeks, we were very concerned for our future as we have lost most of our self generated income, had a significant increase in expenses and couldn’t afford to furlough staff as we needed ‘all hands on deck’</a:t>
            </a:r>
          </a:p>
          <a:p>
            <a:pPr lvl="1"/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We have been very fortunate to secure grants and we are now financially stable for this financial year </a:t>
            </a:r>
          </a:p>
          <a:p>
            <a:pPr lvl="1"/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Funding ends for 3 staff next year. I am not very confident that we will secure funding to continue these posts.</a:t>
            </a:r>
          </a:p>
          <a:p>
            <a:pPr lvl="1"/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It is unknown factor how the longer term future will look for us financially. We expect we will be more reliant on grants but recognise it will more competitive than ever.</a:t>
            </a:r>
          </a:p>
          <a:p>
            <a:pPr lvl="1"/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Our strategy for the last 5 years have been to increase income streams to make us financially more robust and this I believe will be critical for our future.</a:t>
            </a:r>
            <a:endParaRPr lang="en-GB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183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4081-F4D2-4E1F-B7B1-69967EC58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970"/>
            <a:ext cx="10515600" cy="463999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3200" b="1" dirty="0"/>
              <a:t>Ailsa Rhodes, CEO</a:t>
            </a:r>
          </a:p>
          <a:p>
            <a:pPr marL="0" indent="0" algn="ctr">
              <a:buNone/>
            </a:pPr>
            <a:r>
              <a:rPr lang="en-GB" sz="3000" b="1" dirty="0"/>
              <a:t>Older People’s Action in the Locality (OPAL)</a:t>
            </a:r>
          </a:p>
          <a:p>
            <a:pPr marL="0" indent="0" algn="ctr">
              <a:buNone/>
            </a:pPr>
            <a:r>
              <a:rPr lang="en-GB" sz="3200" b="1" dirty="0"/>
              <a:t>Welcome In Community Centre, 55 Bedford Dr, </a:t>
            </a:r>
          </a:p>
          <a:p>
            <a:pPr marL="0" indent="0" algn="ctr">
              <a:buNone/>
            </a:pPr>
            <a:r>
              <a:rPr lang="en-GB" sz="3200" b="1" dirty="0"/>
              <a:t>Leeds, LS16 6DJ</a:t>
            </a:r>
          </a:p>
          <a:p>
            <a:pPr marL="0" indent="0" algn="ctr">
              <a:buNone/>
            </a:pPr>
            <a:r>
              <a:rPr lang="en-GB" sz="3200" b="1" dirty="0"/>
              <a:t>0113 2619103</a:t>
            </a:r>
          </a:p>
          <a:p>
            <a:pPr marL="0" indent="0" algn="ctr">
              <a:buNone/>
            </a:pPr>
            <a:r>
              <a:rPr lang="en-GB" b="1" dirty="0">
                <a:hlinkClick r:id="rId2"/>
              </a:rPr>
              <a:t>ailsa@opal-project.org.uk</a:t>
            </a:r>
            <a:r>
              <a:rPr lang="en-GB" b="1" dirty="0"/>
              <a:t>   </a:t>
            </a:r>
          </a:p>
          <a:p>
            <a:pPr marL="0" indent="0" algn="ctr">
              <a:buNone/>
            </a:pPr>
            <a:r>
              <a:rPr lang="en-GB" b="1" dirty="0">
                <a:hlinkClick r:id="rId3"/>
              </a:rPr>
              <a:t>www.opal-project.org.uk</a:t>
            </a:r>
            <a:endParaRPr lang="en-GB" b="1" dirty="0"/>
          </a:p>
          <a:p>
            <a:pPr marL="0" indent="0" algn="ctr">
              <a:buNone/>
            </a:pPr>
            <a:r>
              <a:rPr lang="en-GB" b="1" dirty="0"/>
              <a:t>Facebook: Older People’s Action in the Locality </a:t>
            </a:r>
          </a:p>
          <a:p>
            <a:pPr marL="0" indent="0" algn="ctr">
              <a:buNone/>
            </a:pPr>
            <a:r>
              <a:rPr lang="en-GB" b="1" dirty="0"/>
              <a:t>Twitter: @OPALLeeds16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3C9DA6-57F6-44CD-A16B-CE1D4BD0D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827" y="335883"/>
            <a:ext cx="2196781" cy="140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63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852</Words>
  <Application>Microsoft Office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About OPAL</vt:lpstr>
      <vt:lpstr>Welcome In Community Centre</vt:lpstr>
      <vt:lpstr>Covid-19</vt:lpstr>
      <vt:lpstr>PowerPoint Presentation</vt:lpstr>
      <vt:lpstr>OPAL’s Response</vt:lpstr>
      <vt:lpstr>OPAL’s Response continued...</vt:lpstr>
      <vt:lpstr>The Impact </vt:lpstr>
      <vt:lpstr>Financial Impact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OPAL</dc:title>
  <dc:creator>Ailsa Rhodes</dc:creator>
  <cp:lastModifiedBy>Carla Marshall</cp:lastModifiedBy>
  <cp:revision>5</cp:revision>
  <dcterms:created xsi:type="dcterms:W3CDTF">2020-07-01T08:50:18Z</dcterms:created>
  <dcterms:modified xsi:type="dcterms:W3CDTF">2020-07-01T12:00:33Z</dcterms:modified>
</cp:coreProperties>
</file>