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712" r:id="rId3"/>
    <p:sldMasterId id="2147483724" r:id="rId4"/>
    <p:sldMasterId id="2147483748" r:id="rId5"/>
  </p:sldMasterIdLst>
  <p:notesMasterIdLst>
    <p:notesMasterId r:id="rId26"/>
  </p:notesMasterIdLst>
  <p:sldIdLst>
    <p:sldId id="639" r:id="rId6"/>
    <p:sldId id="273" r:id="rId7"/>
    <p:sldId id="725" r:id="rId8"/>
    <p:sldId id="719" r:id="rId9"/>
    <p:sldId id="720" r:id="rId10"/>
    <p:sldId id="544" r:id="rId11"/>
    <p:sldId id="840" r:id="rId12"/>
    <p:sldId id="730" r:id="rId13"/>
    <p:sldId id="264" r:id="rId14"/>
    <p:sldId id="280" r:id="rId15"/>
    <p:sldId id="288" r:id="rId16"/>
    <p:sldId id="256" r:id="rId17"/>
    <p:sldId id="279" r:id="rId18"/>
    <p:sldId id="258" r:id="rId19"/>
    <p:sldId id="259" r:id="rId20"/>
    <p:sldId id="839" r:id="rId21"/>
    <p:sldId id="551" r:id="rId22"/>
    <p:sldId id="731" r:id="rId23"/>
    <p:sldId id="728"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58" autoAdjust="0"/>
  </p:normalViewPr>
  <p:slideViewPr>
    <p:cSldViewPr>
      <p:cViewPr varScale="1">
        <p:scale>
          <a:sx n="75" d="100"/>
          <a:sy n="75" d="100"/>
        </p:scale>
        <p:origin x="142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854347-DB7B-4F59-B254-85F2768D44D6}" type="datetimeFigureOut">
              <a:rPr lang="en-GB" smtClean="0"/>
              <a:t>09/11/2019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A9FDF-6DA6-4A0C-9B3C-D8B0F8524D1B}" type="slidenum">
              <a:rPr lang="en-GB" smtClean="0"/>
              <a:t>‹#›</a:t>
            </a:fld>
            <a:endParaRPr lang="en-GB"/>
          </a:p>
        </p:txBody>
      </p:sp>
    </p:spTree>
    <p:extLst>
      <p:ext uri="{BB962C8B-B14F-4D97-AF65-F5344CB8AC3E}">
        <p14:creationId xmlns:p14="http://schemas.microsoft.com/office/powerpoint/2010/main" val="426423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EA9FDF-6DA6-4A0C-9B3C-D8B0F8524D1B}" type="slidenum">
              <a:rPr lang="en-GB" smtClean="0"/>
              <a:t>2</a:t>
            </a:fld>
            <a:endParaRPr lang="en-GB"/>
          </a:p>
        </p:txBody>
      </p:sp>
    </p:spTree>
    <p:extLst>
      <p:ext uri="{BB962C8B-B14F-4D97-AF65-F5344CB8AC3E}">
        <p14:creationId xmlns:p14="http://schemas.microsoft.com/office/powerpoint/2010/main" val="7715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5B1EE5F-A928-4EAD-A729-243986E258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7575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popped into BCVS and asked could we promote her groups , She was still a private company at this stage and we only promote community/voluntary groups.</a:t>
            </a:r>
          </a:p>
          <a:p>
            <a:endParaRPr lang="en-US" dirty="0"/>
          </a:p>
          <a:p>
            <a:r>
              <a:rPr lang="en-US" dirty="0"/>
              <a:t>Our partnership officer suggested  Sarah registered as a Community interest group </a:t>
            </a:r>
          </a:p>
          <a:p>
            <a:endParaRPr lang="en-US" dirty="0"/>
          </a:p>
          <a:p>
            <a:r>
              <a:rPr lang="en-US" dirty="0"/>
              <a:t>Supported Sarah’s transition from a private company to a Community Interest Company</a:t>
            </a:r>
          </a:p>
          <a:p>
            <a:endParaRPr lang="en-US" dirty="0"/>
          </a:p>
          <a:p>
            <a:r>
              <a:rPr lang="en-US" dirty="0"/>
              <a:t>Sarah could take a wage, but all profit would be ploughed back into the business to benefit the community at large</a:t>
            </a:r>
          </a:p>
          <a:p>
            <a:endParaRPr lang="en-US" dirty="0"/>
          </a:p>
          <a:p>
            <a:r>
              <a:rPr lang="en-US" dirty="0"/>
              <a:t>This enabled Sarah to offer services elsewhere across the district with access to all</a:t>
            </a:r>
          </a:p>
          <a:p>
            <a:endParaRPr lang="en-GB" dirty="0"/>
          </a:p>
          <a:p>
            <a:r>
              <a:rPr lang="en-GB" dirty="0"/>
              <a:t>Evidence : 1.5, 1.4, 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ABEB1-F81C-45A6-9CA4-54A498FCDC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7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LWW is a social W</a:t>
            </a:r>
            <a:r>
              <a:rPr lang="en-GB" baseline="0" dirty="0"/>
              <a:t>B Service funded by Public Health and delivered in the form of a partnership between SWYPFT and Nova, we provide social prescribing and self management courses and workshops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D554A-9059-4934-920E-760E237DF4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60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Provides a single point of contact (SPOC). </a:t>
            </a:r>
          </a:p>
          <a:p>
            <a:pPr lvl="0"/>
            <a:r>
              <a:rPr lang="en-GB" sz="1200" dirty="0"/>
              <a:t>Offers roles for volunteers to directly support people to access local services.</a:t>
            </a:r>
          </a:p>
          <a:p>
            <a:pPr lvl="0"/>
            <a:r>
              <a:rPr lang="en-GB" sz="1200" dirty="0"/>
              <a:t>Offers roles for volunteers to deliver self management courses and workshops</a:t>
            </a:r>
          </a:p>
          <a:p>
            <a:pPr lvl="0"/>
            <a:r>
              <a:rPr lang="en-GB" sz="1200" dirty="0"/>
              <a:t>We have an emphasis on collaborative working with the voluntary and community sector, including clear links with the new social wellbeing grants programme, which will be managed by Nova.</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A64D8-0BB5-4A84-BFDE-EC54AA9919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16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Live Well Wakefield is commissioned to address the social determinants of health, we get referrals for all sorts of issues but most are displayed on the slide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D554A-9059-4934-920E-760E237DF4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31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Wakefield SP tool is based around the 5 ways to wellbeing and is</a:t>
            </a:r>
            <a:r>
              <a:rPr lang="en-GB" baseline="0" dirty="0"/>
              <a:t> holistic in approach covering everything from diet and smoking to finances, employment and social connections.  We use this as a way to identify what the person wants to achieve (a goal) or what is having biggest impact on their H&amp;WB. We then agree a plan with the client, detailing what we will do and in some cases what the client will do (to encourage self care where appropriate)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6D554A-9059-4934-920E-760E237DF4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42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ABEB1-F81C-45A6-9CA4-54A498FCDC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84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0E1B3F-AEB0-4843-B2B9-CC6F1078FE58}"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159050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0E1B3F-AEB0-4843-B2B9-CC6F1078FE58}"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114926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0E1B3F-AEB0-4843-B2B9-CC6F1078FE58}"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1148354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99BF19-EC0D-41E8-AE8E-91AD26CC108B}"/>
              </a:ext>
            </a:extLst>
          </p:cNvPr>
          <p:cNvSpPr txBox="1">
            <a:spLocks/>
          </p:cNvSpPr>
          <p:nvPr userDrawn="1"/>
        </p:nvSpPr>
        <p:spPr>
          <a:xfrm>
            <a:off x="0" y="401637"/>
            <a:ext cx="7049125" cy="4953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0" kern="1200">
                <a:solidFill>
                  <a:schemeClr val="tx1"/>
                </a:solidFill>
                <a:latin typeface="+mj-lt"/>
                <a:ea typeface="+mj-ea"/>
                <a:cs typeface="+mj-cs"/>
              </a:defRPr>
            </a:lvl1pPr>
          </a:lstStyle>
          <a:p>
            <a:pPr algn="ctr"/>
            <a:r>
              <a:rPr lang="en-US" sz="2800" b="1" dirty="0">
                <a:solidFill>
                  <a:schemeClr val="accent1">
                    <a:lumMod val="75000"/>
                  </a:schemeClr>
                </a:solidFill>
              </a:rPr>
              <a:t>Models of social prescribing (Kimberlee, 2015)</a:t>
            </a:r>
          </a:p>
        </p:txBody>
      </p:sp>
    </p:spTree>
    <p:extLst>
      <p:ext uri="{BB962C8B-B14F-4D97-AF65-F5344CB8AC3E}">
        <p14:creationId xmlns:p14="http://schemas.microsoft.com/office/powerpoint/2010/main" val="388396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99BF19-EC0D-41E8-AE8E-91AD26CC108B}"/>
              </a:ext>
            </a:extLst>
          </p:cNvPr>
          <p:cNvSpPr txBox="1">
            <a:spLocks/>
          </p:cNvSpPr>
          <p:nvPr userDrawn="1"/>
        </p:nvSpPr>
        <p:spPr>
          <a:xfrm>
            <a:off x="0" y="401637"/>
            <a:ext cx="7049125" cy="4953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0" kern="1200">
                <a:solidFill>
                  <a:schemeClr val="tx1"/>
                </a:solidFill>
                <a:latin typeface="+mj-lt"/>
                <a:ea typeface="+mj-ea"/>
                <a:cs typeface="+mj-cs"/>
              </a:defRPr>
            </a:lvl1pPr>
          </a:lstStyle>
          <a:p>
            <a:pPr algn="l"/>
            <a:r>
              <a:rPr lang="en-US" sz="2800" b="1" dirty="0">
                <a:solidFill>
                  <a:schemeClr val="accent1">
                    <a:lumMod val="75000"/>
                  </a:schemeClr>
                </a:solidFill>
              </a:rPr>
              <a:t>  Regional Social Prescribing Facilitator Role</a:t>
            </a:r>
          </a:p>
        </p:txBody>
      </p:sp>
      <p:sp>
        <p:nvSpPr>
          <p:cNvPr id="4" name="Content Placeholder 2">
            <a:extLst>
              <a:ext uri="{FF2B5EF4-FFF2-40B4-BE49-F238E27FC236}">
                <a16:creationId xmlns:a16="http://schemas.microsoft.com/office/drawing/2014/main" id="{2E4BD459-3FC8-4B66-B516-44568DF04505}"/>
              </a:ext>
            </a:extLst>
          </p:cNvPr>
          <p:cNvSpPr>
            <a:spLocks noGrp="1"/>
          </p:cNvSpPr>
          <p:nvPr>
            <p:ph idx="1"/>
          </p:nvPr>
        </p:nvSpPr>
        <p:spPr>
          <a:xfrm>
            <a:off x="133697" y="1000124"/>
            <a:ext cx="8876606" cy="559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9941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109D-E4AC-4395-A50B-3BAB5FD413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FD0271E-8101-4813-A4A8-80A312DEC1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14489B-4951-44ED-BC34-2D2CBD67D487}"/>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5" name="Footer Placeholder 4">
            <a:extLst>
              <a:ext uri="{FF2B5EF4-FFF2-40B4-BE49-F238E27FC236}">
                <a16:creationId xmlns:a16="http://schemas.microsoft.com/office/drawing/2014/main" id="{EDE6536F-39FE-4F3D-B4C9-B79FED3C0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D2A1C6-AA3C-4655-9163-08ADC121F20C}"/>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33569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B248-E07C-4BDB-BA7E-295CE64097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D2F49E-DB7D-4C95-82AA-8466A41EB9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1BE34-DA89-4CF9-BAB5-EA0DD9A45463}"/>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5" name="Footer Placeholder 4">
            <a:extLst>
              <a:ext uri="{FF2B5EF4-FFF2-40B4-BE49-F238E27FC236}">
                <a16:creationId xmlns:a16="http://schemas.microsoft.com/office/drawing/2014/main" id="{83214185-1CF9-4AA7-A745-2B019628E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2A3E0C-6EF8-43BA-81F0-993BF8997EC4}"/>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1573736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4B75E-613E-469F-BA63-F0D8EF821F9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076234-136B-41E9-B916-B9B2A824354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65450B-DA04-439A-9743-0B8C2CCF1AD8}"/>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5" name="Footer Placeholder 4">
            <a:extLst>
              <a:ext uri="{FF2B5EF4-FFF2-40B4-BE49-F238E27FC236}">
                <a16:creationId xmlns:a16="http://schemas.microsoft.com/office/drawing/2014/main" id="{B5A99354-A17B-47CF-9666-91733311D5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D71FD-8038-4C18-8DFC-763248067EED}"/>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3497849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C449-150D-4D19-AD8D-4481B955BB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2CD2B4-2540-4DBA-AA78-FCA4326161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976B92-9735-4DF9-8449-4E0CC0DAD6C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8AD24C-D3DE-48A7-9C2D-6AC45FAA2636}"/>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6" name="Footer Placeholder 5">
            <a:extLst>
              <a:ext uri="{FF2B5EF4-FFF2-40B4-BE49-F238E27FC236}">
                <a16:creationId xmlns:a16="http://schemas.microsoft.com/office/drawing/2014/main" id="{224BCC5F-B27D-4E40-AF49-BF6D7C489B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354288-EF71-4304-9E4C-65D604BA8FAD}"/>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100763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655D-5C60-4AFE-A56D-AB3EF856520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17A636-0450-4BB6-AFE2-134C51AC27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4E33B0F-0D13-42C0-941D-16AA04CA666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E1916C-CE2F-4FB9-A9F7-53B4D0F988F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D60FE7D-5F5C-4A80-BBA0-B071165C640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B8AEE7-5111-48F2-A8D9-AD0C2FE43D8F}"/>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8" name="Footer Placeholder 7">
            <a:extLst>
              <a:ext uri="{FF2B5EF4-FFF2-40B4-BE49-F238E27FC236}">
                <a16:creationId xmlns:a16="http://schemas.microsoft.com/office/drawing/2014/main" id="{0F75779F-48FD-4F80-B37C-2E2338C1FF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4F03BF-0DFD-43A8-A32B-FDC4A75473E4}"/>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141760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A70B-79EE-4187-A781-E23BD0F071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E663FA-172E-448E-87D9-10DB24026EC5}"/>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4" name="Footer Placeholder 3">
            <a:extLst>
              <a:ext uri="{FF2B5EF4-FFF2-40B4-BE49-F238E27FC236}">
                <a16:creationId xmlns:a16="http://schemas.microsoft.com/office/drawing/2014/main" id="{732985D3-A257-4650-AA46-38E254D0CA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7151EB-A441-41E3-87F0-FF242B3A89DA}"/>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422238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0E1B3F-AEB0-4843-B2B9-CC6F1078FE58}"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72881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5A9A8-7459-45DB-B956-5F948311DD52}"/>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3" name="Footer Placeholder 2">
            <a:extLst>
              <a:ext uri="{FF2B5EF4-FFF2-40B4-BE49-F238E27FC236}">
                <a16:creationId xmlns:a16="http://schemas.microsoft.com/office/drawing/2014/main" id="{0E547069-2B92-409A-AA86-233A0F7AB7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398C7-BB3E-4396-9E86-8BB0B76B41DD}"/>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3831881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4D2C-7C6F-40B4-9DB7-48525B1BDBE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5AFDD2-3488-4EAD-B51B-290349B48C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FBFC6D-EE94-42C2-8828-0690727C2A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DCCE52-05F7-4C86-9409-414498143150}"/>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6" name="Footer Placeholder 5">
            <a:extLst>
              <a:ext uri="{FF2B5EF4-FFF2-40B4-BE49-F238E27FC236}">
                <a16:creationId xmlns:a16="http://schemas.microsoft.com/office/drawing/2014/main" id="{9A3D6CCF-DD0A-4A4B-9657-528719F611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D1160A-EBB8-43E6-8C75-F42C4865AF42}"/>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53328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A159-3D25-4190-87C0-F3A2A43F7E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C62F20-A4C2-4076-A84C-2F6BB549CF5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D9D57E8-5B15-4311-9295-EE7A277E01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4EAA35F-3810-484C-942B-DBE4B904010F}"/>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6" name="Footer Placeholder 5">
            <a:extLst>
              <a:ext uri="{FF2B5EF4-FFF2-40B4-BE49-F238E27FC236}">
                <a16:creationId xmlns:a16="http://schemas.microsoft.com/office/drawing/2014/main" id="{ACEC2D9A-A23D-4BE6-AC15-3587B7F66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FCB2D9-05E6-4DE6-8D98-D55B48346613}"/>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711837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DB22-A274-4484-A2D8-BDA452164A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9FA33D-E23A-4CB7-8D12-72C7612A6D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95266-6C31-44F2-988D-785D856BB347}"/>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5" name="Footer Placeholder 4">
            <a:extLst>
              <a:ext uri="{FF2B5EF4-FFF2-40B4-BE49-F238E27FC236}">
                <a16:creationId xmlns:a16="http://schemas.microsoft.com/office/drawing/2014/main" id="{2A797232-E69B-49E3-8C1C-288601E1A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76E8C4-FD11-4035-BC41-C14FE7860918}"/>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3968100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291D5A-3C32-4453-B02C-FA3674B9BD5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3A6BA4-5830-433B-B6CD-99010B5EA6B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E3430-3929-4A95-AED3-E34F696DB53F}"/>
              </a:ext>
            </a:extLst>
          </p:cNvPr>
          <p:cNvSpPr>
            <a:spLocks noGrp="1"/>
          </p:cNvSpPr>
          <p:nvPr>
            <p:ph type="dt" sz="half" idx="10"/>
          </p:nvPr>
        </p:nvSpPr>
        <p:spPr/>
        <p:txBody>
          <a:bodyPr/>
          <a:lstStyle/>
          <a:p>
            <a:fld id="{2DEBBD88-AC87-4E1B-B7D9-A249C57962A5}" type="datetimeFigureOut">
              <a:rPr lang="en-GB" smtClean="0"/>
              <a:t>09/11/2019</a:t>
            </a:fld>
            <a:endParaRPr lang="en-GB"/>
          </a:p>
        </p:txBody>
      </p:sp>
      <p:sp>
        <p:nvSpPr>
          <p:cNvPr id="5" name="Footer Placeholder 4">
            <a:extLst>
              <a:ext uri="{FF2B5EF4-FFF2-40B4-BE49-F238E27FC236}">
                <a16:creationId xmlns:a16="http://schemas.microsoft.com/office/drawing/2014/main" id="{90A397EA-296F-4B34-8C49-FED951E151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04DA1-56BD-4230-B695-08411C3EFEDE}"/>
              </a:ext>
            </a:extLst>
          </p:cNvPr>
          <p:cNvSpPr>
            <a:spLocks noGrp="1"/>
          </p:cNvSpPr>
          <p:nvPr>
            <p:ph type="sldNum" sz="quarter" idx="12"/>
          </p:nvPr>
        </p:nvSpPr>
        <p:spPr/>
        <p:txBody>
          <a:bodyPr/>
          <a:lstStyle/>
          <a:p>
            <a:fld id="{B14EF817-7991-46BC-93F1-F69DF15BE271}" type="slidenum">
              <a:rPr lang="en-GB" smtClean="0"/>
              <a:t>‹#›</a:t>
            </a:fld>
            <a:endParaRPr lang="en-GB"/>
          </a:p>
        </p:txBody>
      </p:sp>
    </p:spTree>
    <p:extLst>
      <p:ext uri="{BB962C8B-B14F-4D97-AF65-F5344CB8AC3E}">
        <p14:creationId xmlns:p14="http://schemas.microsoft.com/office/powerpoint/2010/main" val="2367651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11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3570" y="2276872"/>
            <a:ext cx="8031757" cy="1080120"/>
          </a:xfrm>
          <a:solidFill>
            <a:srgbClr val="E5FCFF"/>
          </a:solidFill>
        </p:spPr>
        <p:txBody>
          <a:bodyPr/>
          <a:lstStyle>
            <a:lvl1pPr>
              <a:defRPr b="1"/>
            </a:lvl1pPr>
          </a:lstStyle>
          <a:p>
            <a:r>
              <a:rPr lang="en-US" dirty="0"/>
              <a:t>Click to edit Master title style</a:t>
            </a:r>
            <a:endParaRPr lang="en-GB" dirty="0"/>
          </a:p>
        </p:txBody>
      </p:sp>
      <p:pic>
        <p:nvPicPr>
          <p:cNvPr id="12" name="Picture 11"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3"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3758370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5"/>
            <a:ext cx="8229600" cy="3921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1058352" y="696120"/>
            <a:ext cx="6970032" cy="432048"/>
          </a:xfrm>
          <a:solidFill>
            <a:srgbClr val="E5FCFF"/>
          </a:solidFill>
        </p:spPr>
        <p:txBody>
          <a:bodyPr>
            <a:normAutofit/>
          </a:bodyPr>
          <a:lstStyle>
            <a:lvl1pPr>
              <a:defRPr sz="2400" b="1">
                <a:solidFill>
                  <a:schemeClr val="accent1">
                    <a:lumMod val="75000"/>
                  </a:schemeClr>
                </a:solidFill>
              </a:defRPr>
            </a:lvl1pPr>
          </a:lstStyle>
          <a:p>
            <a:r>
              <a:rPr lang="en-US" dirty="0"/>
              <a:t>ERY Social Prescribing Integrated Service</a:t>
            </a:r>
            <a:endParaRPr lang="en-GB" dirty="0"/>
          </a:p>
        </p:txBody>
      </p:sp>
      <p:pic>
        <p:nvPicPr>
          <p:cNvPr id="10" name="Picture 9"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1"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2135437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1" name="Picture 10"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2"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349229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87CFF7-FC7C-494A-8706-1D51B70B5676}" type="slidenum">
              <a:rPr lang="en-GB" smtClean="0"/>
              <a:t>‹#›</a:t>
            </a:fld>
            <a:endParaRPr lang="en-GB"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2" name="Picture 11"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3"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100281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87CFF7-FC7C-494A-8706-1D51B70B5676}" type="slidenum">
              <a:rPr lang="en-GB" smtClean="0"/>
              <a:t>‹#›</a:t>
            </a:fld>
            <a:endParaRPr lang="en-GB"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4" name="Picture 13"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5"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140514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E1B3F-AEB0-4843-B2B9-CC6F1078FE58}" type="datetimeFigureOut">
              <a:rPr lang="en-GB" smtClean="0"/>
              <a:t>09/11/2019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3332594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87CFF7-FC7C-494A-8706-1D51B70B5676}" type="slidenum">
              <a:rPr lang="en-GB" smtClean="0"/>
              <a:t>‹#›</a:t>
            </a:fld>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0" name="Picture 9"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1"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1054320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87CFF7-FC7C-494A-8706-1D51B70B5676}" type="slidenum">
              <a:rPr lang="en-GB" smtClean="0"/>
              <a:t>‹#›</a:t>
            </a:fld>
            <a:endParaRPr lang="en-GB" dirty="0"/>
          </a:p>
        </p:txBody>
      </p:sp>
    </p:spTree>
    <p:extLst>
      <p:ext uri="{BB962C8B-B14F-4D97-AF65-F5344CB8AC3E}">
        <p14:creationId xmlns:p14="http://schemas.microsoft.com/office/powerpoint/2010/main" val="237179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87CFF7-FC7C-494A-8706-1D51B70B5676}" type="slidenum">
              <a:rPr lang="en-GB" smtClean="0"/>
              <a:t>‹#›</a:t>
            </a:fld>
            <a:endParaRPr lang="en-GB" dirty="0"/>
          </a:p>
        </p:txBody>
      </p:sp>
      <p:pic>
        <p:nvPicPr>
          <p:cNvPr id="8" name="Picture 7" descr="twitter-bird-white-on-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9"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1461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87CFF7-FC7C-494A-8706-1D51B70B5676}" type="slidenum">
              <a:rPr lang="en-GB" smtClean="0"/>
              <a:t>‹#›</a:t>
            </a:fld>
            <a:endParaRPr lang="en-GB" dirty="0"/>
          </a:p>
        </p:txBody>
      </p:sp>
      <p:pic>
        <p:nvPicPr>
          <p:cNvPr id="8" name="Picture 7" descr="twitter-bird-white-on-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9"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531863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1" name="Picture 10"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2"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3862180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5433794" y="3147794"/>
            <a:ext cx="6453337" cy="96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rot="5400000">
            <a:off x="5486770" y="3099803"/>
            <a:ext cx="5380303"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1" name="Picture 10"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05146" y="2780929"/>
            <a:ext cx="381049" cy="381049"/>
          </a:xfrm>
          <a:prstGeom prst="rect">
            <a:avLst/>
          </a:prstGeom>
        </p:spPr>
      </p:pic>
      <p:sp>
        <p:nvSpPr>
          <p:cNvPr id="12" name="Text Box 2"/>
          <p:cNvSpPr txBox="1">
            <a:spLocks noChangeArrowheads="1"/>
          </p:cNvSpPr>
          <p:nvPr userDrawn="1"/>
        </p:nvSpPr>
        <p:spPr bwMode="auto">
          <a:xfrm rot="5400000">
            <a:off x="-622298" y="411721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33924" y="768972"/>
            <a:ext cx="2213845" cy="765153"/>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02535" y="5987003"/>
            <a:ext cx="1085851" cy="434340"/>
          </a:xfrm>
          <a:prstGeom prst="rect">
            <a:avLst/>
          </a:prstGeom>
        </p:spPr>
      </p:pic>
    </p:spTree>
    <p:extLst>
      <p:ext uri="{BB962C8B-B14F-4D97-AF65-F5344CB8AC3E}">
        <p14:creationId xmlns:p14="http://schemas.microsoft.com/office/powerpoint/2010/main" val="1364568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11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3570" y="2276872"/>
            <a:ext cx="8031757" cy="1080120"/>
          </a:xfrm>
          <a:solidFill>
            <a:srgbClr val="E5FCFF"/>
          </a:solidFill>
        </p:spPr>
        <p:txBody>
          <a:bodyPr/>
          <a:lstStyle>
            <a:lvl1pPr>
              <a:defRPr b="1"/>
            </a:lvl1pPr>
          </a:lstStyle>
          <a:p>
            <a:r>
              <a:rPr lang="en-US" dirty="0"/>
              <a:t>Click to edit Master title style</a:t>
            </a:r>
            <a:endParaRPr lang="en-GB" dirty="0"/>
          </a:p>
        </p:txBody>
      </p:sp>
      <p:pic>
        <p:nvPicPr>
          <p:cNvPr id="12" name="Picture 11"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3"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2330510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5"/>
            <a:ext cx="8229600" cy="3921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58352" y="696120"/>
            <a:ext cx="6970032" cy="432048"/>
          </a:xfrm>
          <a:solidFill>
            <a:srgbClr val="E5FCFF"/>
          </a:solidFill>
        </p:spPr>
        <p:txBody>
          <a:bodyPr>
            <a:normAutofit/>
          </a:bodyPr>
          <a:lstStyle>
            <a:lvl1pPr>
              <a:defRPr sz="2400" b="1"/>
            </a:lvl1pPr>
          </a:lstStyle>
          <a:p>
            <a:r>
              <a:rPr lang="en-US" dirty="0"/>
              <a:t>Click to edit Master title style</a:t>
            </a:r>
            <a:endParaRPr lang="en-GB" dirty="0"/>
          </a:p>
        </p:txBody>
      </p:sp>
      <p:pic>
        <p:nvPicPr>
          <p:cNvPr id="10" name="Picture 9"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1"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328104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1" name="Picture 10"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2"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3835235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87CFF7-FC7C-494A-8706-1D51B70B5676}" type="slidenum">
              <a:rPr lang="en-GB" smtClean="0"/>
              <a:t>‹#›</a:t>
            </a:fld>
            <a:endParaRPr lang="en-GB"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2" name="Picture 11"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3"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164621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0E1B3F-AEB0-4843-B2B9-CC6F1078FE58}" type="datetimeFigureOut">
              <a:rPr lang="en-GB" smtClean="0"/>
              <a:t>09/11/2019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724063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87CFF7-FC7C-494A-8706-1D51B70B5676}" type="slidenum">
              <a:rPr lang="en-GB" smtClean="0"/>
              <a:t>‹#›</a:t>
            </a:fld>
            <a:endParaRPr lang="en-GB"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4" name="Picture 13"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5"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465750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87CFF7-FC7C-494A-8706-1D51B70B5676}" type="slidenum">
              <a:rPr lang="en-GB" smtClean="0"/>
              <a:t>‹#›</a:t>
            </a:fld>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0" name="Picture 9"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1"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2124888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87CFF7-FC7C-494A-8706-1D51B70B5676}" type="slidenum">
              <a:rPr lang="en-GB" smtClean="0"/>
              <a:t>‹#›</a:t>
            </a:fld>
            <a:endParaRPr lang="en-GB" dirty="0"/>
          </a:p>
        </p:txBody>
      </p:sp>
    </p:spTree>
    <p:extLst>
      <p:ext uri="{BB962C8B-B14F-4D97-AF65-F5344CB8AC3E}">
        <p14:creationId xmlns:p14="http://schemas.microsoft.com/office/powerpoint/2010/main" val="2909120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87CFF7-FC7C-494A-8706-1D51B70B5676}" type="slidenum">
              <a:rPr lang="en-GB" smtClean="0"/>
              <a:t>‹#›</a:t>
            </a:fld>
            <a:endParaRPr lang="en-GB" dirty="0"/>
          </a:p>
        </p:txBody>
      </p:sp>
      <p:pic>
        <p:nvPicPr>
          <p:cNvPr id="8" name="Picture 7" descr="twitter-bird-white-on-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9"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4036236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87CFF7-FC7C-494A-8706-1D51B70B5676}" type="slidenum">
              <a:rPr lang="en-GB" smtClean="0"/>
              <a:t>‹#›</a:t>
            </a:fld>
            <a:endParaRPr lang="en-GB" dirty="0"/>
          </a:p>
        </p:txBody>
      </p:sp>
      <p:pic>
        <p:nvPicPr>
          <p:cNvPr id="8" name="Picture 7" descr="twitter-bird-white-on-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9"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206706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896" y="13650"/>
            <a:ext cx="8073802" cy="103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a:off x="1058352" y="696120"/>
            <a:ext cx="6970032"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1" name="Picture 10"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2707" y="6360321"/>
            <a:ext cx="381049" cy="381049"/>
          </a:xfrm>
          <a:prstGeom prst="rect">
            <a:avLst/>
          </a:prstGeom>
        </p:spPr>
      </p:pic>
      <p:sp>
        <p:nvSpPr>
          <p:cNvPr id="12" name="Text Box 2"/>
          <p:cNvSpPr txBox="1">
            <a:spLocks noChangeArrowheads="1"/>
          </p:cNvSpPr>
          <p:nvPr userDrawn="1"/>
        </p:nvSpPr>
        <p:spPr bwMode="auto">
          <a:xfrm>
            <a:off x="4264261" y="631889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01" y="6065033"/>
            <a:ext cx="2213845" cy="765153"/>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84368" y="6307029"/>
            <a:ext cx="1085850" cy="434340"/>
          </a:xfrm>
          <a:prstGeom prst="rect">
            <a:avLst/>
          </a:prstGeom>
        </p:spPr>
      </p:pic>
    </p:spTree>
    <p:extLst>
      <p:ext uri="{BB962C8B-B14F-4D97-AF65-F5344CB8AC3E}">
        <p14:creationId xmlns:p14="http://schemas.microsoft.com/office/powerpoint/2010/main" val="811845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8539C51-71FA-4569-86E3-E767A2572F90}" type="datetimeFigureOut">
              <a:rPr lang="en-GB" smtClean="0"/>
              <a:t>09/11/2019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87CFF7-FC7C-494A-8706-1D51B70B5676}" type="slidenum">
              <a:rPr lang="en-GB" smtClean="0"/>
              <a:t>‹#›</a:t>
            </a:fld>
            <a:endParaRPr lang="en-GB"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5433794" y="3147794"/>
            <a:ext cx="6453337" cy="96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rot="5400000">
            <a:off x="5486770" y="3099803"/>
            <a:ext cx="5380303" cy="432048"/>
          </a:xfrm>
          <a:prstGeom prst="rect">
            <a:avLst/>
          </a:prstGeom>
          <a:solidFill>
            <a:srgbClr val="E5FCFF"/>
          </a:solidFill>
        </p:spPr>
        <p:txBody>
          <a:bodyPr vert="horz" lIns="68580" tIns="34290" rIns="68580" bIns="34290" rtlCol="0" anchor="ctr">
            <a:normAutofit lnSpcReduction="1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sz="2400" dirty="0"/>
              <a:t>Click to edit Master title style</a:t>
            </a:r>
            <a:endParaRPr lang="en-GB" sz="2400" dirty="0"/>
          </a:p>
        </p:txBody>
      </p:sp>
      <p:pic>
        <p:nvPicPr>
          <p:cNvPr id="11" name="Picture 10" descr="twitter-bird-white-on-blu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05146" y="2780929"/>
            <a:ext cx="381049" cy="381049"/>
          </a:xfrm>
          <a:prstGeom prst="rect">
            <a:avLst/>
          </a:prstGeom>
        </p:spPr>
      </p:pic>
      <p:sp>
        <p:nvSpPr>
          <p:cNvPr id="12" name="Text Box 2"/>
          <p:cNvSpPr txBox="1">
            <a:spLocks noChangeArrowheads="1"/>
          </p:cNvSpPr>
          <p:nvPr userDrawn="1"/>
        </p:nvSpPr>
        <p:spPr bwMode="auto">
          <a:xfrm rot="5400000">
            <a:off x="-622298" y="4117215"/>
            <a:ext cx="2035933" cy="371475"/>
          </a:xfrm>
          <a:prstGeom prst="rect">
            <a:avLst/>
          </a:prstGeom>
          <a:noFill/>
          <a:ln w="9525">
            <a:noFill/>
            <a:miter lim="800000"/>
            <a:headEnd/>
            <a:tailEnd/>
          </a:ln>
        </p:spPr>
        <p:txBody>
          <a:bodyPr rot="0" vert="horz" wrap="square" lIns="68580" tIns="34290" rIns="68580" bIns="34290" anchor="t" anchorCtr="0">
            <a:noAutofit/>
          </a:bodyPr>
          <a:lstStyle/>
          <a:p>
            <a:pPr>
              <a:lnSpc>
                <a:spcPct val="115000"/>
              </a:lnSpc>
              <a:spcAft>
                <a:spcPts val="750"/>
              </a:spcAft>
            </a:pPr>
            <a:r>
              <a:rPr lang="en-GB" sz="1350" b="1" dirty="0">
                <a:solidFill>
                  <a:srgbClr val="0D97FF"/>
                </a:solidFill>
                <a:latin typeface="Calibri"/>
                <a:ea typeface="Calibri"/>
                <a:cs typeface="Times New Roman"/>
              </a:rPr>
              <a:t>#ery</a:t>
            </a:r>
            <a:r>
              <a:rPr lang="en-GB" sz="1350" b="1" dirty="0">
                <a:solidFill>
                  <a:srgbClr val="0D97FF"/>
                </a:solidFill>
                <a:effectLst/>
                <a:latin typeface="Calibri"/>
                <a:ea typeface="Calibri"/>
                <a:cs typeface="Times New Roman"/>
              </a:rPr>
              <a:t>bettercare</a:t>
            </a:r>
            <a:endParaRPr lang="en-GB" sz="1350" dirty="0">
              <a:solidFill>
                <a:srgbClr val="0D97FF"/>
              </a:solidFill>
              <a:effectLst/>
              <a:latin typeface="Calibri"/>
              <a:ea typeface="Calibri"/>
              <a:cs typeface="Times New Roman"/>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733924" y="768972"/>
            <a:ext cx="2213845" cy="765153"/>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02535" y="5987003"/>
            <a:ext cx="1085851" cy="434340"/>
          </a:xfrm>
          <a:prstGeom prst="rect">
            <a:avLst/>
          </a:prstGeom>
        </p:spPr>
      </p:pic>
    </p:spTree>
    <p:extLst>
      <p:ext uri="{BB962C8B-B14F-4D97-AF65-F5344CB8AC3E}">
        <p14:creationId xmlns:p14="http://schemas.microsoft.com/office/powerpoint/2010/main" val="3792498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8"/>
            <a:ext cx="5930646" cy="3651123"/>
          </a:xfrm>
          <a:prstGeom prst="rect">
            <a:avLst/>
          </a:prstGeom>
        </p:spPr>
        <p:txBody>
          <a:bodyPr anchor="b">
            <a:normAutofit/>
          </a:bodyPr>
          <a:lstStyle>
            <a:lvl1pPr algn="l">
              <a:lnSpc>
                <a:spcPct val="85000"/>
              </a:lnSpc>
              <a:defRPr sz="4350" baseline="0">
                <a:solidFill>
                  <a:schemeClr val="accent5">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46150" y="4476751"/>
            <a:ext cx="5930646" cy="666750"/>
          </a:xfrm>
        </p:spPr>
        <p:txBody>
          <a:bodyPr>
            <a:normAutofit/>
          </a:bodyPr>
          <a:lstStyle>
            <a:lvl1pPr marL="0" indent="0" algn="l">
              <a:buNone/>
              <a:defRPr sz="1200" i="1" baseline="0">
                <a:solidFill>
                  <a:schemeClr val="accent5">
                    <a:lumMod val="50000"/>
                  </a:schemeClr>
                </a:solidFill>
                <a:latin typeface="Calibri" panose="020F0502020204030204" pitchFamily="34" charset="0"/>
                <a:cs typeface="Calibri" panose="020F0502020204030204" pitchFamily="34" charset="0"/>
              </a:defRPr>
            </a:lvl1pPr>
            <a:lvl2pPr marL="342892" indent="0" algn="ctr">
              <a:buNone/>
              <a:defRPr sz="1650"/>
            </a:lvl2pPr>
            <a:lvl3pPr marL="685783" indent="0" algn="ctr">
              <a:buNone/>
              <a:defRPr sz="165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Click to edit Master subtitle style</a:t>
            </a:r>
          </a:p>
        </p:txBody>
      </p:sp>
      <p:sp>
        <p:nvSpPr>
          <p:cNvPr id="7" name="Rectangle 6"/>
          <p:cNvSpPr/>
          <p:nvPr/>
        </p:nvSpPr>
        <p:spPr>
          <a:xfrm>
            <a:off x="7553809" y="0"/>
            <a:ext cx="1600200" cy="6858000"/>
          </a:xfrm>
          <a:prstGeom prst="rect">
            <a:avLst/>
          </a:prstGeom>
          <a:solidFill>
            <a:srgbClr val="12CC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Content Placeholder 38">
            <a:extLst>
              <a:ext uri="{FF2B5EF4-FFF2-40B4-BE49-F238E27FC236}">
                <a16:creationId xmlns:a16="http://schemas.microsoft.com/office/drawing/2014/main" id="{7549A0DC-FC24-439C-9E9B-3292AB637799}"/>
              </a:ext>
            </a:extLst>
          </p:cNvPr>
          <p:cNvSpPr>
            <a:spLocks noGrp="1"/>
          </p:cNvSpPr>
          <p:nvPr>
            <p:ph sz="quarter" idx="10"/>
          </p:nvPr>
        </p:nvSpPr>
        <p:spPr>
          <a:xfrm>
            <a:off x="946360" y="5210177"/>
            <a:ext cx="5930438" cy="666750"/>
          </a:xfrm>
        </p:spPr>
        <p:txBody>
          <a:bodyPr vert="horz" lIns="91440" tIns="45720" rIns="91440" bIns="45720" rtlCol="0">
            <a:normAutofit/>
          </a:bodyPr>
          <a:lstStyle>
            <a:lvl1pPr marL="0" indent="0">
              <a:buNone/>
              <a:defRPr lang="en-GB" sz="1200" i="0" dirty="0"/>
            </a:lvl1pPr>
          </a:lstStyle>
          <a:p>
            <a:pPr marL="137156" lvl="0" indent="-137156"/>
            <a:r>
              <a:rPr lang="en-US" dirty="0"/>
              <a:t>Edit Master text styles</a:t>
            </a:r>
            <a:endParaRPr lang="en-GB" dirty="0"/>
          </a:p>
        </p:txBody>
      </p:sp>
      <p:pic>
        <p:nvPicPr>
          <p:cNvPr id="9" name="Picture 8">
            <a:extLst>
              <a:ext uri="{FF2B5EF4-FFF2-40B4-BE49-F238E27FC236}">
                <a16:creationId xmlns:a16="http://schemas.microsoft.com/office/drawing/2014/main" id="{54B9C54E-9F33-45A3-A32B-F8A67DD89E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9891" y="531228"/>
            <a:ext cx="1269852" cy="873232"/>
          </a:xfrm>
          <a:prstGeom prst="rect">
            <a:avLst/>
          </a:prstGeom>
        </p:spPr>
      </p:pic>
      <p:pic>
        <p:nvPicPr>
          <p:cNvPr id="10" name="Picture 9">
            <a:extLst>
              <a:ext uri="{FF2B5EF4-FFF2-40B4-BE49-F238E27FC236}">
                <a16:creationId xmlns:a16="http://schemas.microsoft.com/office/drawing/2014/main" id="{A6C26F0D-3014-4247-845B-2784211724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15953" y="1540645"/>
            <a:ext cx="1263791" cy="766499"/>
          </a:xfrm>
          <a:prstGeom prst="rect">
            <a:avLst/>
          </a:prstGeom>
        </p:spPr>
      </p:pic>
      <p:pic>
        <p:nvPicPr>
          <p:cNvPr id="11" name="Picture 10">
            <a:extLst>
              <a:ext uri="{FF2B5EF4-FFF2-40B4-BE49-F238E27FC236}">
                <a16:creationId xmlns:a16="http://schemas.microsoft.com/office/drawing/2014/main" id="{41C55978-5A74-44DF-AE0F-BAA69E5FA70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98254" y="2579513"/>
            <a:ext cx="911309" cy="1184317"/>
          </a:xfrm>
          <a:prstGeom prst="rect">
            <a:avLst/>
          </a:prstGeom>
        </p:spPr>
      </p:pic>
      <p:pic>
        <p:nvPicPr>
          <p:cNvPr id="12" name="Picture 11">
            <a:extLst>
              <a:ext uri="{FF2B5EF4-FFF2-40B4-BE49-F238E27FC236}">
                <a16:creationId xmlns:a16="http://schemas.microsoft.com/office/drawing/2014/main" id="{986EE888-AE11-41E3-B500-8FE19A1960B6}"/>
              </a:ext>
            </a:extLst>
          </p:cNvPr>
          <p:cNvPicPr>
            <a:picLocks noChangeAspect="1"/>
          </p:cNvPicPr>
          <p:nvPr userDrawn="1"/>
        </p:nvPicPr>
        <p:blipFill>
          <a:blip r:embed="rId5" cstate="email">
            <a:extLst>
              <a:ext uri="{BEBA8EAE-BF5A-486C-A8C5-ECC9F3942E4B}">
                <a14:imgProps xmlns:a14="http://schemas.microsoft.com/office/drawing/2010/main">
                  <a14:imgLayer r:embed="rId6">
                    <a14:imgEffect>
                      <a14:backgroundRemoval t="4186" b="95349" l="3346" r="96283">
                        <a14:foregroundMark x1="52416" y1="92558" x2="18587" y2="86977"/>
                        <a14:foregroundMark x1="18587" y1="86977" x2="6691" y2="61395"/>
                        <a14:foregroundMark x1="6691" y1="61395" x2="10781" y2="31163"/>
                        <a14:foregroundMark x1="10781" y1="31163" x2="33829" y2="13488"/>
                        <a14:foregroundMark x1="33829" y1="13488" x2="63197" y2="8837"/>
                        <a14:foregroundMark x1="63197" y1="8837" x2="82156" y2="26977"/>
                        <a14:foregroundMark x1="82156" y1="26977" x2="89963" y2="55814"/>
                        <a14:foregroundMark x1="89963" y1="55814" x2="78439" y2="80000"/>
                        <a14:foregroundMark x1="78439" y1="80000" x2="54647" y2="95349"/>
                        <a14:foregroundMark x1="54647" y1="95349" x2="43866" y2="91628"/>
                        <a14:foregroundMark x1="7063" y1="56744" x2="10781" y2="29302"/>
                        <a14:foregroundMark x1="10781" y1="29302" x2="31599" y2="11163"/>
                        <a14:foregroundMark x1="31599" y1="11163" x2="60967" y2="5581"/>
                        <a14:foregroundMark x1="60967" y1="5581" x2="81784" y2="24186"/>
                        <a14:foregroundMark x1="81784" y1="24186" x2="92937" y2="48372"/>
                        <a14:foregroundMark x1="92937" y1="48372" x2="92565" y2="64651"/>
                        <a14:foregroundMark x1="97026" y1="49302" x2="97026" y2="49302"/>
                        <a14:foregroundMark x1="3717" y1="50233" x2="3717" y2="50233"/>
                        <a14:foregroundMark x1="40520" y1="4186" x2="40520" y2="4186"/>
                        <a14:foregroundMark x1="57993" y1="4186" x2="57993" y2="4186"/>
                        <a14:foregroundMark x1="30483" y1="76279" x2="27138" y2="46977"/>
                        <a14:foregroundMark x1="27138" y1="46977" x2="55019" y2="40465"/>
                        <a14:foregroundMark x1="55019" y1="40465" x2="30855" y2="53488"/>
                        <a14:foregroundMark x1="30855" y1="53488" x2="28253" y2="26047"/>
                        <a14:foregroundMark x1="28253" y1="26047" x2="53532" y2="37674"/>
                        <a14:foregroundMark x1="53532" y1="37674" x2="60223" y2="35349"/>
                        <a14:foregroundMark x1="43866" y1="34419" x2="39405" y2="33023"/>
                        <a14:foregroundMark x1="30483" y1="24651" x2="31599" y2="22326"/>
                        <a14:foregroundMark x1="67658" y1="41860" x2="65056" y2="34419"/>
                        <a14:foregroundMark x1="66543" y1="40930" x2="62825" y2="35814"/>
                        <a14:backgroundMark x1="5576" y1="10698" x2="5576" y2="10698"/>
                        <a14:backgroundMark x1="6320" y1="14884" x2="17100" y2="7442"/>
                        <a14:backgroundMark x1="19331" y1="96279" x2="15613" y2="96744"/>
                      </a14:backgroundRemoval>
                    </a14:imgEffect>
                  </a14:imgLayer>
                </a14:imgProps>
              </a:ext>
              <a:ext uri="{28A0092B-C50C-407E-A947-70E740481C1C}">
                <a14:useLocalDpi xmlns:a14="http://schemas.microsoft.com/office/drawing/2010/main"/>
              </a:ext>
            </a:extLst>
          </a:blip>
          <a:stretch>
            <a:fillRect/>
          </a:stretch>
        </p:blipFill>
        <p:spPr>
          <a:xfrm>
            <a:off x="7709892" y="3763829"/>
            <a:ext cx="1385770" cy="1816192"/>
          </a:xfrm>
          <a:prstGeom prst="rect">
            <a:avLst/>
          </a:prstGeom>
        </p:spPr>
      </p:pic>
      <p:pic>
        <p:nvPicPr>
          <p:cNvPr id="13" name="Picture 2" descr="Image result for health education england logo">
            <a:extLst>
              <a:ext uri="{FF2B5EF4-FFF2-40B4-BE49-F238E27FC236}">
                <a16:creationId xmlns:a16="http://schemas.microsoft.com/office/drawing/2014/main" id="{ED6323C3-8BC6-45C4-81D7-E29408022351}"/>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623784" y="5710766"/>
            <a:ext cx="1471877" cy="4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996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581" y="223050"/>
            <a:ext cx="8178543" cy="102473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41582" y="1323976"/>
            <a:ext cx="8178544"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957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5" name="Graphic 4" descr="Tea">
            <a:extLst>
              <a:ext uri="{FF2B5EF4-FFF2-40B4-BE49-F238E27FC236}">
                <a16:creationId xmlns:a16="http://schemas.microsoft.com/office/drawing/2014/main" id="{57095EB2-1FBC-42E7-A054-4BB1A8C5AA7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89377" y="2660650"/>
            <a:ext cx="1536700" cy="1536700"/>
          </a:xfrm>
          <a:prstGeom prst="rect">
            <a:avLst/>
          </a:prstGeom>
        </p:spPr>
      </p:pic>
      <p:sp>
        <p:nvSpPr>
          <p:cNvPr id="10" name="TextBox 9">
            <a:extLst>
              <a:ext uri="{FF2B5EF4-FFF2-40B4-BE49-F238E27FC236}">
                <a16:creationId xmlns:a16="http://schemas.microsoft.com/office/drawing/2014/main" id="{1498EDD1-17A1-4608-B0DF-8C980EADFFE1}"/>
              </a:ext>
            </a:extLst>
          </p:cNvPr>
          <p:cNvSpPr txBox="1"/>
          <p:nvPr userDrawn="1"/>
        </p:nvSpPr>
        <p:spPr>
          <a:xfrm>
            <a:off x="3667125" y="1762128"/>
            <a:ext cx="1809750" cy="600164"/>
          </a:xfrm>
          <a:prstGeom prst="rect">
            <a:avLst/>
          </a:prstGeom>
          <a:noFill/>
          <a:ln>
            <a:solidFill>
              <a:schemeClr val="bg1"/>
            </a:solidFill>
          </a:ln>
        </p:spPr>
        <p:txBody>
          <a:bodyPr wrap="square" rtlCol="0">
            <a:spAutoFit/>
          </a:bodyPr>
          <a:lstStyle/>
          <a:p>
            <a:pPr algn="ctr"/>
            <a:r>
              <a:rPr lang="en-GB" sz="3300" dirty="0">
                <a:solidFill>
                  <a:schemeClr val="accent5">
                    <a:lumMod val="50000"/>
                  </a:schemeClr>
                </a:solidFill>
                <a:latin typeface="Calibri" panose="020F0502020204030204" pitchFamily="34" charset="0"/>
                <a:cs typeface="Calibri" panose="020F0502020204030204" pitchFamily="34" charset="0"/>
              </a:rPr>
              <a:t>Break</a:t>
            </a:r>
          </a:p>
        </p:txBody>
      </p:sp>
    </p:spTree>
    <p:extLst>
      <p:ext uri="{BB962C8B-B14F-4D97-AF65-F5344CB8AC3E}">
        <p14:creationId xmlns:p14="http://schemas.microsoft.com/office/powerpoint/2010/main" val="140705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0E1B3F-AEB0-4843-B2B9-CC6F1078FE58}" type="datetimeFigureOut">
              <a:rPr lang="en-GB" smtClean="0"/>
              <a:t>09/11/2019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3185010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 name="Graphic 3" descr="Pie">
            <a:extLst>
              <a:ext uri="{FF2B5EF4-FFF2-40B4-BE49-F238E27FC236}">
                <a16:creationId xmlns:a16="http://schemas.microsoft.com/office/drawing/2014/main" id="{5F518202-CFCE-4D30-A0D5-63AAD2A9C01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41425" y="2827300"/>
            <a:ext cx="914400" cy="914400"/>
          </a:xfrm>
          <a:prstGeom prst="rect">
            <a:avLst/>
          </a:prstGeom>
        </p:spPr>
      </p:pic>
      <p:pic>
        <p:nvPicPr>
          <p:cNvPr id="6" name="Graphic 5" descr="Fork and knife">
            <a:extLst>
              <a:ext uri="{FF2B5EF4-FFF2-40B4-BE49-F238E27FC236}">
                <a16:creationId xmlns:a16="http://schemas.microsoft.com/office/drawing/2014/main" id="{4DE68E26-5938-4C4F-8802-7064A68D3E4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07350" y="2840000"/>
            <a:ext cx="914400" cy="914400"/>
          </a:xfrm>
          <a:prstGeom prst="rect">
            <a:avLst/>
          </a:prstGeom>
        </p:spPr>
      </p:pic>
      <p:pic>
        <p:nvPicPr>
          <p:cNvPr id="7" name="Graphic 6" descr="Apple">
            <a:extLst>
              <a:ext uri="{FF2B5EF4-FFF2-40B4-BE49-F238E27FC236}">
                <a16:creationId xmlns:a16="http://schemas.microsoft.com/office/drawing/2014/main" id="{BB5528FB-0647-4418-99B9-A2EEA562BFB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72050" y="2827300"/>
            <a:ext cx="914400" cy="914400"/>
          </a:xfrm>
          <a:prstGeom prst="rect">
            <a:avLst/>
          </a:prstGeom>
        </p:spPr>
      </p:pic>
      <p:pic>
        <p:nvPicPr>
          <p:cNvPr id="8" name="Graphic 7" descr="Coffee">
            <a:extLst>
              <a:ext uri="{FF2B5EF4-FFF2-40B4-BE49-F238E27FC236}">
                <a16:creationId xmlns:a16="http://schemas.microsoft.com/office/drawing/2014/main" id="{1D439B8B-AD8F-497D-B5F4-9BAB715FEDA2}"/>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02675" y="2784400"/>
            <a:ext cx="914400" cy="914400"/>
          </a:xfrm>
          <a:prstGeom prst="rect">
            <a:avLst/>
          </a:prstGeom>
        </p:spPr>
      </p:pic>
      <p:sp>
        <p:nvSpPr>
          <p:cNvPr id="2" name="TextBox 1">
            <a:extLst>
              <a:ext uri="{FF2B5EF4-FFF2-40B4-BE49-F238E27FC236}">
                <a16:creationId xmlns:a16="http://schemas.microsoft.com/office/drawing/2014/main" id="{F7BDD6C3-9EBF-4FBA-9CAB-CFA7DD4C8F3E}"/>
              </a:ext>
            </a:extLst>
          </p:cNvPr>
          <p:cNvSpPr txBox="1"/>
          <p:nvPr userDrawn="1"/>
        </p:nvSpPr>
        <p:spPr>
          <a:xfrm>
            <a:off x="3667125" y="1762128"/>
            <a:ext cx="1809750" cy="600164"/>
          </a:xfrm>
          <a:prstGeom prst="rect">
            <a:avLst/>
          </a:prstGeom>
          <a:noFill/>
          <a:ln>
            <a:solidFill>
              <a:schemeClr val="bg1"/>
            </a:solidFill>
          </a:ln>
        </p:spPr>
        <p:txBody>
          <a:bodyPr wrap="square" rtlCol="0">
            <a:spAutoFit/>
          </a:bodyPr>
          <a:lstStyle/>
          <a:p>
            <a:pPr algn="ctr"/>
            <a:r>
              <a:rPr lang="en-GB" sz="3300" dirty="0">
                <a:solidFill>
                  <a:schemeClr val="accent5">
                    <a:lumMod val="50000"/>
                  </a:schemeClr>
                </a:solidFill>
                <a:latin typeface="Calibri" panose="020F0502020204030204" pitchFamily="34" charset="0"/>
                <a:cs typeface="Calibri" panose="020F0502020204030204" pitchFamily="34" charset="0"/>
              </a:rPr>
              <a:t>Lunch</a:t>
            </a:r>
          </a:p>
        </p:txBody>
      </p:sp>
    </p:spTree>
    <p:extLst>
      <p:ext uri="{BB962C8B-B14F-4D97-AF65-F5344CB8AC3E}">
        <p14:creationId xmlns:p14="http://schemas.microsoft.com/office/powerpoint/2010/main" val="103344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943808"/>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a:extLst>
              <a:ext uri="{FF2B5EF4-FFF2-40B4-BE49-F238E27FC236}">
                <a16:creationId xmlns:a16="http://schemas.microsoft.com/office/drawing/2014/main" id="{7582848E-40F8-48C6-A15F-923F9D02FD44}"/>
              </a:ext>
            </a:extLst>
          </p:cNvPr>
          <p:cNvSpPr txBox="1">
            <a:spLocks noGrp="1"/>
          </p:cNvSpPr>
          <p:nvPr>
            <p:ph type="sldNum" idx="10"/>
          </p:nvPr>
        </p:nvSpPr>
        <p:spPr>
          <a:xfrm>
            <a:off x="8472489" y="6218240"/>
            <a:ext cx="549275" cy="523875"/>
          </a:xfrm>
        </p:spPr>
        <p:txBody>
          <a:bodyPr lIns="91425" tIns="91425" rIns="91425" bIns="91425">
            <a:noAutofit/>
          </a:bodyPr>
          <a:lstStyle>
            <a:lvl1pPr>
              <a:defRPr/>
            </a:lvl1pPr>
          </a:lstStyle>
          <a:p>
            <a:fld id="{B2B15B64-38E2-482F-8F5F-979E6A61638A}" type="slidenum">
              <a:rPr lang="en-GB" altLang="en-US"/>
              <a:pPr/>
              <a:t>‹#›</a:t>
            </a:fld>
            <a:endParaRPr lang="en-GB" altLang="en-US"/>
          </a:p>
        </p:txBody>
      </p:sp>
    </p:spTree>
    <p:extLst>
      <p:ext uri="{BB962C8B-B14F-4D97-AF65-F5344CB8AC3E}">
        <p14:creationId xmlns:p14="http://schemas.microsoft.com/office/powerpoint/2010/main" val="4061616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7DA410-DD88-42CF-8511-4F0411897D14}"/>
              </a:ext>
            </a:extLst>
          </p:cNvPr>
          <p:cNvSpPr>
            <a:spLocks noGrp="1"/>
          </p:cNvSpPr>
          <p:nvPr>
            <p:ph type="dt" sz="half" idx="10"/>
          </p:nvPr>
        </p:nvSpPr>
        <p:spPr/>
        <p:txBody>
          <a:bodyPr/>
          <a:lstStyle>
            <a:lvl1pPr>
              <a:defRPr/>
            </a:lvl1pPr>
          </a:lstStyle>
          <a:p>
            <a:pPr>
              <a:defRPr/>
            </a:pPr>
            <a:fld id="{475F262F-BEBE-493E-84A0-9F2B5072283C}" type="datetime1">
              <a:rPr lang="en-US"/>
              <a:pPr>
                <a:defRPr/>
              </a:pPr>
              <a:t>11/9/2019</a:t>
            </a:fld>
            <a:endParaRPr lang="en-US" dirty="0"/>
          </a:p>
        </p:txBody>
      </p:sp>
      <p:sp>
        <p:nvSpPr>
          <p:cNvPr id="3" name="Footer Placeholder 4">
            <a:extLst>
              <a:ext uri="{FF2B5EF4-FFF2-40B4-BE49-F238E27FC236}">
                <a16:creationId xmlns:a16="http://schemas.microsoft.com/office/drawing/2014/main" id="{1F9D6779-4233-4ED3-A367-B3C6662F29A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8EE922D-25DA-48D7-A071-A3293DC85555}"/>
              </a:ext>
            </a:extLst>
          </p:cNvPr>
          <p:cNvSpPr>
            <a:spLocks noGrp="1"/>
          </p:cNvSpPr>
          <p:nvPr>
            <p:ph type="sldNum" sz="quarter" idx="12"/>
          </p:nvPr>
        </p:nvSpPr>
        <p:spPr/>
        <p:txBody>
          <a:bodyPr/>
          <a:lstStyle>
            <a:lvl1pPr>
              <a:defRPr/>
            </a:lvl1pPr>
          </a:lstStyle>
          <a:p>
            <a:fld id="{2645B956-C44A-4F7E-B47A-430290D1E1AD}" type="slidenum">
              <a:rPr lang="en-US" altLang="en-US"/>
              <a:pPr/>
              <a:t>‹#›</a:t>
            </a:fld>
            <a:endParaRPr lang="en-US" altLang="en-US"/>
          </a:p>
        </p:txBody>
      </p:sp>
    </p:spTree>
    <p:extLst>
      <p:ext uri="{BB962C8B-B14F-4D97-AF65-F5344CB8AC3E}">
        <p14:creationId xmlns:p14="http://schemas.microsoft.com/office/powerpoint/2010/main" val="316127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0E1B3F-AEB0-4843-B2B9-CC6F1078FE58}" type="datetimeFigureOut">
              <a:rPr lang="en-GB" smtClean="0"/>
              <a:t>09/11/2019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405470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E1B3F-AEB0-4843-B2B9-CC6F1078FE58}" type="datetimeFigureOut">
              <a:rPr lang="en-GB" smtClean="0"/>
              <a:t>09/11/2019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378608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E1B3F-AEB0-4843-B2B9-CC6F1078FE58}" type="datetimeFigureOut">
              <a:rPr lang="en-GB" smtClean="0"/>
              <a:t>09/11/2019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117934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E1B3F-AEB0-4843-B2B9-CC6F1078FE58}" type="datetimeFigureOut">
              <a:rPr lang="en-GB" smtClean="0"/>
              <a:t>09/11/2019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28103D-8C24-4883-A2D8-8C8517FB0ECA}" type="slidenum">
              <a:rPr lang="en-GB" smtClean="0"/>
              <a:t>‹#›</a:t>
            </a:fld>
            <a:endParaRPr lang="en-GB"/>
          </a:p>
        </p:txBody>
      </p:sp>
    </p:spTree>
    <p:extLst>
      <p:ext uri="{BB962C8B-B14F-4D97-AF65-F5344CB8AC3E}">
        <p14:creationId xmlns:p14="http://schemas.microsoft.com/office/powerpoint/2010/main" val="22035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slideLayout" Target="../slideLayouts/slideLayout49.xml"/><Relationship Id="rId7" Type="http://schemas.openxmlformats.org/officeDocument/2006/relationships/theme" Target="../theme/theme5.xml"/><Relationship Id="rId12" Type="http://schemas.microsoft.com/office/2007/relationships/hdphoto" Target="../media/hdphoto1.wdp"/><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8.png"/><Relationship Id="rId5" Type="http://schemas.openxmlformats.org/officeDocument/2006/relationships/slideLayout" Target="../slideLayouts/slideLayout51.xml"/><Relationship Id="rId10" Type="http://schemas.openxmlformats.org/officeDocument/2006/relationships/image" Target="../media/image7.png"/><Relationship Id="rId4" Type="http://schemas.openxmlformats.org/officeDocument/2006/relationships/slideLayout" Target="../slideLayouts/slideLayout50.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E1B3F-AEB0-4843-B2B9-CC6F1078FE58}" type="datetimeFigureOut">
              <a:rPr lang="en-GB" smtClean="0"/>
              <a:t>09/11/2019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8103D-8C24-4883-A2D8-8C8517FB0ECA}" type="slidenum">
              <a:rPr lang="en-GB" smtClean="0"/>
              <a:t>‹#›</a:t>
            </a:fld>
            <a:endParaRPr lang="en-GB"/>
          </a:p>
        </p:txBody>
      </p:sp>
    </p:spTree>
    <p:extLst>
      <p:ext uri="{BB962C8B-B14F-4D97-AF65-F5344CB8AC3E}">
        <p14:creationId xmlns:p14="http://schemas.microsoft.com/office/powerpoint/2010/main" val="1431214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75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9C7D8-5DD3-4C7A-A9A2-C6D84250433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07CEE4-5904-41B2-B8E4-5C696AC451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C9A76-8CF8-4ED5-B16A-9074391A15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EBBD88-AC87-4E1B-B7D9-A249C57962A5}" type="datetimeFigureOut">
              <a:rPr lang="en-GB" smtClean="0"/>
              <a:t>09/11/2019</a:t>
            </a:fld>
            <a:endParaRPr lang="en-GB"/>
          </a:p>
        </p:txBody>
      </p:sp>
      <p:sp>
        <p:nvSpPr>
          <p:cNvPr id="5" name="Footer Placeholder 4">
            <a:extLst>
              <a:ext uri="{FF2B5EF4-FFF2-40B4-BE49-F238E27FC236}">
                <a16:creationId xmlns:a16="http://schemas.microsoft.com/office/drawing/2014/main" id="{101FA61C-DB0C-4CA3-A6F7-6FC85E1C694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4EAC40-D52F-47E2-BDA9-18211DCCEBB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EF817-7991-46BC-93F1-F69DF15BE271}" type="slidenum">
              <a:rPr lang="en-GB" smtClean="0"/>
              <a:t>‹#›</a:t>
            </a:fld>
            <a:endParaRPr lang="en-GB"/>
          </a:p>
        </p:txBody>
      </p:sp>
    </p:spTree>
    <p:extLst>
      <p:ext uri="{BB962C8B-B14F-4D97-AF65-F5344CB8AC3E}">
        <p14:creationId xmlns:p14="http://schemas.microsoft.com/office/powerpoint/2010/main" val="6651874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539C51-71FA-4569-86E3-E767A2572F90}" type="datetimeFigureOut">
              <a:rPr lang="en-GB" smtClean="0"/>
              <a:t>09/11/2019</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7CFF7-FC7C-494A-8706-1D51B70B5676}" type="slidenum">
              <a:rPr lang="en-GB" smtClean="0"/>
              <a:t>‹#›</a:t>
            </a:fld>
            <a:endParaRPr lang="en-GB" dirty="0"/>
          </a:p>
        </p:txBody>
      </p:sp>
    </p:spTree>
    <p:extLst>
      <p:ext uri="{BB962C8B-B14F-4D97-AF65-F5344CB8AC3E}">
        <p14:creationId xmlns:p14="http://schemas.microsoft.com/office/powerpoint/2010/main" val="534223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539C51-71FA-4569-86E3-E767A2572F90}" type="datetimeFigureOut">
              <a:rPr lang="en-GB" smtClean="0"/>
              <a:t>09/11/2019</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7CFF7-FC7C-494A-8706-1D51B70B5676}" type="slidenum">
              <a:rPr lang="en-GB" smtClean="0"/>
              <a:t>‹#›</a:t>
            </a:fld>
            <a:endParaRPr lang="en-GB" dirty="0"/>
          </a:p>
        </p:txBody>
      </p:sp>
    </p:spTree>
    <p:extLst>
      <p:ext uri="{BB962C8B-B14F-4D97-AF65-F5344CB8AC3E}">
        <p14:creationId xmlns:p14="http://schemas.microsoft.com/office/powerpoint/2010/main" val="40084218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0138"/>
            <a:ext cx="9155430" cy="677862"/>
          </a:xfrm>
          <a:prstGeom prst="rect">
            <a:avLst/>
          </a:prstGeom>
          <a:solidFill>
            <a:srgbClr val="12CC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41581" y="365763"/>
            <a:ext cx="8178543" cy="10534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41582" y="1619256"/>
            <a:ext cx="8178544" cy="4352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F52F7CE-B8B4-438D-A6FF-F29A5EF4017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943536" y="6256605"/>
            <a:ext cx="758192" cy="521382"/>
          </a:xfrm>
          <a:prstGeom prst="rect">
            <a:avLst/>
          </a:prstGeom>
        </p:spPr>
      </p:pic>
      <p:pic>
        <p:nvPicPr>
          <p:cNvPr id="9" name="Picture 8">
            <a:extLst>
              <a:ext uri="{FF2B5EF4-FFF2-40B4-BE49-F238E27FC236}">
                <a16:creationId xmlns:a16="http://schemas.microsoft.com/office/drawing/2014/main" id="{69FC8AB5-166C-455E-8EBF-68784F42D4B4}"/>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823646" y="6309950"/>
            <a:ext cx="671512" cy="407277"/>
          </a:xfrm>
          <a:prstGeom prst="rect">
            <a:avLst/>
          </a:prstGeom>
        </p:spPr>
      </p:pic>
      <p:pic>
        <p:nvPicPr>
          <p:cNvPr id="10" name="Picture 9">
            <a:extLst>
              <a:ext uri="{FF2B5EF4-FFF2-40B4-BE49-F238E27FC236}">
                <a16:creationId xmlns:a16="http://schemas.microsoft.com/office/drawing/2014/main" id="{4EDD585A-290C-4F3F-A174-7A08AE7A8FE3}"/>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8605837" y="6256605"/>
            <a:ext cx="401193" cy="521382"/>
          </a:xfrm>
          <a:prstGeom prst="rect">
            <a:avLst/>
          </a:prstGeom>
        </p:spPr>
      </p:pic>
      <p:pic>
        <p:nvPicPr>
          <p:cNvPr id="11" name="Picture 10">
            <a:extLst>
              <a:ext uri="{FF2B5EF4-FFF2-40B4-BE49-F238E27FC236}">
                <a16:creationId xmlns:a16="http://schemas.microsoft.com/office/drawing/2014/main" id="{694D368B-18FA-411E-9AC1-A89B58294A37}"/>
              </a:ext>
            </a:extLst>
          </p:cNvPr>
          <p:cNvPicPr>
            <a:picLocks noChangeAspect="1"/>
          </p:cNvPicPr>
          <p:nvPr userDrawn="1"/>
        </p:nvPicPr>
        <p:blipFill>
          <a:blip r:embed="rId11" cstate="print">
            <a:extLst>
              <a:ext uri="{BEBA8EAE-BF5A-486C-A8C5-ECC9F3942E4B}">
                <a14:imgProps xmlns:a14="http://schemas.microsoft.com/office/drawing/2010/main">
                  <a14:imgLayer r:embed="rId12">
                    <a14:imgEffect>
                      <a14:backgroundRemoval t="4186" b="95349" l="3346" r="96283">
                        <a14:foregroundMark x1="52416" y1="92558" x2="18587" y2="86977"/>
                        <a14:foregroundMark x1="18587" y1="86977" x2="6691" y2="61395"/>
                        <a14:foregroundMark x1="6691" y1="61395" x2="10781" y2="31163"/>
                        <a14:foregroundMark x1="10781" y1="31163" x2="33829" y2="13488"/>
                        <a14:foregroundMark x1="33829" y1="13488" x2="63197" y2="8837"/>
                        <a14:foregroundMark x1="63197" y1="8837" x2="82156" y2="26977"/>
                        <a14:foregroundMark x1="82156" y1="26977" x2="89963" y2="55814"/>
                        <a14:foregroundMark x1="89963" y1="55814" x2="78439" y2="80000"/>
                        <a14:foregroundMark x1="78439" y1="80000" x2="54647" y2="95349"/>
                        <a14:foregroundMark x1="54647" y1="95349" x2="43866" y2="91628"/>
                        <a14:foregroundMark x1="7063" y1="56744" x2="10781" y2="29302"/>
                        <a14:foregroundMark x1="10781" y1="29302" x2="31599" y2="11163"/>
                        <a14:foregroundMark x1="31599" y1="11163" x2="60967" y2="5581"/>
                        <a14:foregroundMark x1="60967" y1="5581" x2="81784" y2="24186"/>
                        <a14:foregroundMark x1="81784" y1="24186" x2="92937" y2="48372"/>
                        <a14:foregroundMark x1="92937" y1="48372" x2="92565" y2="64651"/>
                        <a14:foregroundMark x1="97026" y1="49302" x2="97026" y2="49302"/>
                        <a14:foregroundMark x1="3717" y1="50233" x2="3717" y2="50233"/>
                        <a14:foregroundMark x1="40520" y1="4186" x2="40520" y2="4186"/>
                        <a14:foregroundMark x1="57993" y1="4186" x2="57993" y2="4186"/>
                        <a14:foregroundMark x1="30483" y1="76279" x2="27138" y2="46977"/>
                        <a14:foregroundMark x1="27138" y1="46977" x2="55019" y2="40465"/>
                        <a14:foregroundMark x1="55019" y1="40465" x2="30855" y2="53488"/>
                        <a14:foregroundMark x1="30855" y1="53488" x2="28253" y2="26047"/>
                        <a14:foregroundMark x1="28253" y1="26047" x2="53532" y2="37674"/>
                        <a14:foregroundMark x1="53532" y1="37674" x2="60223" y2="35349"/>
                        <a14:foregroundMark x1="43866" y1="34419" x2="39405" y2="33023"/>
                        <a14:foregroundMark x1="30483" y1="24651" x2="31599" y2="22326"/>
                        <a14:foregroundMark x1="67658" y1="41860" x2="65056" y2="34419"/>
                        <a14:foregroundMark x1="66543" y1="40930" x2="62825" y2="35814"/>
                        <a14:backgroundMark x1="5576" y1="10698" x2="5576" y2="10698"/>
                        <a14:backgroundMark x1="6320" y1="14884" x2="17100" y2="7442"/>
                        <a14:backgroundMark x1="19331" y1="96279" x2="15613" y2="96744"/>
                      </a14:backgroundRemoval>
                    </a14:imgEffect>
                  </a14:imgLayer>
                </a14:imgProps>
              </a:ext>
              <a:ext uri="{28A0092B-C50C-407E-A947-70E740481C1C}">
                <a14:useLocalDpi xmlns:a14="http://schemas.microsoft.com/office/drawing/2010/main"/>
              </a:ext>
            </a:extLst>
          </a:blip>
          <a:stretch>
            <a:fillRect/>
          </a:stretch>
        </p:blipFill>
        <p:spPr>
          <a:xfrm>
            <a:off x="6315641" y="6180137"/>
            <a:ext cx="517215" cy="677863"/>
          </a:xfrm>
          <a:prstGeom prst="rect">
            <a:avLst/>
          </a:prstGeom>
        </p:spPr>
      </p:pic>
      <p:pic>
        <p:nvPicPr>
          <p:cNvPr id="12" name="Picture 2" descr="Image result for health education england logo">
            <a:extLst>
              <a:ext uri="{FF2B5EF4-FFF2-40B4-BE49-F238E27FC236}">
                <a16:creationId xmlns:a16="http://schemas.microsoft.com/office/drawing/2014/main" id="{E68435C0-7588-4D44-819A-D9406C9FCC0D}"/>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733084" y="6365555"/>
            <a:ext cx="1471877" cy="41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844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xStyles>
    <p:titleStyle>
      <a:lvl1pPr algn="l" defTabSz="685783" rtl="0" eaLnBrk="1" latinLnBrk="0" hangingPunct="1">
        <a:lnSpc>
          <a:spcPct val="90000"/>
        </a:lnSpc>
        <a:spcBef>
          <a:spcPct val="0"/>
        </a:spcBef>
        <a:buNone/>
        <a:defRPr sz="3300" kern="1200" spc="-38" baseline="0">
          <a:solidFill>
            <a:schemeClr val="accent5">
              <a:lumMod val="50000"/>
            </a:schemeClr>
          </a:solidFill>
          <a:latin typeface="Calibri" panose="020F0502020204030204" pitchFamily="34" charset="0"/>
          <a:ea typeface="+mj-ea"/>
          <a:cs typeface="Calibri" panose="020F0502020204030204" pitchFamily="34" charset="0"/>
        </a:defRPr>
      </a:lvl1pPr>
    </p:titleStyle>
    <p:bodyStyle>
      <a:lvl1pPr marL="137156" indent="-137156" algn="l" defTabSz="685783" rtl="0" eaLnBrk="1" latinLnBrk="0" hangingPunct="1">
        <a:lnSpc>
          <a:spcPct val="95000"/>
        </a:lnSpc>
        <a:spcBef>
          <a:spcPts val="1050"/>
        </a:spcBef>
        <a:spcAft>
          <a:spcPts val="150"/>
        </a:spcAft>
        <a:buClr>
          <a:schemeClr val="accent1"/>
        </a:buClr>
        <a:buSzPct val="80000"/>
        <a:buFont typeface="Arial" pitchFamily="34" charset="0"/>
        <a:buChar char="•"/>
        <a:defRPr sz="2400" kern="1200" spc="8" baseline="0">
          <a:solidFill>
            <a:schemeClr val="accent5">
              <a:lumMod val="50000"/>
            </a:schemeClr>
          </a:solidFill>
          <a:latin typeface="Calibri" panose="020F0502020204030204" pitchFamily="34" charset="0"/>
          <a:ea typeface="+mn-ea"/>
          <a:cs typeface="Calibri" panose="020F0502020204030204" pitchFamily="34" charset="0"/>
        </a:defRPr>
      </a:lvl1pPr>
      <a:lvl2pPr marL="342892" indent="-137156" algn="l" defTabSz="685783" rtl="0" eaLnBrk="1" latinLnBrk="0" hangingPunct="1">
        <a:lnSpc>
          <a:spcPct val="90000"/>
        </a:lnSpc>
        <a:spcBef>
          <a:spcPts val="225"/>
        </a:spcBef>
        <a:spcAft>
          <a:spcPts val="225"/>
        </a:spcAft>
        <a:buClr>
          <a:schemeClr val="accent1"/>
        </a:buClr>
        <a:buFont typeface="Wingdings 2" pitchFamily="18" charset="2"/>
        <a:buChar char=""/>
        <a:defRPr sz="2100" kern="1200">
          <a:solidFill>
            <a:schemeClr val="accent5">
              <a:lumMod val="50000"/>
            </a:schemeClr>
          </a:solidFill>
          <a:latin typeface="Calibri" panose="020F0502020204030204" pitchFamily="34" charset="0"/>
          <a:ea typeface="+mn-ea"/>
          <a:cs typeface="Calibri" panose="020F0502020204030204" pitchFamily="34" charset="0"/>
        </a:defRPr>
      </a:lvl2pPr>
      <a:lvl3pPr marL="548627" indent="-137156" algn="l" defTabSz="685783" rtl="0" eaLnBrk="1" latinLnBrk="0" hangingPunct="1">
        <a:lnSpc>
          <a:spcPct val="90000"/>
        </a:lnSpc>
        <a:spcBef>
          <a:spcPts val="225"/>
        </a:spcBef>
        <a:spcAft>
          <a:spcPts val="225"/>
        </a:spcAft>
        <a:buClr>
          <a:schemeClr val="accent1"/>
        </a:buClr>
        <a:buFont typeface="Wingdings 2" pitchFamily="18" charset="2"/>
        <a:buChar char=""/>
        <a:defRPr sz="1800" kern="1200">
          <a:solidFill>
            <a:schemeClr val="accent5">
              <a:lumMod val="50000"/>
            </a:schemeClr>
          </a:solidFill>
          <a:latin typeface="Calibri" panose="020F0502020204030204" pitchFamily="34" charset="0"/>
          <a:ea typeface="+mn-ea"/>
          <a:cs typeface="Calibri" panose="020F0502020204030204" pitchFamily="34" charset="0"/>
        </a:defRPr>
      </a:lvl3pPr>
      <a:lvl4pPr marL="754361" indent="-137156" algn="l" defTabSz="685783" rtl="0" eaLnBrk="1" latinLnBrk="0" hangingPunct="1">
        <a:lnSpc>
          <a:spcPct val="90000"/>
        </a:lnSpc>
        <a:spcBef>
          <a:spcPts val="225"/>
        </a:spcBef>
        <a:spcAft>
          <a:spcPts val="225"/>
        </a:spcAft>
        <a:buClr>
          <a:schemeClr val="accent1"/>
        </a:buClr>
        <a:buFont typeface="Wingdings 2" pitchFamily="18" charset="2"/>
        <a:buChar char=""/>
        <a:defRPr sz="1800" kern="1200">
          <a:solidFill>
            <a:schemeClr val="accent5">
              <a:lumMod val="50000"/>
            </a:schemeClr>
          </a:solidFill>
          <a:latin typeface="Calibri" panose="020F0502020204030204" pitchFamily="34" charset="0"/>
          <a:ea typeface="+mn-ea"/>
          <a:cs typeface="Calibri" panose="020F0502020204030204" pitchFamily="34" charset="0"/>
        </a:defRPr>
      </a:lvl4pPr>
      <a:lvl5pPr marL="960096" indent="-137156" algn="l" defTabSz="685783" rtl="0" eaLnBrk="1" latinLnBrk="0" hangingPunct="1">
        <a:lnSpc>
          <a:spcPct val="90000"/>
        </a:lnSpc>
        <a:spcBef>
          <a:spcPts val="225"/>
        </a:spcBef>
        <a:spcAft>
          <a:spcPts val="225"/>
        </a:spcAft>
        <a:buClr>
          <a:schemeClr val="accent1"/>
        </a:buClr>
        <a:buFont typeface="Wingdings 2" pitchFamily="18" charset="2"/>
        <a:buChar char=""/>
        <a:defRPr sz="1800" kern="1200">
          <a:solidFill>
            <a:schemeClr val="accent5">
              <a:lumMod val="50000"/>
            </a:schemeClr>
          </a:solidFill>
          <a:latin typeface="Calibri" panose="020F0502020204030204" pitchFamily="34" charset="0"/>
          <a:ea typeface="+mn-ea"/>
          <a:cs typeface="Calibri" panose="020F0502020204030204" pitchFamily="34" charset="0"/>
        </a:defRPr>
      </a:lvl5pPr>
      <a:lvl6pPr marL="1199970" indent="-171446" algn="l" defTabSz="68578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4965" indent="-171446" algn="l" defTabSz="68578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49959" indent="-171446" algn="l" defTabSz="68578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4954" indent="-171446" algn="l" defTabSz="685783"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cowan1@keraconsultancyltd.com" TargetMode="External"/><Relationship Id="rId2" Type="http://schemas.openxmlformats.org/officeDocument/2006/relationships/hyperlink" Target="https://twitter.com/HealthyDaveC"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jpe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36.jpe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aystowellness.org.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bwMode="auto">
          <a:xfrm>
            <a:off x="500063" y="914399"/>
            <a:ext cx="8245475" cy="5477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000" b="1">
                <a:solidFill>
                  <a:schemeClr val="tx1"/>
                </a:solidFill>
                <a:latin typeface="Arial" charset="0"/>
                <a:ea typeface="MS PGothic" charset="0"/>
                <a:cs typeface="MS PGothic" charset="0"/>
              </a:defRPr>
            </a:lvl1pPr>
            <a:lvl2pPr marL="742950" indent="-285750" defTabSz="457200">
              <a:defRPr sz="2000" b="1">
                <a:solidFill>
                  <a:schemeClr val="tx1"/>
                </a:solidFill>
                <a:latin typeface="Arial" charset="0"/>
                <a:ea typeface="MS PGothic" charset="0"/>
                <a:cs typeface="MS PGothic" charset="0"/>
              </a:defRPr>
            </a:lvl2pPr>
            <a:lvl3pPr marL="1143000" indent="-228600" defTabSz="457200">
              <a:defRPr sz="2000" b="1">
                <a:solidFill>
                  <a:schemeClr val="tx1"/>
                </a:solidFill>
                <a:latin typeface="Arial" charset="0"/>
                <a:ea typeface="MS PGothic" charset="0"/>
                <a:cs typeface="MS PGothic" charset="0"/>
              </a:defRPr>
            </a:lvl3pPr>
            <a:lvl4pPr marL="1600200" indent="-228600" defTabSz="457200">
              <a:defRPr sz="2000" b="1">
                <a:solidFill>
                  <a:schemeClr val="tx1"/>
                </a:solidFill>
                <a:latin typeface="Arial" charset="0"/>
                <a:ea typeface="MS PGothic" charset="0"/>
                <a:cs typeface="MS PGothic" charset="0"/>
              </a:defRPr>
            </a:lvl4pPr>
            <a:lvl5pPr marL="2057400" indent="-228600" defTabSz="457200">
              <a:defRPr sz="20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b="1">
                <a:solidFill>
                  <a:schemeClr val="tx1"/>
                </a:solidFill>
                <a:latin typeface="Arial" charset="0"/>
                <a:ea typeface="MS PGothic" charset="0"/>
                <a:cs typeface="MS PGothic" charset="0"/>
              </a:defRPr>
            </a:lvl9pPr>
          </a:lstStyle>
          <a:p>
            <a:pPr algn="ctr" eaLnBrk="1" hangingPunct="1">
              <a:spcBef>
                <a:spcPct val="20000"/>
              </a:spcBef>
            </a:pPr>
            <a:endParaRPr lang="en-GB" sz="1050" dirty="0">
              <a:solidFill>
                <a:srgbClr val="666666"/>
              </a:solidFill>
              <a:latin typeface="Frutiger 45 Light" charset="0"/>
              <a:cs typeface="Frutiger 45 Light" charset="0"/>
            </a:endParaRPr>
          </a:p>
          <a:p>
            <a:pPr algn="ctr" eaLnBrk="1" hangingPunct="1">
              <a:spcBef>
                <a:spcPct val="20000"/>
              </a:spcBef>
            </a:pPr>
            <a:endParaRPr lang="en-GB" sz="1200" dirty="0">
              <a:solidFill>
                <a:srgbClr val="666666"/>
              </a:solidFill>
              <a:latin typeface="Frutiger 45 Light" charset="0"/>
              <a:cs typeface="Frutiger 45 Light" charset="0"/>
            </a:endParaRPr>
          </a:p>
          <a:p>
            <a:pPr algn="ctr" eaLnBrk="1" hangingPunct="1">
              <a:spcBef>
                <a:spcPct val="20000"/>
              </a:spcBef>
            </a:pPr>
            <a:r>
              <a:rPr lang="en-GB" sz="3600" dirty="0">
                <a:solidFill>
                  <a:schemeClr val="accent1">
                    <a:lumMod val="75000"/>
                  </a:schemeClr>
                </a:solidFill>
                <a:latin typeface="Frutiger 45 Light" charset="0"/>
                <a:cs typeface="Frutiger 45 Light" charset="0"/>
              </a:rPr>
              <a:t>Social Prescribing</a:t>
            </a:r>
          </a:p>
          <a:p>
            <a:pPr algn="ctr" eaLnBrk="1" hangingPunct="1">
              <a:spcBef>
                <a:spcPct val="20000"/>
              </a:spcBef>
            </a:pPr>
            <a:endParaRPr lang="en-GB" sz="1800" dirty="0">
              <a:solidFill>
                <a:schemeClr val="accent1">
                  <a:lumMod val="75000"/>
                </a:schemeClr>
              </a:solidFill>
              <a:latin typeface="Frutiger 45 Light" charset="0"/>
              <a:cs typeface="Frutiger 45 Light" charset="0"/>
            </a:endParaRPr>
          </a:p>
          <a:p>
            <a:pPr algn="ctr" eaLnBrk="1" hangingPunct="1">
              <a:spcBef>
                <a:spcPct val="20000"/>
              </a:spcBef>
            </a:pPr>
            <a:endParaRPr lang="en-GB" sz="1800" dirty="0">
              <a:solidFill>
                <a:schemeClr val="accent1">
                  <a:lumMod val="75000"/>
                </a:schemeClr>
              </a:solidFill>
              <a:latin typeface="Frutiger 45 Light" charset="0"/>
              <a:cs typeface="Frutiger 45 Light" charset="0"/>
            </a:endParaRPr>
          </a:p>
          <a:p>
            <a:pPr algn="ctr" eaLnBrk="1" hangingPunct="1">
              <a:spcBef>
                <a:spcPct val="20000"/>
              </a:spcBef>
            </a:pPr>
            <a:r>
              <a:rPr lang="en-GB" sz="2800" dirty="0">
                <a:solidFill>
                  <a:schemeClr val="accent1">
                    <a:lumMod val="75000"/>
                  </a:schemeClr>
                </a:solidFill>
                <a:latin typeface="Frutiger 45 Light" charset="0"/>
                <a:cs typeface="Frutiger 45 Light" charset="0"/>
              </a:rPr>
              <a:t>David Cowan</a:t>
            </a:r>
          </a:p>
          <a:p>
            <a:pPr algn="ctr" eaLnBrk="1" hangingPunct="1">
              <a:spcBef>
                <a:spcPct val="20000"/>
              </a:spcBef>
            </a:pPr>
            <a:r>
              <a:rPr lang="en-GB" dirty="0">
                <a:solidFill>
                  <a:schemeClr val="accent1">
                    <a:lumMod val="75000"/>
                  </a:schemeClr>
                </a:solidFill>
                <a:latin typeface="Frutiger 45 Light" charset="0"/>
                <a:cs typeface="Frutiger 45 Light" charset="0"/>
              </a:rPr>
              <a:t>Social Prescribing Facilitator Yorkshire &amp; Humber (NHSE four days a month)</a:t>
            </a:r>
          </a:p>
          <a:p>
            <a:pPr algn="ctr" eaLnBrk="1" hangingPunct="1">
              <a:spcBef>
                <a:spcPct val="20000"/>
              </a:spcBef>
            </a:pPr>
            <a:r>
              <a:rPr lang="en-GB" dirty="0">
                <a:solidFill>
                  <a:schemeClr val="accent1">
                    <a:lumMod val="75000"/>
                  </a:schemeClr>
                </a:solidFill>
                <a:latin typeface="Frutiger 45 Light" charset="0"/>
                <a:cs typeface="Frutiger 45 Light" charset="0"/>
              </a:rPr>
              <a:t>Care Navigation Programme Manager</a:t>
            </a:r>
          </a:p>
          <a:p>
            <a:pPr algn="ctr">
              <a:spcBef>
                <a:spcPct val="20000"/>
              </a:spcBef>
            </a:pPr>
            <a:r>
              <a:rPr lang="en-GB" sz="1800" b="0" dirty="0">
                <a:latin typeface="Frutiger 45 Light" charset="0"/>
                <a:cs typeface="Frutiger 45 Light" charset="0"/>
              </a:rPr>
              <a:t>Twitter: </a:t>
            </a:r>
            <a:r>
              <a:rPr lang="en-GB" sz="1800" b="0" dirty="0">
                <a:solidFill>
                  <a:srgbClr val="0070C0"/>
                </a:solidFill>
                <a:latin typeface="Frutiger 45 Light" charset="0"/>
                <a:cs typeface="Frutiger 45 Light" charset="0"/>
                <a:hlinkClick r:id="rId2"/>
              </a:rPr>
              <a:t>@</a:t>
            </a:r>
            <a:r>
              <a:rPr lang="en-GB" sz="1800" b="0" dirty="0" err="1">
                <a:solidFill>
                  <a:srgbClr val="0070C0"/>
                </a:solidFill>
                <a:latin typeface="Frutiger 45 Light" charset="0"/>
                <a:cs typeface="Frutiger 45 Light" charset="0"/>
                <a:hlinkClick r:id="rId2"/>
              </a:rPr>
              <a:t>HealthyDaveC</a:t>
            </a:r>
            <a:endParaRPr lang="en-GB" sz="1800" b="0" dirty="0">
              <a:solidFill>
                <a:srgbClr val="0070C0"/>
              </a:solidFill>
              <a:latin typeface="Frutiger 45 Light" charset="0"/>
              <a:cs typeface="Frutiger 45 Light" charset="0"/>
            </a:endParaRPr>
          </a:p>
          <a:p>
            <a:pPr algn="ctr">
              <a:spcBef>
                <a:spcPct val="20000"/>
              </a:spcBef>
            </a:pPr>
            <a:r>
              <a:rPr lang="en-GB" sz="1800" b="0" i="1" u="sng" dirty="0">
                <a:solidFill>
                  <a:srgbClr val="0070C0"/>
                </a:solidFill>
                <a:latin typeface="Frutiger 45 Light" charset="0"/>
                <a:cs typeface="Frutiger 45 Light" charset="0"/>
                <a:hlinkClick r:id="rId3"/>
              </a:rPr>
              <a:t>David.cowan1@keraconsultancyltd.com</a:t>
            </a:r>
            <a:r>
              <a:rPr lang="en-GB" sz="1800" b="0" i="1" u="sng" dirty="0">
                <a:solidFill>
                  <a:srgbClr val="0070C0"/>
                </a:solidFill>
                <a:latin typeface="Frutiger 45 Light" charset="0"/>
                <a:cs typeface="Frutiger 45 Light" charset="0"/>
              </a:rPr>
              <a:t> </a:t>
            </a:r>
          </a:p>
          <a:p>
            <a:pPr algn="ctr">
              <a:spcBef>
                <a:spcPct val="20000"/>
              </a:spcBef>
            </a:pPr>
            <a:endParaRPr lang="en-GB" sz="1800" b="0" dirty="0">
              <a:solidFill>
                <a:schemeClr val="tx1">
                  <a:lumMod val="65000"/>
                  <a:lumOff val="35000"/>
                </a:schemeClr>
              </a:solidFill>
              <a:latin typeface="Frutiger 45 Light" charset="0"/>
              <a:cs typeface="Frutiger 45 Light" charset="0"/>
            </a:endParaRPr>
          </a:p>
          <a:p>
            <a:pPr algn="ctr">
              <a:spcBef>
                <a:spcPct val="20000"/>
              </a:spcBef>
            </a:pPr>
            <a:endParaRPr lang="en-GB" b="0" dirty="0"/>
          </a:p>
          <a:p>
            <a:pPr algn="ctr">
              <a:spcBef>
                <a:spcPct val="20000"/>
              </a:spcBef>
            </a:pPr>
            <a:endParaRPr lang="en-GB" sz="1800" b="0" dirty="0">
              <a:solidFill>
                <a:schemeClr val="tx1">
                  <a:lumMod val="65000"/>
                  <a:lumOff val="35000"/>
                </a:schemeClr>
              </a:solidFill>
              <a:latin typeface="Frutiger 45 Light" charset="0"/>
              <a:cs typeface="Frutiger 45 Light" charset="0"/>
            </a:endParaRPr>
          </a:p>
        </p:txBody>
      </p:sp>
    </p:spTree>
    <p:extLst>
      <p:ext uri="{BB962C8B-B14F-4D97-AF65-F5344CB8AC3E}">
        <p14:creationId xmlns:p14="http://schemas.microsoft.com/office/powerpoint/2010/main" val="43441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E72AF-53C7-4C56-87D0-AB7566CD7160}"/>
              </a:ext>
            </a:extLst>
          </p:cNvPr>
          <p:cNvSpPr>
            <a:spLocks noGrp="1"/>
          </p:cNvSpPr>
          <p:nvPr>
            <p:ph type="title"/>
          </p:nvPr>
        </p:nvSpPr>
        <p:spPr>
          <a:xfrm>
            <a:off x="616137" y="640263"/>
            <a:ext cx="4653738" cy="1344975"/>
          </a:xfrm>
        </p:spPr>
        <p:txBody>
          <a:bodyPr>
            <a:normAutofit/>
          </a:bodyPr>
          <a:lstStyle/>
          <a:p>
            <a:pPr>
              <a:lnSpc>
                <a:spcPct val="90000"/>
              </a:lnSpc>
            </a:pPr>
            <a:r>
              <a:rPr lang="en-GB" sz="3000">
                <a:latin typeface="Comic Sans MS" panose="030F0702030302020204" pitchFamily="66" charset="0"/>
              </a:rPr>
              <a:t>BCVS Services Available</a:t>
            </a:r>
            <a:br>
              <a:rPr lang="en-GB" sz="3000">
                <a:latin typeface="Comic Sans MS" panose="030F0702030302020204" pitchFamily="66" charset="0"/>
              </a:rPr>
            </a:br>
            <a:endParaRPr lang="en-GB" sz="3000">
              <a:latin typeface="Comic Sans MS" panose="030F0702030302020204" pitchFamily="66" charset="0"/>
            </a:endParaRPr>
          </a:p>
        </p:txBody>
      </p:sp>
      <p:sp>
        <p:nvSpPr>
          <p:cNvPr id="3" name="Content Placeholder 2">
            <a:extLst>
              <a:ext uri="{FF2B5EF4-FFF2-40B4-BE49-F238E27FC236}">
                <a16:creationId xmlns:a16="http://schemas.microsoft.com/office/drawing/2014/main" id="{57B3C951-98D1-4822-9C42-1F4D38630E94}"/>
              </a:ext>
            </a:extLst>
          </p:cNvPr>
          <p:cNvSpPr>
            <a:spLocks noGrp="1"/>
          </p:cNvSpPr>
          <p:nvPr>
            <p:ph idx="1"/>
          </p:nvPr>
        </p:nvSpPr>
        <p:spPr>
          <a:xfrm>
            <a:off x="616136" y="2121762"/>
            <a:ext cx="4653738" cy="3626917"/>
          </a:xfrm>
        </p:spPr>
        <p:txBody>
          <a:bodyPr>
            <a:normAutofit/>
          </a:bodyPr>
          <a:lstStyle/>
          <a:p>
            <a:pPr marL="34290" indent="0">
              <a:buNone/>
            </a:pPr>
            <a:r>
              <a:rPr lang="en-GB" sz="1900" b="1">
                <a:latin typeface="Comic Sans MS" panose="030F0702030302020204" pitchFamily="66" charset="0"/>
              </a:rPr>
              <a:t>Two distinct services commissioned by Bassetlaw CCG:-</a:t>
            </a:r>
          </a:p>
          <a:p>
            <a:pPr marL="34290" indent="0">
              <a:buNone/>
            </a:pPr>
            <a:endParaRPr lang="en-GB" sz="1900" b="1">
              <a:latin typeface="Comic Sans MS" panose="030F0702030302020204" pitchFamily="66" charset="0"/>
            </a:endParaRPr>
          </a:p>
          <a:p>
            <a:pPr>
              <a:buFont typeface="Courier New" panose="02070309020205020404" pitchFamily="49" charset="0"/>
              <a:buChar char="o"/>
            </a:pPr>
            <a:r>
              <a:rPr lang="en-GB" sz="1900">
                <a:latin typeface="Comic Sans MS" panose="030F0702030302020204" pitchFamily="66" charset="0"/>
              </a:rPr>
              <a:t>Social Prescribing (over 65s, socially isolated, clinical referral required into service, funded service)</a:t>
            </a:r>
          </a:p>
          <a:p>
            <a:pPr>
              <a:buFont typeface="Courier New" panose="02070309020205020404" pitchFamily="49" charset="0"/>
              <a:buChar char="o"/>
            </a:pPr>
            <a:endParaRPr lang="en-GB" sz="1900">
              <a:latin typeface="Comic Sans MS" panose="030F0702030302020204" pitchFamily="66" charset="0"/>
            </a:endParaRPr>
          </a:p>
          <a:p>
            <a:pPr>
              <a:buFont typeface="Courier New" panose="02070309020205020404" pitchFamily="49" charset="0"/>
              <a:buChar char="o"/>
            </a:pPr>
            <a:r>
              <a:rPr lang="en-GB" sz="1900">
                <a:latin typeface="Comic Sans MS" panose="030F0702030302020204" pitchFamily="66" charset="0"/>
              </a:rPr>
              <a:t>Community Advisor (age 16 +, open access or referral, signposting access and navigation service)</a:t>
            </a:r>
          </a:p>
          <a:p>
            <a:pPr marL="34290" indent="0">
              <a:buNone/>
            </a:pPr>
            <a:endParaRPr lang="en-GB" sz="1900">
              <a:latin typeface="Comic Sans MS" panose="030F0702030302020204" pitchFamily="66" charset="0"/>
            </a:endParaRPr>
          </a:p>
        </p:txBody>
      </p:sp>
      <p:pic>
        <p:nvPicPr>
          <p:cNvPr id="4" name="Picture 3">
            <a:extLst>
              <a:ext uri="{FF2B5EF4-FFF2-40B4-BE49-F238E27FC236}">
                <a16:creationId xmlns:a16="http://schemas.microsoft.com/office/drawing/2014/main" id="{5B7BC673-2C2A-4B46-A909-668BAC2F44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45" r="3852"/>
          <a:stretch/>
        </p:blipFill>
        <p:spPr>
          <a:xfrm>
            <a:off x="5872163" y="547666"/>
            <a:ext cx="3031807" cy="1804485"/>
          </a:xfrm>
          <a:prstGeom prst="rect">
            <a:avLst/>
          </a:prstGeom>
        </p:spPr>
      </p:pic>
      <p:pic>
        <p:nvPicPr>
          <p:cNvPr id="5" name="Picture 4">
            <a:extLst>
              <a:ext uri="{FF2B5EF4-FFF2-40B4-BE49-F238E27FC236}">
                <a16:creationId xmlns:a16="http://schemas.microsoft.com/office/drawing/2014/main" id="{86E924FF-CA6D-439A-9F36-01D7634AEE48}"/>
              </a:ext>
            </a:extLst>
          </p:cNvPr>
          <p:cNvPicPr>
            <a:picLocks noChangeAspect="1"/>
          </p:cNvPicPr>
          <p:nvPr/>
        </p:nvPicPr>
        <p:blipFill rotWithShape="1">
          <a:blip r:embed="rId3">
            <a:extLst>
              <a:ext uri="{28A0092B-C50C-407E-A947-70E740481C1C}">
                <a14:useLocalDpi xmlns:a14="http://schemas.microsoft.com/office/drawing/2010/main" val="0"/>
              </a:ext>
            </a:extLst>
          </a:blip>
          <a:srcRect l="4451" r="14758" b="-1"/>
          <a:stretch/>
        </p:blipFill>
        <p:spPr>
          <a:xfrm>
            <a:off x="5872163" y="3840432"/>
            <a:ext cx="3031807" cy="1365979"/>
          </a:xfrm>
          <a:prstGeom prst="rect">
            <a:avLst/>
          </a:prstGeom>
        </p:spPr>
      </p:pic>
    </p:spTree>
    <p:extLst>
      <p:ext uri="{BB962C8B-B14F-4D97-AF65-F5344CB8AC3E}">
        <p14:creationId xmlns:p14="http://schemas.microsoft.com/office/powerpoint/2010/main" val="203611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325944" y="2548951"/>
            <a:ext cx="3072452" cy="707511"/>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b="1"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Community Advisor </a:t>
            </a:r>
            <a:endParaRPr lang="en-US" altLang="ja-JP" sz="1350" dirty="0">
              <a:solidFill>
                <a:srgbClr val="323232"/>
              </a:solidFill>
              <a:latin typeface="Comic Sans MS" panose="030F0702030302020204" pitchFamily="66" charset="0"/>
            </a:endParaRPr>
          </a:p>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(Speaks to patient face to face in surgery, at BCVS or via telephone</a:t>
            </a:r>
            <a:r>
              <a:rPr lang="en-US" altLang="ja-JP" sz="825"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a:t>
            </a:r>
            <a:endParaRPr lang="en-US" altLang="ja-JP" sz="1350" dirty="0">
              <a:solidFill>
                <a:srgbClr val="323232"/>
              </a:solidFill>
              <a:latin typeface="Comic Sans MS" panose="030F0702030302020204" pitchFamily="66" charset="0"/>
            </a:endParaRPr>
          </a:p>
        </p:txBody>
      </p:sp>
      <p:sp>
        <p:nvSpPr>
          <p:cNvPr id="3" name="Rectangle 14"/>
          <p:cNvSpPr>
            <a:spLocks noChangeArrowheads="1"/>
          </p:cNvSpPr>
          <p:nvPr/>
        </p:nvSpPr>
        <p:spPr bwMode="auto">
          <a:xfrm>
            <a:off x="4725249" y="2583689"/>
            <a:ext cx="3769171" cy="68580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b="1"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Social Prescribing Advisor </a:t>
            </a:r>
            <a:endParaRPr lang="en-US" altLang="ja-JP" sz="1350" dirty="0">
              <a:solidFill>
                <a:srgbClr val="323232"/>
              </a:solidFill>
              <a:latin typeface="Comic Sans MS" panose="030F0702030302020204" pitchFamily="66" charset="0"/>
            </a:endParaRPr>
          </a:p>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(Undertakes assessment during home visit)</a:t>
            </a:r>
            <a:endParaRPr lang="en-US" altLang="ja-JP" sz="1350" dirty="0">
              <a:solidFill>
                <a:srgbClr val="323232"/>
              </a:solidFill>
              <a:latin typeface="Comic Sans MS" panose="030F0702030302020204" pitchFamily="66" charset="0"/>
            </a:endParaRPr>
          </a:p>
          <a:p>
            <a:pPr defTabSz="685800" eaLnBrk="0" fontAlgn="base" hangingPunct="0">
              <a:spcBef>
                <a:spcPct val="0"/>
              </a:spcBef>
              <a:spcAft>
                <a:spcPct val="0"/>
              </a:spcAft>
            </a:pPr>
            <a:endParaRPr lang="en-US" altLang="ja-JP" sz="1350" dirty="0">
              <a:solidFill>
                <a:srgbClr val="323232"/>
              </a:solidFill>
              <a:latin typeface="Arial" panose="020B0604020202020204" pitchFamily="34" charset="0"/>
            </a:endParaRPr>
          </a:p>
        </p:txBody>
      </p:sp>
      <p:sp>
        <p:nvSpPr>
          <p:cNvPr id="4" name="Rectangle 9"/>
          <p:cNvSpPr>
            <a:spLocks noChangeArrowheads="1"/>
          </p:cNvSpPr>
          <p:nvPr/>
        </p:nvSpPr>
        <p:spPr bwMode="auto">
          <a:xfrm>
            <a:off x="591087" y="3476576"/>
            <a:ext cx="2530734" cy="444336"/>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Signposting and Navigation into appropriate service</a:t>
            </a:r>
          </a:p>
          <a:p>
            <a:pPr algn="ctr" defTabSz="685800" eaLnBrk="0" fontAlgn="base" hangingPunct="0">
              <a:spcBef>
                <a:spcPct val="0"/>
              </a:spcBef>
              <a:spcAft>
                <a:spcPct val="0"/>
              </a:spcAft>
            </a:pPr>
            <a:endParaRPr lang="en-US" altLang="ja-JP" sz="1350" dirty="0">
              <a:solidFill>
                <a:srgbClr val="323232"/>
              </a:solidFill>
              <a:latin typeface="Arial" panose="020B0604020202020204" pitchFamily="34" charset="0"/>
            </a:endParaRPr>
          </a:p>
        </p:txBody>
      </p:sp>
      <p:sp>
        <p:nvSpPr>
          <p:cNvPr id="5" name="Rectangle 20"/>
          <p:cNvSpPr>
            <a:spLocks noChangeArrowheads="1"/>
          </p:cNvSpPr>
          <p:nvPr/>
        </p:nvSpPr>
        <p:spPr bwMode="auto">
          <a:xfrm>
            <a:off x="4725248" y="1555600"/>
            <a:ext cx="3543983" cy="73147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b="1"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Referral by Health Professional</a:t>
            </a:r>
            <a:endParaRPr lang="en-US" altLang="ja-JP" sz="1350" dirty="0">
              <a:solidFill>
                <a:srgbClr val="323232"/>
              </a:solidFill>
              <a:latin typeface="Comic Sans MS" panose="030F0702030302020204" pitchFamily="66" charset="0"/>
            </a:endParaRPr>
          </a:p>
          <a:p>
            <a:pPr algn="ctr" defTabSz="685800" eaLnBrk="0" fontAlgn="base" hangingPunct="0">
              <a:spcBef>
                <a:spcPct val="0"/>
              </a:spcBef>
              <a:spcAft>
                <a:spcPct val="0"/>
              </a:spcAft>
            </a:pPr>
            <a:endParaRPr lang="en-US" altLang="ja-JP" sz="1350" dirty="0">
              <a:solidFill>
                <a:srgbClr val="323232"/>
              </a:solidFill>
              <a:latin typeface="Comic Sans MS" panose="030F0702030302020204" pitchFamily="66" charset="0"/>
            </a:endParaRPr>
          </a:p>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Aged 65+ and socially isolated</a:t>
            </a:r>
            <a:endParaRPr lang="en-US" altLang="ja-JP" sz="1350" dirty="0">
              <a:solidFill>
                <a:srgbClr val="323232"/>
              </a:solidFill>
              <a:latin typeface="Comic Sans MS" panose="030F0702030302020204" pitchFamily="66" charset="0"/>
            </a:endParaRPr>
          </a:p>
          <a:p>
            <a:pPr defTabSz="685800" eaLnBrk="0" fontAlgn="base" hangingPunct="0">
              <a:spcBef>
                <a:spcPct val="0"/>
              </a:spcBef>
              <a:spcAft>
                <a:spcPct val="0"/>
              </a:spcAft>
            </a:pPr>
            <a:endParaRPr lang="en-US" altLang="ja-JP" sz="1350" dirty="0">
              <a:solidFill>
                <a:srgbClr val="323232"/>
              </a:solidFill>
              <a:latin typeface="Arial" panose="020B0604020202020204" pitchFamily="34" charset="0"/>
            </a:endParaRPr>
          </a:p>
        </p:txBody>
      </p:sp>
      <p:sp>
        <p:nvSpPr>
          <p:cNvPr id="6" name="Rounded Rectangle 12"/>
          <p:cNvSpPr>
            <a:spLocks noChangeArrowheads="1"/>
          </p:cNvSpPr>
          <p:nvPr/>
        </p:nvSpPr>
        <p:spPr bwMode="auto">
          <a:xfrm>
            <a:off x="1484194" y="4188369"/>
            <a:ext cx="5013046" cy="435769"/>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b="1"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Community, Voluntary or other Statutory Services</a:t>
            </a:r>
            <a:endParaRPr lang="en-US" altLang="ja-JP" sz="1350" dirty="0">
              <a:solidFill>
                <a:srgbClr val="323232"/>
              </a:solidFill>
              <a:latin typeface="Comic Sans MS" panose="030F0702030302020204" pitchFamily="66" charset="0"/>
            </a:endParaRPr>
          </a:p>
        </p:txBody>
      </p:sp>
      <p:cxnSp>
        <p:nvCxnSpPr>
          <p:cNvPr id="7" name="Straight Arrow Connector 6"/>
          <p:cNvCxnSpPr>
            <a:cxnSpLocks noChangeShapeType="1"/>
          </p:cNvCxnSpPr>
          <p:nvPr/>
        </p:nvCxnSpPr>
        <p:spPr bwMode="auto">
          <a:xfrm flipH="1">
            <a:off x="1767685" y="2112412"/>
            <a:ext cx="953" cy="43556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flipH="1">
            <a:off x="5258532" y="3335463"/>
            <a:ext cx="6668" cy="800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6505872" y="2298377"/>
            <a:ext cx="9518" cy="2509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 name="Rectangle 21"/>
          <p:cNvSpPr>
            <a:spLocks noChangeArrowheads="1"/>
          </p:cNvSpPr>
          <p:nvPr/>
        </p:nvSpPr>
        <p:spPr bwMode="auto">
          <a:xfrm>
            <a:off x="325944" y="1590554"/>
            <a:ext cx="3072452" cy="656855"/>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b="1"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Self-referral or Sign-posted</a:t>
            </a:r>
            <a:endParaRPr lang="en-US" altLang="ja-JP" sz="1350" dirty="0">
              <a:solidFill>
                <a:srgbClr val="323232"/>
              </a:solidFill>
              <a:latin typeface="Comic Sans MS" panose="030F0702030302020204" pitchFamily="66" charset="0"/>
            </a:endParaRPr>
          </a:p>
          <a:p>
            <a:pPr algn="ctr" defTabSz="685800" eaLnBrk="0" fontAlgn="base" hangingPunct="0">
              <a:spcBef>
                <a:spcPct val="0"/>
              </a:spcBef>
              <a:spcAft>
                <a:spcPct val="0"/>
              </a:spcAft>
            </a:pPr>
            <a:endPar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endParaRPr>
          </a:p>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Aged 16 +</a:t>
            </a:r>
            <a:endParaRPr lang="en-US" altLang="ja-JP" sz="1350" dirty="0">
              <a:solidFill>
                <a:srgbClr val="323232"/>
              </a:solidFill>
              <a:latin typeface="Comic Sans MS" panose="030F0702030302020204" pitchFamily="66" charset="0"/>
            </a:endParaRPr>
          </a:p>
        </p:txBody>
      </p:sp>
      <p:sp>
        <p:nvSpPr>
          <p:cNvPr id="11" name="Rectangle 13"/>
          <p:cNvSpPr>
            <a:spLocks noChangeArrowheads="1"/>
          </p:cNvSpPr>
          <p:nvPr/>
        </p:nvSpPr>
        <p:spPr bwMode="auto">
          <a:xfrm>
            <a:off x="6024321" y="3375378"/>
            <a:ext cx="3074159" cy="720271"/>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Patient receives funding to access social support service/activity (and transport, if meets criteria)</a:t>
            </a:r>
            <a:endParaRPr lang="en-US" altLang="ja-JP" sz="1350" dirty="0">
              <a:solidFill>
                <a:srgbClr val="323232"/>
              </a:solidFill>
              <a:latin typeface="Comic Sans MS" panose="030F0702030302020204" pitchFamily="66" charset="0"/>
            </a:endParaRPr>
          </a:p>
          <a:p>
            <a:pPr defTabSz="685800" eaLnBrk="0" fontAlgn="base" hangingPunct="0">
              <a:spcBef>
                <a:spcPct val="0"/>
              </a:spcBef>
              <a:spcAft>
                <a:spcPct val="0"/>
              </a:spcAft>
            </a:pPr>
            <a:endParaRPr lang="en-US" altLang="ja-JP" sz="1350" dirty="0">
              <a:solidFill>
                <a:srgbClr val="323232"/>
              </a:solidFill>
              <a:latin typeface="Arial" panose="020B0604020202020204" pitchFamily="34" charset="0"/>
            </a:endParaRPr>
          </a:p>
        </p:txBody>
      </p:sp>
      <p:cxnSp>
        <p:nvCxnSpPr>
          <p:cNvPr id="12" name="Straight Arrow Connector 11"/>
          <p:cNvCxnSpPr>
            <a:cxnSpLocks noChangeShapeType="1"/>
          </p:cNvCxnSpPr>
          <p:nvPr/>
        </p:nvCxnSpPr>
        <p:spPr bwMode="auto">
          <a:xfrm>
            <a:off x="1768639" y="3294150"/>
            <a:ext cx="476" cy="1785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a:off x="1775113" y="3972819"/>
            <a:ext cx="476" cy="1785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3591963" y="2936486"/>
            <a:ext cx="801232"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 name="Rectangle 16"/>
          <p:cNvSpPr>
            <a:spLocks noChangeArrowheads="1"/>
          </p:cNvSpPr>
          <p:nvPr/>
        </p:nvSpPr>
        <p:spPr bwMode="auto">
          <a:xfrm>
            <a:off x="4902958" y="4980995"/>
            <a:ext cx="2333767" cy="542925"/>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Social Prescribing Advisor Review at 6 and 12 weeks </a:t>
            </a:r>
            <a:endParaRPr lang="en-US" altLang="ja-JP" sz="1350" dirty="0">
              <a:solidFill>
                <a:srgbClr val="323232"/>
              </a:solidFill>
              <a:latin typeface="Comic Sans MS" panose="030F0702030302020204" pitchFamily="66" charset="0"/>
            </a:endParaRPr>
          </a:p>
          <a:p>
            <a:pPr defTabSz="685800" eaLnBrk="0" fontAlgn="base" hangingPunct="0">
              <a:spcBef>
                <a:spcPct val="0"/>
              </a:spcBef>
              <a:spcAft>
                <a:spcPct val="0"/>
              </a:spcAft>
            </a:pPr>
            <a:endParaRPr lang="en-US" altLang="ja-JP" sz="1350" dirty="0">
              <a:solidFill>
                <a:srgbClr val="323232"/>
              </a:solidFill>
              <a:latin typeface="Arial" panose="020B0604020202020204" pitchFamily="34" charset="0"/>
            </a:endParaRPr>
          </a:p>
        </p:txBody>
      </p:sp>
      <p:cxnSp>
        <p:nvCxnSpPr>
          <p:cNvPr id="16" name="Straight Arrow Connector 15"/>
          <p:cNvCxnSpPr>
            <a:cxnSpLocks noChangeShapeType="1"/>
          </p:cNvCxnSpPr>
          <p:nvPr/>
        </p:nvCxnSpPr>
        <p:spPr bwMode="auto">
          <a:xfrm>
            <a:off x="5267289" y="4634264"/>
            <a:ext cx="4578" cy="2571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Rectangle 18"/>
          <p:cNvSpPr>
            <a:spLocks noChangeArrowheads="1"/>
          </p:cNvSpPr>
          <p:nvPr/>
        </p:nvSpPr>
        <p:spPr bwMode="auto">
          <a:xfrm>
            <a:off x="559859" y="4943262"/>
            <a:ext cx="2415653" cy="517783"/>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ct val="0"/>
              </a:spcAft>
            </a:pPr>
            <a:r>
              <a:rPr lang="en-US" altLang="ja-JP" sz="1350" dirty="0">
                <a:solidFill>
                  <a:srgbClr val="323232"/>
                </a:solidFill>
                <a:latin typeface="Comic Sans MS" panose="030F0702030302020204" pitchFamily="66" charset="0"/>
                <a:ea typeface="MS Mincho" panose="02020609040205080304" pitchFamily="49" charset="-128"/>
                <a:cs typeface="Times New Roman" panose="02020603050405020304" pitchFamily="18" charset="0"/>
              </a:rPr>
              <a:t>Complex patients may be offered telephone review</a:t>
            </a:r>
            <a:endParaRPr lang="en-US" altLang="ja-JP" sz="1350" dirty="0">
              <a:solidFill>
                <a:srgbClr val="323232"/>
              </a:solidFill>
              <a:latin typeface="Comic Sans MS" panose="030F0702030302020204" pitchFamily="66" charset="0"/>
            </a:endParaRPr>
          </a:p>
          <a:p>
            <a:pPr defTabSz="685800" eaLnBrk="0" fontAlgn="base" hangingPunct="0">
              <a:spcBef>
                <a:spcPct val="0"/>
              </a:spcBef>
              <a:spcAft>
                <a:spcPct val="0"/>
              </a:spcAft>
            </a:pPr>
            <a:endParaRPr lang="en-US" altLang="ja-JP" sz="1350" dirty="0">
              <a:solidFill>
                <a:srgbClr val="323232"/>
              </a:solidFill>
              <a:latin typeface="Arial" panose="020B0604020202020204" pitchFamily="34" charset="0"/>
            </a:endParaRPr>
          </a:p>
        </p:txBody>
      </p:sp>
      <p:cxnSp>
        <p:nvCxnSpPr>
          <p:cNvPr id="18" name="Straight Arrow Connector 17"/>
          <p:cNvCxnSpPr>
            <a:cxnSpLocks noChangeShapeType="1"/>
          </p:cNvCxnSpPr>
          <p:nvPr/>
        </p:nvCxnSpPr>
        <p:spPr bwMode="auto">
          <a:xfrm>
            <a:off x="1775113" y="4708729"/>
            <a:ext cx="476" cy="1785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Rectangle 28"/>
          <p:cNvSpPr>
            <a:spLocks noChangeArrowheads="1"/>
          </p:cNvSpPr>
          <p:nvPr/>
        </p:nvSpPr>
        <p:spPr bwMode="auto">
          <a:xfrm>
            <a:off x="-422629" y="1118200"/>
            <a:ext cx="13856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ja-JP" sz="750" b="1">
              <a:solidFill>
                <a:srgbClr val="323232"/>
              </a:solidFill>
              <a:latin typeface="Arial" panose="020B0604020202020204" pitchFamily="34" charset="0"/>
              <a:ea typeface="MS Mincho" panose="02020609040205080304" pitchFamily="49" charset="-128"/>
              <a:cs typeface="Arial" panose="020B0604020202020204" pitchFamily="34" charset="0"/>
            </a:endParaRPr>
          </a:p>
          <a:p>
            <a:pPr defTabSz="685800" eaLnBrk="0" fontAlgn="base" hangingPunct="0">
              <a:spcBef>
                <a:spcPct val="0"/>
              </a:spcBef>
              <a:spcAft>
                <a:spcPct val="0"/>
              </a:spcAft>
            </a:pPr>
            <a:br>
              <a:rPr lang="en-US" altLang="ja-JP" sz="750" b="1">
                <a:solidFill>
                  <a:srgbClr val="323232"/>
                </a:solidFill>
                <a:latin typeface="Arial" panose="020B0604020202020204" pitchFamily="34" charset="0"/>
                <a:ea typeface="MS Mincho" panose="02020609040205080304" pitchFamily="49" charset="-128"/>
                <a:cs typeface="Arial" panose="020B0604020202020204" pitchFamily="34" charset="0"/>
              </a:rPr>
            </a:br>
            <a:endParaRPr lang="en-US" altLang="ja-JP" sz="1350">
              <a:solidFill>
                <a:srgbClr val="323232"/>
              </a:solidFill>
              <a:latin typeface="Arial" panose="020B0604020202020204" pitchFamily="34" charset="0"/>
            </a:endParaRPr>
          </a:p>
        </p:txBody>
      </p:sp>
      <p:sp>
        <p:nvSpPr>
          <p:cNvPr id="21" name="Rectangle 20"/>
          <p:cNvSpPr/>
          <p:nvPr/>
        </p:nvSpPr>
        <p:spPr>
          <a:xfrm>
            <a:off x="4863899" y="1088170"/>
            <a:ext cx="3619713" cy="369332"/>
          </a:xfrm>
          <a:prstGeom prst="rect">
            <a:avLst/>
          </a:prstGeom>
        </p:spPr>
        <p:txBody>
          <a:bodyPr wrap="square">
            <a:spAutoFit/>
          </a:bodyPr>
          <a:lstStyle/>
          <a:p>
            <a:pPr algn="ctr" defTabSz="685800"/>
            <a:r>
              <a:rPr lang="en-GB" b="1" u="sng" dirty="0">
                <a:solidFill>
                  <a:schemeClr val="accent1">
                    <a:lumMod val="75000"/>
                  </a:schemeClr>
                </a:solidFill>
                <a:latin typeface="Comic Sans MS" panose="030F0702030302020204" pitchFamily="66" charset="0"/>
              </a:rPr>
              <a:t>Social Prescribing Service </a:t>
            </a:r>
            <a:endParaRPr lang="en-GB" b="1" u="sng" dirty="0">
              <a:solidFill>
                <a:schemeClr val="accent1">
                  <a:lumMod val="75000"/>
                </a:schemeClr>
              </a:solidFill>
              <a:latin typeface="Book Antiqua"/>
            </a:endParaRPr>
          </a:p>
        </p:txBody>
      </p:sp>
      <p:sp>
        <p:nvSpPr>
          <p:cNvPr id="22" name="Rectangle 21"/>
          <p:cNvSpPr/>
          <p:nvPr/>
        </p:nvSpPr>
        <p:spPr>
          <a:xfrm>
            <a:off x="602984" y="1130399"/>
            <a:ext cx="2582093" cy="369332"/>
          </a:xfrm>
          <a:prstGeom prst="rect">
            <a:avLst/>
          </a:prstGeom>
        </p:spPr>
        <p:txBody>
          <a:bodyPr wrap="square">
            <a:spAutoFit/>
          </a:bodyPr>
          <a:lstStyle/>
          <a:p>
            <a:pPr algn="ctr" defTabSz="685800"/>
            <a:r>
              <a:rPr lang="en-GB" b="1" u="sng" dirty="0">
                <a:solidFill>
                  <a:schemeClr val="accent1">
                    <a:lumMod val="75000"/>
                  </a:schemeClr>
                </a:solidFill>
                <a:latin typeface="Comic Sans MS" panose="030F0702030302020204" pitchFamily="66" charset="0"/>
              </a:rPr>
              <a:t>Community Advisor </a:t>
            </a:r>
            <a:endParaRPr lang="en-GB" b="1" u="sng" dirty="0">
              <a:solidFill>
                <a:schemeClr val="accent1">
                  <a:lumMod val="75000"/>
                </a:schemeClr>
              </a:solidFill>
              <a:latin typeface="Book Antiqua"/>
            </a:endParaRPr>
          </a:p>
        </p:txBody>
      </p:sp>
      <p:pic>
        <p:nvPicPr>
          <p:cNvPr id="23" name="Picture 22">
            <a:extLst>
              <a:ext uri="{FF2B5EF4-FFF2-40B4-BE49-F238E27FC236}">
                <a16:creationId xmlns:a16="http://schemas.microsoft.com/office/drawing/2014/main" id="{B13CD4D0-ED22-4D8B-BA7D-023B90047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525" y="5756063"/>
            <a:ext cx="3168476" cy="918101"/>
          </a:xfrm>
          <a:prstGeom prst="rect">
            <a:avLst/>
          </a:prstGeom>
        </p:spPr>
      </p:pic>
      <p:pic>
        <p:nvPicPr>
          <p:cNvPr id="24" name="Picture 23">
            <a:extLst>
              <a:ext uri="{FF2B5EF4-FFF2-40B4-BE49-F238E27FC236}">
                <a16:creationId xmlns:a16="http://schemas.microsoft.com/office/drawing/2014/main" id="{99D947EA-BB81-4793-8A13-DD1624125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41856"/>
            <a:ext cx="3262346" cy="1187494"/>
          </a:xfrm>
          <a:prstGeom prst="rect">
            <a:avLst/>
          </a:prstGeom>
        </p:spPr>
      </p:pic>
    </p:spTree>
    <p:extLst>
      <p:ext uri="{BB962C8B-B14F-4D97-AF65-F5344CB8AC3E}">
        <p14:creationId xmlns:p14="http://schemas.microsoft.com/office/powerpoint/2010/main" val="17578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r="17340"/>
          <a:stretch/>
        </p:blipFill>
        <p:spPr>
          <a:xfrm>
            <a:off x="-108520" y="5395990"/>
            <a:ext cx="9244999" cy="146200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005"/>
          <a:stretch/>
        </p:blipFill>
        <p:spPr>
          <a:xfrm>
            <a:off x="922559" y="1130924"/>
            <a:ext cx="7182839" cy="1849053"/>
          </a:xfrm>
          <a:prstGeom prst="rect">
            <a:avLst/>
          </a:prstGeom>
        </p:spPr>
      </p:pic>
      <p:sp>
        <p:nvSpPr>
          <p:cNvPr id="8" name="AutoShape 2" descr="Image result for wakefield counci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8"/>
          <p:cNvGrpSpPr/>
          <p:nvPr/>
        </p:nvGrpSpPr>
        <p:grpSpPr>
          <a:xfrm>
            <a:off x="357488" y="68276"/>
            <a:ext cx="8563485" cy="787792"/>
            <a:chOff x="357488" y="68276"/>
            <a:chExt cx="8563485" cy="787792"/>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857" y="167064"/>
              <a:ext cx="1828285" cy="52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288" y="68276"/>
              <a:ext cx="1756685" cy="78779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488" y="119505"/>
              <a:ext cx="861596" cy="608736"/>
            </a:xfrm>
            <a:prstGeom prst="rect">
              <a:avLst/>
            </a:prstGeom>
          </p:spPr>
        </p:pic>
      </p:grpSp>
    </p:spTree>
    <p:extLst>
      <p:ext uri="{BB962C8B-B14F-4D97-AF65-F5344CB8AC3E}">
        <p14:creationId xmlns:p14="http://schemas.microsoft.com/office/powerpoint/2010/main" val="279058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0620"/>
            <a:ext cx="8229600" cy="1143000"/>
          </a:xfrm>
        </p:spPr>
        <p:txBody>
          <a:bodyPr>
            <a:noAutofit/>
          </a:bodyPr>
          <a:lstStyle/>
          <a:p>
            <a:r>
              <a:rPr lang="en-GB" sz="3200" b="1" dirty="0"/>
              <a:t>What does the Live Well Wakefield Service do?</a:t>
            </a:r>
          </a:p>
        </p:txBody>
      </p:sp>
      <p:sp>
        <p:nvSpPr>
          <p:cNvPr id="3" name="Content Placeholder 2"/>
          <p:cNvSpPr>
            <a:spLocks noGrp="1"/>
          </p:cNvSpPr>
          <p:nvPr>
            <p:ph idx="1"/>
          </p:nvPr>
        </p:nvSpPr>
        <p:spPr>
          <a:xfrm>
            <a:off x="467544" y="1412776"/>
            <a:ext cx="8229600" cy="4608512"/>
          </a:xfrm>
        </p:spPr>
        <p:txBody>
          <a:bodyPr>
            <a:normAutofit/>
          </a:bodyPr>
          <a:lstStyle/>
          <a:p>
            <a:pPr marL="0" indent="0">
              <a:buNone/>
            </a:pPr>
            <a:r>
              <a:rPr lang="en-GB" sz="2800" dirty="0"/>
              <a:t>The Live Well service is available for people aged 18+ living in the Wakefield district. The service delivers:</a:t>
            </a:r>
          </a:p>
          <a:p>
            <a:pPr lvl="0"/>
            <a:r>
              <a:rPr lang="en-GB" sz="2800" dirty="0"/>
              <a:t>Stroke reviews, which are carried out through the Stroke Review Care Pathway</a:t>
            </a:r>
          </a:p>
          <a:p>
            <a:pPr lvl="0"/>
            <a:r>
              <a:rPr lang="en-GB" sz="2800" dirty="0"/>
              <a:t>1:1 support with Live Well Advisors and Live Well Volunteers</a:t>
            </a:r>
          </a:p>
          <a:p>
            <a:pPr lvl="0"/>
            <a:r>
              <a:rPr lang="en-GB" sz="2800" dirty="0"/>
              <a:t>Self-management programmes, workshops and support.</a:t>
            </a:r>
          </a:p>
          <a:p>
            <a:pPr lvl="0"/>
            <a:r>
              <a:rPr lang="en-GB" sz="2800" dirty="0"/>
              <a:t>Small Grants</a:t>
            </a:r>
          </a:p>
          <a:p>
            <a:pPr lvl="0"/>
            <a:endParaRPr lang="en-GB" sz="2800" dirty="0"/>
          </a:p>
          <a:p>
            <a:pPr marL="0" indent="0">
              <a:buNone/>
            </a:pPr>
            <a:endParaRPr lang="en-GB" dirty="0"/>
          </a:p>
        </p:txBody>
      </p:sp>
      <p:grpSp>
        <p:nvGrpSpPr>
          <p:cNvPr id="13" name="Group 12"/>
          <p:cNvGrpSpPr/>
          <p:nvPr/>
        </p:nvGrpSpPr>
        <p:grpSpPr>
          <a:xfrm>
            <a:off x="755576" y="212520"/>
            <a:ext cx="7632848" cy="696200"/>
            <a:chOff x="755576" y="212520"/>
            <a:chExt cx="7632848" cy="1094108"/>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980" t="35050" r="7980" b="32475"/>
            <a:stretch/>
          </p:blipFill>
          <p:spPr>
            <a:xfrm>
              <a:off x="4714590" y="404665"/>
              <a:ext cx="3673834" cy="70981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12520"/>
              <a:ext cx="1548962" cy="1094108"/>
            </a:xfrm>
            <a:prstGeom prst="rect">
              <a:avLst/>
            </a:prstGeom>
          </p:spPr>
        </p:pic>
      </p:grpSp>
      <p:grpSp>
        <p:nvGrpSpPr>
          <p:cNvPr id="18" name="Group 17"/>
          <p:cNvGrpSpPr/>
          <p:nvPr/>
        </p:nvGrpSpPr>
        <p:grpSpPr>
          <a:xfrm>
            <a:off x="-180528" y="5662706"/>
            <a:ext cx="9572485" cy="1222678"/>
            <a:chOff x="-180528" y="5662706"/>
            <a:chExt cx="9572485" cy="1222678"/>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28" y="5662706"/>
              <a:ext cx="9144000" cy="1195294"/>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5096" r="53692"/>
            <a:stretch/>
          </p:blipFill>
          <p:spPr>
            <a:xfrm>
              <a:off x="7452320" y="5690090"/>
              <a:ext cx="1939637" cy="1195294"/>
            </a:xfrm>
            <a:prstGeom prst="rect">
              <a:avLst/>
            </a:prstGeom>
          </p:spPr>
        </p:pic>
      </p:grpSp>
    </p:spTree>
    <p:extLst>
      <p:ext uri="{BB962C8B-B14F-4D97-AF65-F5344CB8AC3E}">
        <p14:creationId xmlns:p14="http://schemas.microsoft.com/office/powerpoint/2010/main" val="253256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528" y="40155"/>
            <a:ext cx="8563485" cy="787792"/>
            <a:chOff x="357488" y="68276"/>
            <a:chExt cx="8563485" cy="787792"/>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857" y="167064"/>
              <a:ext cx="1828285" cy="52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68276"/>
              <a:ext cx="1756685" cy="7877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88" y="119505"/>
              <a:ext cx="861596" cy="608736"/>
            </a:xfrm>
            <a:prstGeom prst="rect">
              <a:avLst/>
            </a:prstGeom>
          </p:spPr>
        </p:pic>
      </p:grpSp>
      <p:pic>
        <p:nvPicPr>
          <p:cNvPr id="9"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r="17340"/>
          <a:stretch/>
        </p:blipFill>
        <p:spPr>
          <a:xfrm>
            <a:off x="-108520" y="5395990"/>
            <a:ext cx="9244999" cy="1462009"/>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20" y="980728"/>
            <a:ext cx="9433048" cy="5877271"/>
          </a:xfrm>
          <a:prstGeom prst="rect">
            <a:avLst/>
          </a:prstGeom>
        </p:spPr>
      </p:pic>
    </p:spTree>
    <p:extLst>
      <p:ext uri="{BB962C8B-B14F-4D97-AF65-F5344CB8AC3E}">
        <p14:creationId xmlns:p14="http://schemas.microsoft.com/office/powerpoint/2010/main" val="371778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57488" y="68276"/>
            <a:ext cx="8563485" cy="787792"/>
            <a:chOff x="357488" y="68276"/>
            <a:chExt cx="8563485" cy="787792"/>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857" y="167064"/>
              <a:ext cx="1828285" cy="52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68276"/>
              <a:ext cx="1756685" cy="7877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88" y="119505"/>
              <a:ext cx="861596" cy="608736"/>
            </a:xfrm>
            <a:prstGeom prst="rect">
              <a:avLst/>
            </a:prstGeom>
          </p:spPr>
        </p:pic>
      </p:grpSp>
      <p:pic>
        <p:nvPicPr>
          <p:cNvPr id="9" name="Picture 2" descr="Five ways to wellbing ban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446" y="857600"/>
            <a:ext cx="8868405" cy="581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1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6B12-FD43-4497-9087-955F662D891B}"/>
              </a:ext>
            </a:extLst>
          </p:cNvPr>
          <p:cNvSpPr>
            <a:spLocks noGrp="1"/>
          </p:cNvSpPr>
          <p:nvPr>
            <p:ph type="title"/>
          </p:nvPr>
        </p:nvSpPr>
        <p:spPr>
          <a:xfrm>
            <a:off x="482873" y="697937"/>
            <a:ext cx="2767819" cy="1278746"/>
          </a:xfrm>
        </p:spPr>
        <p:txBody>
          <a:bodyPr vert="horz" lIns="68580" tIns="34290" rIns="68580" bIns="34290" rtlCol="0" anchor="b">
            <a:normAutofit fontScale="90000"/>
          </a:bodyPr>
          <a:lstStyle/>
          <a:p>
            <a:pPr defTabSz="685800"/>
            <a:r>
              <a:rPr lang="en-US" sz="2800" b="1" dirty="0">
                <a:solidFill>
                  <a:schemeClr val="accent1">
                    <a:lumMod val="75000"/>
                  </a:schemeClr>
                </a:solidFill>
              </a:rPr>
              <a:t>Micro-Commissioning Live Well Wakefield</a:t>
            </a:r>
          </a:p>
        </p:txBody>
      </p:sp>
      <p:sp>
        <p:nvSpPr>
          <p:cNvPr id="5" name="TextBox 4">
            <a:extLst>
              <a:ext uri="{FF2B5EF4-FFF2-40B4-BE49-F238E27FC236}">
                <a16:creationId xmlns:a16="http://schemas.microsoft.com/office/drawing/2014/main" id="{F89CD8A5-3172-4E3D-BBF1-F2486E51EEFE}"/>
              </a:ext>
            </a:extLst>
          </p:cNvPr>
          <p:cNvSpPr txBox="1"/>
          <p:nvPr/>
        </p:nvSpPr>
        <p:spPr>
          <a:xfrm>
            <a:off x="482874" y="2309966"/>
            <a:ext cx="2767819" cy="3182387"/>
          </a:xfrm>
          <a:prstGeom prst="rect">
            <a:avLst/>
          </a:prstGeom>
        </p:spPr>
        <p:txBody>
          <a:bodyPr vert="horz" lIns="68580" tIns="34290" rIns="68580" bIns="34290" rtlCol="0">
            <a:normAutofit fontScale="92500" lnSpcReduction="10000"/>
          </a:bodyPr>
          <a:lstStyle/>
          <a:p>
            <a:pPr indent="-137160" defTabSz="685800">
              <a:spcAft>
                <a:spcPts val="450"/>
              </a:spcAft>
              <a:buClr>
                <a:srgbClr val="4472C4"/>
              </a:buClr>
            </a:pPr>
            <a:r>
              <a:rPr lang="en-US" sz="1600" dirty="0">
                <a:solidFill>
                  <a:prstClr val="black"/>
                </a:solidFill>
                <a:latin typeface="Calibri" panose="020F0502020204030204" pitchFamily="34" charset="0"/>
                <a:cs typeface="Calibri" panose="020F0502020204030204" pitchFamily="34" charset="0"/>
              </a:rPr>
              <a:t>Community asset approach</a:t>
            </a:r>
          </a:p>
          <a:p>
            <a:pPr indent="-137160" defTabSz="685800">
              <a:spcAft>
                <a:spcPts val="450"/>
              </a:spcAft>
              <a:buClr>
                <a:srgbClr val="4472C4"/>
              </a:buClr>
            </a:pPr>
            <a:endParaRPr lang="en-US" sz="1600" dirty="0">
              <a:solidFill>
                <a:prstClr val="black"/>
              </a:solidFill>
              <a:latin typeface="Calibri" panose="020F0502020204030204" pitchFamily="34" charset="0"/>
              <a:cs typeface="Calibri" panose="020F0502020204030204" pitchFamily="34" charset="0"/>
            </a:endParaRPr>
          </a:p>
          <a:p>
            <a:pPr indent="-137160" defTabSz="685800">
              <a:spcAft>
                <a:spcPts val="450"/>
              </a:spcAft>
              <a:buClr>
                <a:srgbClr val="4472C4"/>
              </a:buClr>
            </a:pPr>
            <a:r>
              <a:rPr lang="en-US" sz="1600" dirty="0">
                <a:solidFill>
                  <a:prstClr val="black"/>
                </a:solidFill>
                <a:latin typeface="Calibri" panose="020F0502020204030204" pitchFamily="34" charset="0"/>
                <a:cs typeface="Calibri" panose="020F0502020204030204" pitchFamily="34" charset="0"/>
              </a:rPr>
              <a:t>Complex interplay between community asset development and health related </a:t>
            </a:r>
            <a:r>
              <a:rPr lang="en-US" sz="1600" dirty="0" err="1">
                <a:solidFill>
                  <a:prstClr val="black"/>
                </a:solidFill>
                <a:latin typeface="Calibri" panose="020F0502020204030204" pitchFamily="34" charset="0"/>
                <a:cs typeface="Calibri" panose="020F0502020204030204" pitchFamily="34" charset="0"/>
              </a:rPr>
              <a:t>behaviour</a:t>
            </a:r>
            <a:endParaRPr lang="en-US" sz="1600" dirty="0">
              <a:solidFill>
                <a:prstClr val="black"/>
              </a:solidFill>
              <a:latin typeface="Calibri" panose="020F0502020204030204" pitchFamily="34" charset="0"/>
              <a:cs typeface="Calibri" panose="020F0502020204030204" pitchFamily="34" charset="0"/>
            </a:endParaRPr>
          </a:p>
          <a:p>
            <a:pPr indent="-137160" defTabSz="685800">
              <a:spcAft>
                <a:spcPts val="450"/>
              </a:spcAft>
              <a:buClr>
                <a:srgbClr val="4472C4"/>
              </a:buClr>
            </a:pPr>
            <a:endParaRPr lang="en-US" sz="1600" dirty="0">
              <a:solidFill>
                <a:prstClr val="black"/>
              </a:solidFill>
              <a:latin typeface="Calibri" panose="020F0502020204030204" pitchFamily="34" charset="0"/>
              <a:cs typeface="Calibri" panose="020F0502020204030204" pitchFamily="34" charset="0"/>
            </a:endParaRPr>
          </a:p>
          <a:p>
            <a:pPr indent="-137160" defTabSz="685800">
              <a:spcAft>
                <a:spcPts val="450"/>
              </a:spcAft>
              <a:buClr>
                <a:srgbClr val="4472C4"/>
              </a:buClr>
            </a:pPr>
            <a:r>
              <a:rPr lang="en-US" sz="1600" dirty="0" err="1">
                <a:solidFill>
                  <a:prstClr val="black"/>
                </a:solidFill>
                <a:latin typeface="Calibri" panose="020F0502020204030204" pitchFamily="34" charset="0"/>
                <a:cs typeface="Calibri" panose="020F0502020204030204" pitchFamily="34" charset="0"/>
              </a:rPr>
              <a:t>Salutogenic</a:t>
            </a:r>
            <a:r>
              <a:rPr lang="en-US" sz="1600" dirty="0">
                <a:solidFill>
                  <a:prstClr val="black"/>
                </a:solidFill>
                <a:latin typeface="Calibri" panose="020F0502020204030204" pitchFamily="34" charset="0"/>
                <a:cs typeface="Calibri" panose="020F0502020204030204" pitchFamily="34" charset="0"/>
              </a:rPr>
              <a:t> approaches by including community development roles within social prescribing models </a:t>
            </a:r>
            <a:r>
              <a:rPr lang="en-US" sz="1600" dirty="0" err="1">
                <a:solidFill>
                  <a:prstClr val="black"/>
                </a:solidFill>
                <a:latin typeface="Calibri" panose="020F0502020204030204" pitchFamily="34" charset="0"/>
                <a:cs typeface="Calibri" panose="020F0502020204030204" pitchFamily="34" charset="0"/>
              </a:rPr>
              <a:t>S.Yorks</a:t>
            </a:r>
            <a:r>
              <a:rPr lang="en-US" sz="1600" dirty="0">
                <a:solidFill>
                  <a:prstClr val="black"/>
                </a:solidFill>
                <a:latin typeface="Calibri" panose="020F0502020204030204" pitchFamily="34" charset="0"/>
                <a:cs typeface="Calibri" panose="020F0502020204030204" pitchFamily="34" charset="0"/>
              </a:rPr>
              <a:t> / Wakefield / East Ridings </a:t>
            </a:r>
          </a:p>
          <a:p>
            <a:pPr indent="-137160" defTabSz="685800">
              <a:spcAft>
                <a:spcPts val="450"/>
              </a:spcAft>
              <a:buClr>
                <a:srgbClr val="4472C4"/>
              </a:buClr>
            </a:pPr>
            <a:r>
              <a:rPr lang="en-US" sz="1600" dirty="0">
                <a:solidFill>
                  <a:prstClr val="black"/>
                </a:solidFill>
                <a:latin typeface="Calibri" panose="020F0502020204030204" pitchFamily="34" charset="0"/>
                <a:cs typeface="Calibri" panose="020F0502020204030204" pitchFamily="34" charset="0"/>
              </a:rPr>
              <a:t>Do you know of other areas that use this approach?</a:t>
            </a:r>
          </a:p>
        </p:txBody>
      </p:sp>
      <p:pic>
        <p:nvPicPr>
          <p:cNvPr id="4" name="Content Placeholder 3">
            <a:extLst>
              <a:ext uri="{FF2B5EF4-FFF2-40B4-BE49-F238E27FC236}">
                <a16:creationId xmlns:a16="http://schemas.microsoft.com/office/drawing/2014/main" id="{BE54AC03-44E2-4F98-9747-A379C6C31DF7}"/>
              </a:ext>
            </a:extLst>
          </p:cNvPr>
          <p:cNvPicPr>
            <a:picLocks noGrp="1" noChangeAspect="1"/>
          </p:cNvPicPr>
          <p:nvPr>
            <p:ph idx="1"/>
          </p:nvPr>
        </p:nvPicPr>
        <p:blipFill rotWithShape="1">
          <a:blip r:embed="rId2"/>
          <a:srcRect l="27878" t="18829" r="28840" b="7463"/>
          <a:stretch/>
        </p:blipFill>
        <p:spPr>
          <a:xfrm>
            <a:off x="3611535" y="1337310"/>
            <a:ext cx="4375176" cy="4191076"/>
          </a:xfrm>
          <a:prstGeom prst="rect">
            <a:avLst/>
          </a:prstGeom>
        </p:spPr>
      </p:pic>
      <p:sp>
        <p:nvSpPr>
          <p:cNvPr id="10" name="Rectangle 9">
            <a:extLst>
              <a:ext uri="{FF2B5EF4-FFF2-40B4-BE49-F238E27FC236}">
                <a16:creationId xmlns:a16="http://schemas.microsoft.com/office/drawing/2014/main" id="{60694156-B30C-4AE1-9886-0D236EC01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857250"/>
            <a:ext cx="685800" cy="51435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701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024844"/>
            <a:ext cx="7128792" cy="3348372"/>
          </a:xfrm>
        </p:spPr>
        <p:txBody>
          <a:bodyPr>
            <a:normAutofit/>
          </a:bodyPr>
          <a:lstStyle/>
          <a:p>
            <a:r>
              <a:rPr lang="en-GB" sz="1800" dirty="0">
                <a:latin typeface="Arial" panose="020B0604020202020204" pitchFamily="34" charset="0"/>
                <a:cs typeface="Arial" panose="020B0604020202020204" pitchFamily="34" charset="0"/>
              </a:rPr>
              <a:t>Community Link Workers (Navigator Role +) within all 30+ East Riding Practices</a:t>
            </a:r>
          </a:p>
          <a:p>
            <a:r>
              <a:rPr lang="en-GB" sz="1800" dirty="0">
                <a:latin typeface="Arial" panose="020B0604020202020204" pitchFamily="34" charset="0"/>
                <a:cs typeface="Arial" panose="020B0604020202020204" pitchFamily="34" charset="0"/>
              </a:rPr>
              <a:t>All reception staff across ERoY GP practices trained to Actively signpost to  Community Link Workers and MECC (plus another 6 services)</a:t>
            </a:r>
          </a:p>
          <a:p>
            <a:r>
              <a:rPr lang="en-GB" sz="1800" dirty="0">
                <a:latin typeface="Arial" panose="020B0604020202020204" pitchFamily="34" charset="0"/>
                <a:cs typeface="Arial" panose="020B0604020202020204" pitchFamily="34" charset="0"/>
              </a:rPr>
              <a:t>Media Company produced local information videos  for GP waiting areas to inform patients of the Community Link Worker service (and others) – planned for roll-out on LCD screens in 2019</a:t>
            </a:r>
          </a:p>
        </p:txBody>
      </p:sp>
      <p:sp>
        <p:nvSpPr>
          <p:cNvPr id="3" name="Title 2"/>
          <p:cNvSpPr>
            <a:spLocks noGrp="1"/>
          </p:cNvSpPr>
          <p:nvPr>
            <p:ph type="title"/>
          </p:nvPr>
        </p:nvSpPr>
        <p:spPr>
          <a:xfrm>
            <a:off x="827584" y="1376772"/>
            <a:ext cx="7128792" cy="648072"/>
          </a:xfrm>
        </p:spPr>
        <p:txBody>
          <a:bodyPr>
            <a:normAutofit fontScale="90000"/>
          </a:bodyPr>
          <a:lstStyle/>
          <a:p>
            <a:r>
              <a:rPr lang="en-GB" dirty="0">
                <a:solidFill>
                  <a:schemeClr val="accent1">
                    <a:lumMod val="75000"/>
                  </a:schemeClr>
                </a:solidFill>
                <a:latin typeface="Arial" panose="020B0604020202020204" pitchFamily="34" charset="0"/>
                <a:cs typeface="Arial" panose="020B0604020202020204" pitchFamily="34" charset="0"/>
              </a:rPr>
              <a:t>East Ridings of Yorkshire</a:t>
            </a:r>
            <a:br>
              <a:rPr lang="en-GB" dirty="0">
                <a:solidFill>
                  <a:schemeClr val="accent1">
                    <a:lumMod val="75000"/>
                  </a:schemeClr>
                </a:solidFill>
                <a:latin typeface="Arial" panose="020B0604020202020204" pitchFamily="34" charset="0"/>
                <a:cs typeface="Arial" panose="020B0604020202020204" pitchFamily="34" charset="0"/>
              </a:rPr>
            </a:br>
            <a:r>
              <a:rPr lang="en-GB" dirty="0">
                <a:solidFill>
                  <a:schemeClr val="accent1">
                    <a:lumMod val="75000"/>
                  </a:schemeClr>
                </a:solidFill>
                <a:latin typeface="Arial" panose="020B0604020202020204" pitchFamily="34" charset="0"/>
                <a:cs typeface="Arial" panose="020B0604020202020204" pitchFamily="34" charset="0"/>
              </a:rPr>
              <a:t>Network of Activity supporting Social Prescribing</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90"/>
          <a:stretch/>
        </p:blipFill>
        <p:spPr bwMode="auto">
          <a:xfrm>
            <a:off x="6084169" y="4356687"/>
            <a:ext cx="1798945" cy="1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78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F047D-B4E8-4C8A-BC26-0813A0220DDF}"/>
              </a:ext>
            </a:extLst>
          </p:cNvPr>
          <p:cNvSpPr>
            <a:spLocks noGrp="1"/>
          </p:cNvSpPr>
          <p:nvPr>
            <p:ph type="title"/>
          </p:nvPr>
        </p:nvSpPr>
        <p:spPr/>
        <p:txBody>
          <a:bodyPr>
            <a:normAutofit fontScale="90000"/>
          </a:bodyPr>
          <a:lstStyle/>
          <a:p>
            <a:endParaRPr lang="en-GB" dirty="0"/>
          </a:p>
        </p:txBody>
      </p:sp>
      <p:sp>
        <p:nvSpPr>
          <p:cNvPr id="4" name="Content Placeholder 1">
            <a:extLst>
              <a:ext uri="{FF2B5EF4-FFF2-40B4-BE49-F238E27FC236}">
                <a16:creationId xmlns:a16="http://schemas.microsoft.com/office/drawing/2014/main" id="{96BE5C29-5627-4F57-8B59-7679100CD0FB}"/>
              </a:ext>
            </a:extLst>
          </p:cNvPr>
          <p:cNvSpPr>
            <a:spLocks noGrp="1"/>
          </p:cNvSpPr>
          <p:nvPr>
            <p:ph idx="1"/>
          </p:nvPr>
        </p:nvSpPr>
        <p:spPr>
          <a:xfrm>
            <a:off x="251520" y="1628800"/>
            <a:ext cx="8712968" cy="3960440"/>
          </a:xfrm>
        </p:spPr>
        <p:txBody>
          <a:bodyPr>
            <a:normAutofit fontScale="92500" lnSpcReduction="20000"/>
          </a:bodyPr>
          <a:lstStyle/>
          <a:p>
            <a:r>
              <a:rPr lang="en-GB" dirty="0">
                <a:latin typeface="Arial" panose="020B0604020202020204" pitchFamily="34" charset="0"/>
                <a:cs typeface="Arial" panose="020B0604020202020204" pitchFamily="34" charset="0"/>
              </a:rPr>
              <a:t>Link Worker (Practice Worker/Assessor)</a:t>
            </a:r>
          </a:p>
          <a:p>
            <a:pPr marL="0" indent="0">
              <a:buNone/>
            </a:pPr>
            <a:r>
              <a:rPr lang="en-GB" dirty="0">
                <a:latin typeface="Arial" panose="020B0604020202020204" pitchFamily="34" charset="0"/>
                <a:cs typeface="Arial" panose="020B0604020202020204" pitchFamily="34" charset="0"/>
              </a:rPr>
              <a:t>Acts as the link between the referrer and the connector, responsible for assessing the individuals and coproducing an action plan.</a:t>
            </a:r>
          </a:p>
          <a:p>
            <a:pPr marL="0" indent="0">
              <a:buNone/>
            </a:pP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Community Connector (Navigator/Community Link Worker)</a:t>
            </a:r>
          </a:p>
          <a:p>
            <a:pPr marL="0" indent="0">
              <a:buNone/>
            </a:pPr>
            <a:r>
              <a:rPr lang="en-GB" dirty="0">
                <a:latin typeface="Arial" panose="020B0604020202020204" pitchFamily="34" charset="0"/>
                <a:cs typeface="Arial" panose="020B0604020202020204" pitchFamily="34" charset="0"/>
              </a:rPr>
              <a:t>Proactively supports the individual to access appropriate services that help them in achieving their action plan and supports Builders to identify assets and gaps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Asset Builder (Activator)</a:t>
            </a:r>
          </a:p>
          <a:p>
            <a:pPr marL="0" indent="0">
              <a:buNone/>
            </a:pPr>
            <a:r>
              <a:rPr lang="en-GB" dirty="0">
                <a:latin typeface="Arial" panose="020B0604020202020204" pitchFamily="34" charset="0"/>
                <a:cs typeface="Arial" panose="020B0604020202020204" pitchFamily="34" charset="0"/>
              </a:rPr>
              <a:t>Maps, identifies gaps and helps communities to build assets that support local delivery of community services/assets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F22B2-2C1A-4556-BC26-6A9A946DD4B9}"/>
              </a:ext>
            </a:extLst>
          </p:cNvPr>
          <p:cNvSpPr>
            <a:spLocks noGrp="1"/>
          </p:cNvSpPr>
          <p:nvPr>
            <p:ph type="sldNum" sz="quarter" idx="10"/>
          </p:nvPr>
        </p:nvSpPr>
        <p:spPr/>
        <p:txBody>
          <a:bodyPr/>
          <a:lstStyle/>
          <a:p>
            <a:fld id="{D66C4C68-9C76-5449-BBA0-107A51179E14}" type="slidenum">
              <a:rPr lang="en-US" smtClean="0">
                <a:solidFill>
                  <a:srgbClr val="005EB8"/>
                </a:solidFill>
              </a:rPr>
              <a:pPr/>
              <a:t>19</a:t>
            </a:fld>
            <a:endParaRPr lang="en-US" dirty="0">
              <a:solidFill>
                <a:srgbClr val="005EB8"/>
              </a:solidFill>
            </a:endParaRPr>
          </a:p>
        </p:txBody>
      </p:sp>
      <p:sp>
        <p:nvSpPr>
          <p:cNvPr id="4" name="Title 3">
            <a:extLst>
              <a:ext uri="{FF2B5EF4-FFF2-40B4-BE49-F238E27FC236}">
                <a16:creationId xmlns:a16="http://schemas.microsoft.com/office/drawing/2014/main" id="{A2C7B118-A6DA-41EA-9BB9-B5E8BBCEC39E}"/>
              </a:ext>
            </a:extLst>
          </p:cNvPr>
          <p:cNvSpPr>
            <a:spLocks noGrp="1"/>
          </p:cNvSpPr>
          <p:nvPr>
            <p:ph type="title"/>
          </p:nvPr>
        </p:nvSpPr>
        <p:spPr/>
        <p:txBody>
          <a:bodyPr>
            <a:normAutofit/>
          </a:bodyPr>
          <a:lstStyle/>
          <a:p>
            <a:r>
              <a:rPr lang="en-GB" dirty="0">
                <a:solidFill>
                  <a:schemeClr val="accent1">
                    <a:lumMod val="75000"/>
                  </a:schemeClr>
                </a:solidFill>
                <a:latin typeface="Calibri" panose="020F0502020204030204" pitchFamily="34" charset="0"/>
              </a:rPr>
              <a:t>Key elements of Social Prescribing</a:t>
            </a:r>
          </a:p>
        </p:txBody>
      </p:sp>
      <p:pic>
        <p:nvPicPr>
          <p:cNvPr id="5" name="Content Placeholder 4">
            <a:extLst>
              <a:ext uri="{FF2B5EF4-FFF2-40B4-BE49-F238E27FC236}">
                <a16:creationId xmlns:a16="http://schemas.microsoft.com/office/drawing/2014/main" id="{55868BA6-F816-4801-A8DA-3F64A46CF4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38205"/>
            <a:ext cx="4464496" cy="5043486"/>
          </a:xfrm>
          <a:prstGeom prst="rect">
            <a:avLst/>
          </a:prstGeom>
        </p:spPr>
      </p:pic>
    </p:spTree>
    <p:extLst>
      <p:ext uri="{BB962C8B-B14F-4D97-AF65-F5344CB8AC3E}">
        <p14:creationId xmlns:p14="http://schemas.microsoft.com/office/powerpoint/2010/main" val="77316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cial prescrib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64902"/>
            <a:ext cx="8820472" cy="496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0E6658-7FEB-4078-8E6C-9DEAA07B6734}"/>
              </a:ext>
            </a:extLst>
          </p:cNvPr>
          <p:cNvPicPr>
            <a:picLocks noChangeAspect="1"/>
          </p:cNvPicPr>
          <p:nvPr/>
        </p:nvPicPr>
        <p:blipFill rotWithShape="1">
          <a:blip r:embed="rId3">
            <a:alphaModFix amt="35000"/>
          </a:blip>
          <a:srcRect t="2354" b="2738"/>
          <a:stretch/>
        </p:blipFill>
        <p:spPr>
          <a:xfrm>
            <a:off x="-1" y="857229"/>
            <a:ext cx="9144000" cy="5141969"/>
          </a:xfrm>
          <a:prstGeom prst="rect">
            <a:avLst/>
          </a:prstGeom>
        </p:spPr>
      </p:pic>
      <p:sp>
        <p:nvSpPr>
          <p:cNvPr id="2" name="Title 1">
            <a:extLst>
              <a:ext uri="{FF2B5EF4-FFF2-40B4-BE49-F238E27FC236}">
                <a16:creationId xmlns:a16="http://schemas.microsoft.com/office/drawing/2014/main" id="{26AED3E1-4752-45FF-A061-F39A2C7004AC}"/>
              </a:ext>
            </a:extLst>
          </p:cNvPr>
          <p:cNvSpPr>
            <a:spLocks noGrp="1"/>
          </p:cNvSpPr>
          <p:nvPr>
            <p:ph type="title"/>
          </p:nvPr>
        </p:nvSpPr>
        <p:spPr>
          <a:xfrm>
            <a:off x="482601" y="3347895"/>
            <a:ext cx="3499853" cy="1557250"/>
          </a:xfrm>
        </p:spPr>
        <p:txBody>
          <a:bodyPr vert="horz" lIns="68580" tIns="34290" rIns="68580" bIns="34290" rtlCol="0" anchor="t">
            <a:normAutofit/>
          </a:bodyPr>
          <a:lstStyle/>
          <a:p>
            <a:r>
              <a:rPr lang="en-US" sz="3600" dirty="0"/>
              <a:t>From small acorns grow mighty oaks</a:t>
            </a:r>
          </a:p>
        </p:txBody>
      </p:sp>
      <p:sp>
        <p:nvSpPr>
          <p:cNvPr id="16" name="Freeform: Shape 1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2984" y="1143000"/>
            <a:ext cx="4751017" cy="485775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0" name="Content Placeholder 9">
            <a:extLst>
              <a:ext uri="{FF2B5EF4-FFF2-40B4-BE49-F238E27FC236}">
                <a16:creationId xmlns:a16="http://schemas.microsoft.com/office/drawing/2014/main" id="{618850A2-70ED-4423-A173-FF7BB10D48D5}"/>
              </a:ext>
            </a:extLst>
          </p:cNvPr>
          <p:cNvPicPr>
            <a:picLocks noGrp="1" noChangeAspect="1"/>
          </p:cNvPicPr>
          <p:nvPr>
            <p:ph idx="1"/>
          </p:nvPr>
        </p:nvPicPr>
        <p:blipFill rotWithShape="1">
          <a:blip r:embed="rId4"/>
          <a:srcRect r="-1" b="1786"/>
          <a:stretch/>
        </p:blipFill>
        <p:spPr>
          <a:xfrm>
            <a:off x="4515814" y="1265852"/>
            <a:ext cx="4628186" cy="4734919"/>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5171694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7687B-ED11-4618-A864-2C9ACFFBCD64}"/>
              </a:ext>
            </a:extLst>
          </p:cNvPr>
          <p:cNvSpPr>
            <a:spLocks noGrp="1"/>
          </p:cNvSpPr>
          <p:nvPr>
            <p:ph idx="1"/>
          </p:nvPr>
        </p:nvSpPr>
        <p:spPr/>
        <p:txBody>
          <a:bodyPr>
            <a:normAutofit fontScale="55000" lnSpcReduction="20000"/>
          </a:bodyPr>
          <a:lstStyle/>
          <a:p>
            <a:pPr marL="0" indent="0">
              <a:buNone/>
            </a:pPr>
            <a:endParaRPr lang="en-GB" dirty="0"/>
          </a:p>
          <a:p>
            <a:pPr marL="0" indent="0">
              <a:buNone/>
            </a:pPr>
            <a:r>
              <a:rPr lang="en-GB" dirty="0"/>
              <a:t>Support the embedding of social prescribing link workers with all primary care networks across the region, as part of the NHS England personalised care programme.</a:t>
            </a:r>
          </a:p>
          <a:p>
            <a:pPr marL="0" indent="0">
              <a:buNone/>
            </a:pPr>
            <a:endParaRPr lang="en-GB" dirty="0"/>
          </a:p>
          <a:p>
            <a:pPr marL="0" indent="0">
              <a:buNone/>
            </a:pPr>
            <a:r>
              <a:rPr lang="en-GB" dirty="0"/>
              <a:t>This includes:</a:t>
            </a:r>
          </a:p>
          <a:p>
            <a:pPr marL="0" indent="0">
              <a:buNone/>
            </a:pPr>
            <a:endParaRPr lang="en-GB" dirty="0"/>
          </a:p>
          <a:p>
            <a:pPr marL="457200" lvl="1" indent="0">
              <a:buNone/>
            </a:pPr>
            <a:r>
              <a:rPr lang="en-US" sz="3200" dirty="0"/>
              <a:t>Supporting local system leaders </a:t>
            </a:r>
          </a:p>
          <a:p>
            <a:pPr marL="457200" lvl="1" indent="0">
              <a:buNone/>
            </a:pPr>
            <a:endParaRPr lang="en-US" sz="3200" dirty="0"/>
          </a:p>
          <a:p>
            <a:pPr marL="457200" lvl="1" indent="0">
              <a:buNone/>
            </a:pPr>
            <a:r>
              <a:rPr lang="en-US" sz="3200" dirty="0"/>
              <a:t>Acting as a social prescribing champion for the region. </a:t>
            </a:r>
          </a:p>
          <a:p>
            <a:pPr marL="457200" lvl="1" indent="0">
              <a:buNone/>
            </a:pPr>
            <a:endParaRPr lang="en-US" sz="3200" dirty="0"/>
          </a:p>
          <a:p>
            <a:pPr marL="457200" lvl="1" indent="0">
              <a:buNone/>
            </a:pPr>
            <a:r>
              <a:rPr lang="en-US" sz="3200" dirty="0"/>
              <a:t>Being the main point of contact for the regional social prescribing networks  </a:t>
            </a:r>
          </a:p>
          <a:p>
            <a:pPr marL="457200" lvl="1" indent="0">
              <a:buNone/>
            </a:pPr>
            <a:endParaRPr lang="en-US" sz="3200" dirty="0"/>
          </a:p>
          <a:p>
            <a:pPr marL="457200" lvl="1" indent="0">
              <a:buNone/>
            </a:pPr>
            <a:r>
              <a:rPr lang="en-US" sz="3200" dirty="0"/>
              <a:t>Support local system leaders to understand how social prescribing fits within a wider </a:t>
            </a:r>
            <a:r>
              <a:rPr lang="en-US" sz="3200" dirty="0" err="1"/>
              <a:t>personalised</a:t>
            </a:r>
            <a:r>
              <a:rPr lang="en-US" sz="3200" dirty="0"/>
              <a:t> care approach.  </a:t>
            </a:r>
          </a:p>
          <a:p>
            <a:pPr marL="457200" lvl="1" indent="0">
              <a:buNone/>
            </a:pPr>
            <a:endParaRPr lang="en-US" sz="3200" dirty="0"/>
          </a:p>
          <a:p>
            <a:pPr marL="457200" lvl="1" indent="0">
              <a:buNone/>
            </a:pPr>
            <a:r>
              <a:rPr lang="en-US" sz="3200" dirty="0"/>
              <a:t>Supporting opportunities to embed social prescribing across local health and care systems. </a:t>
            </a:r>
          </a:p>
          <a:p>
            <a:pPr marL="457200" lvl="1" indent="0">
              <a:buNone/>
            </a:pPr>
            <a:endParaRPr lang="en-US" sz="3200" dirty="0"/>
          </a:p>
          <a:p>
            <a:pPr marL="457200" lvl="1" indent="0">
              <a:buNone/>
            </a:pPr>
            <a:r>
              <a:rPr lang="en-US" sz="3200"/>
              <a:t>Facilitating </a:t>
            </a:r>
            <a:r>
              <a:rPr lang="en-US" sz="3200" dirty="0"/>
              <a:t>regional social prescribing workshops, to share good practice and provide peer support and challenge</a:t>
            </a:r>
            <a:endParaRPr lang="en-GB" sz="3200" dirty="0"/>
          </a:p>
        </p:txBody>
      </p:sp>
    </p:spTree>
    <p:extLst>
      <p:ext uri="{BB962C8B-B14F-4D97-AF65-F5344CB8AC3E}">
        <p14:creationId xmlns:p14="http://schemas.microsoft.com/office/powerpoint/2010/main" val="78952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5209-DD49-4A5E-94DF-2179A718A4D1}"/>
              </a:ext>
            </a:extLst>
          </p:cNvPr>
          <p:cNvSpPr txBox="1">
            <a:spLocks/>
          </p:cNvSpPr>
          <p:nvPr/>
        </p:nvSpPr>
        <p:spPr>
          <a:xfrm>
            <a:off x="30188" y="1265685"/>
            <a:ext cx="6721006" cy="42144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accent1">
                    <a:lumMod val="75000"/>
                  </a:schemeClr>
                </a:solidFill>
                <a:latin typeface="Calibri" panose="020F0502020204030204" pitchFamily="34" charset="0"/>
              </a:rPr>
              <a:t>SOCIAL PRESCRIBING AS SIGNPOSTING</a:t>
            </a:r>
          </a:p>
          <a:p>
            <a:r>
              <a:rPr lang="en-US" sz="1800" dirty="0">
                <a:latin typeface="Calibri" panose="020F0502020204030204" pitchFamily="34" charset="0"/>
              </a:rPr>
              <a:t>Online access to community activities</a:t>
            </a:r>
          </a:p>
          <a:p>
            <a:r>
              <a:rPr lang="en-US" sz="1800" dirty="0">
                <a:latin typeface="Calibri" panose="020F0502020204030204" pitchFamily="34" charset="0"/>
              </a:rPr>
              <a:t>Direct signpost from GP practice</a:t>
            </a:r>
          </a:p>
          <a:p>
            <a:r>
              <a:rPr lang="en-US" sz="1800" dirty="0">
                <a:latin typeface="Calibri" panose="020F0502020204030204" pitchFamily="34" charset="0"/>
              </a:rPr>
              <a:t>Emerging evidence base</a:t>
            </a:r>
          </a:p>
          <a:p>
            <a:r>
              <a:rPr lang="en-US" sz="1800" dirty="0">
                <a:latin typeface="Calibri" panose="020F0502020204030204" pitchFamily="34" charset="0"/>
              </a:rPr>
              <a:t>Leaflet in the GP practice</a:t>
            </a:r>
          </a:p>
          <a:p>
            <a:r>
              <a:rPr lang="en-US" sz="1800" dirty="0">
                <a:latin typeface="Calibri" panose="020F0502020204030204" pitchFamily="34" charset="0"/>
              </a:rPr>
              <a:t>No link worker</a:t>
            </a:r>
          </a:p>
          <a:p>
            <a:pPr marL="0" indent="0">
              <a:buFont typeface="Arial" panose="020B0604020202020204" pitchFamily="34" charset="0"/>
              <a:buNone/>
            </a:pPr>
            <a:endParaRPr lang="en-US" sz="1800" b="1" dirty="0">
              <a:latin typeface="Calibri" panose="020F0502020204030204" pitchFamily="34" charset="0"/>
            </a:endParaRPr>
          </a:p>
          <a:p>
            <a:pPr marL="0" indent="0">
              <a:buFont typeface="Arial" panose="020B0604020202020204" pitchFamily="34" charset="0"/>
              <a:buNone/>
            </a:pPr>
            <a:r>
              <a:rPr lang="en-US" sz="1800" b="1" dirty="0">
                <a:solidFill>
                  <a:schemeClr val="accent1">
                    <a:lumMod val="75000"/>
                  </a:schemeClr>
                </a:solidFill>
                <a:latin typeface="Calibri" panose="020F0502020204030204" pitchFamily="34" charset="0"/>
              </a:rPr>
              <a:t>SOCIAL PRESCRIBING LIGHT</a:t>
            </a:r>
          </a:p>
          <a:p>
            <a:r>
              <a:rPr lang="en-US" sz="1800" dirty="0">
                <a:latin typeface="Calibri" panose="020F0502020204030204" pitchFamily="34" charset="0"/>
              </a:rPr>
              <a:t>Run by the voluntary sector to refer people to other activities delivered by the voluntary sector</a:t>
            </a:r>
          </a:p>
          <a:p>
            <a:r>
              <a:rPr lang="en-US" sz="1800" dirty="0">
                <a:latin typeface="Calibri" panose="020F0502020204030204" pitchFamily="34" charset="0"/>
              </a:rPr>
              <a:t>To address a specific need of vulnerable patients</a:t>
            </a:r>
          </a:p>
          <a:p>
            <a:r>
              <a:rPr lang="en-US" sz="1800" dirty="0">
                <a:latin typeface="Calibri" panose="020F0502020204030204" pitchFamily="34" charset="0"/>
              </a:rPr>
              <a:t>No direct links with GP practices</a:t>
            </a:r>
          </a:p>
          <a:p>
            <a:pPr marL="0" indent="0">
              <a:buFont typeface="Arial" panose="020B0604020202020204" pitchFamily="34" charset="0"/>
              <a:buNone/>
            </a:pPr>
            <a:endParaRPr lang="en-US" sz="1950" dirty="0"/>
          </a:p>
          <a:p>
            <a:endParaRPr lang="en-US" sz="1800" dirty="0"/>
          </a:p>
          <a:p>
            <a:endParaRPr lang="en-US" sz="1800" dirty="0"/>
          </a:p>
        </p:txBody>
      </p:sp>
      <p:pic>
        <p:nvPicPr>
          <p:cNvPr id="4" name="Picture 3">
            <a:extLst>
              <a:ext uri="{FF2B5EF4-FFF2-40B4-BE49-F238E27FC236}">
                <a16:creationId xmlns:a16="http://schemas.microsoft.com/office/drawing/2014/main" id="{8265C8D3-9738-417B-B18A-9B9C4B5D47F7}"/>
              </a:ext>
            </a:extLst>
          </p:cNvPr>
          <p:cNvPicPr>
            <a:picLocks noChangeAspect="1"/>
          </p:cNvPicPr>
          <p:nvPr/>
        </p:nvPicPr>
        <p:blipFill>
          <a:blip r:embed="rId2"/>
          <a:stretch>
            <a:fillRect/>
          </a:stretch>
        </p:blipFill>
        <p:spPr>
          <a:xfrm>
            <a:off x="6665821" y="1371775"/>
            <a:ext cx="1843790" cy="1226959"/>
          </a:xfrm>
          <a:prstGeom prst="rect">
            <a:avLst/>
          </a:prstGeom>
        </p:spPr>
      </p:pic>
    </p:spTree>
    <p:extLst>
      <p:ext uri="{BB962C8B-B14F-4D97-AF65-F5344CB8AC3E}">
        <p14:creationId xmlns:p14="http://schemas.microsoft.com/office/powerpoint/2010/main" val="113544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DFBC13-4F90-4CFA-8529-667BFF444091}"/>
              </a:ext>
            </a:extLst>
          </p:cNvPr>
          <p:cNvSpPr/>
          <p:nvPr/>
        </p:nvSpPr>
        <p:spPr>
          <a:xfrm>
            <a:off x="226935" y="1413772"/>
            <a:ext cx="5799111" cy="5239896"/>
          </a:xfrm>
          <a:prstGeom prst="rect">
            <a:avLst/>
          </a:prstGeom>
        </p:spPr>
        <p:txBody>
          <a:bodyPr wrap="square">
            <a:spAutoFit/>
          </a:bodyPr>
          <a:lstStyle/>
          <a:p>
            <a:r>
              <a:rPr lang="en-US" b="1" dirty="0">
                <a:solidFill>
                  <a:schemeClr val="accent1">
                    <a:lumMod val="75000"/>
                  </a:schemeClr>
                </a:solidFill>
                <a:latin typeface="Calibri" panose="020F0502020204030204" pitchFamily="34" charset="0"/>
              </a:rPr>
              <a:t>SOCIAL PRESCRIBING MEDIUM</a:t>
            </a:r>
          </a:p>
          <a:p>
            <a:pPr marL="257175" indent="-257175">
              <a:buFont typeface="Arial" panose="020B0604020202020204" pitchFamily="34" charset="0"/>
              <a:buChar char="•"/>
            </a:pPr>
            <a:r>
              <a:rPr lang="en-US" dirty="0">
                <a:latin typeface="Calibri" panose="020F0502020204030204" pitchFamily="34" charset="0"/>
              </a:rPr>
              <a:t>Link worker or advanced care navigator</a:t>
            </a:r>
          </a:p>
          <a:p>
            <a:pPr marL="257175" indent="-257175">
              <a:buFont typeface="Arial" panose="020B0604020202020204" pitchFamily="34" charset="0"/>
              <a:buChar char="•"/>
            </a:pPr>
            <a:r>
              <a:rPr lang="en-US" dirty="0">
                <a:latin typeface="Calibri" panose="020F0502020204030204" pitchFamily="34" charset="0"/>
              </a:rPr>
              <a:t>Health focused (nutrition, diet, CBT)</a:t>
            </a:r>
          </a:p>
          <a:p>
            <a:pPr marL="257175" indent="-257175">
              <a:buFont typeface="Arial" panose="020B0604020202020204" pitchFamily="34" charset="0"/>
              <a:buChar char="•"/>
            </a:pPr>
            <a:r>
              <a:rPr lang="en-US" dirty="0">
                <a:latin typeface="Calibri" panose="020F0502020204030204" pitchFamily="34" charset="0"/>
              </a:rPr>
              <a:t>Signpost to voluntary sector and/or self-help groups</a:t>
            </a:r>
          </a:p>
          <a:p>
            <a:pPr marL="257175" indent="-257175">
              <a:buFont typeface="Arial" panose="020B0604020202020204" pitchFamily="34" charset="0"/>
              <a:buChar char="•"/>
            </a:pPr>
            <a:r>
              <a:rPr lang="en-US" dirty="0">
                <a:latin typeface="Calibri" panose="020F0502020204030204" pitchFamily="34" charset="0"/>
              </a:rPr>
              <a:t>Not focused on beneficiary needs in a holistic way</a:t>
            </a:r>
            <a:endParaRPr lang="en-US" b="1" dirty="0">
              <a:latin typeface="Calibri" panose="020F0502020204030204" pitchFamily="34" charset="0"/>
            </a:endParaRPr>
          </a:p>
          <a:p>
            <a:endParaRPr lang="en-US" b="1" dirty="0">
              <a:latin typeface="Calibri" panose="020F0502020204030204" pitchFamily="34" charset="0"/>
            </a:endParaRPr>
          </a:p>
          <a:p>
            <a:endParaRPr lang="en-US" b="1" dirty="0">
              <a:solidFill>
                <a:schemeClr val="accent1">
                  <a:lumMod val="75000"/>
                </a:schemeClr>
              </a:solidFill>
              <a:latin typeface="Calibri" panose="020F0502020204030204" pitchFamily="34" charset="0"/>
            </a:endParaRPr>
          </a:p>
          <a:p>
            <a:r>
              <a:rPr lang="en-US" b="1" dirty="0">
                <a:solidFill>
                  <a:schemeClr val="accent1">
                    <a:lumMod val="75000"/>
                  </a:schemeClr>
                </a:solidFill>
                <a:latin typeface="Calibri" panose="020F0502020204030204" pitchFamily="34" charset="0"/>
              </a:rPr>
              <a:t>SOCIAL PRESCRIBING HOLISTIC</a:t>
            </a:r>
          </a:p>
          <a:p>
            <a:pPr marL="257175" indent="-257175">
              <a:buFont typeface="Arial" panose="020B0604020202020204" pitchFamily="34" charset="0"/>
              <a:buChar char="•"/>
            </a:pPr>
            <a:r>
              <a:rPr lang="en-US" dirty="0">
                <a:latin typeface="Calibri" panose="020F0502020204030204" pitchFamily="34" charset="0"/>
              </a:rPr>
              <a:t>Direct primary care referral to SP provider</a:t>
            </a:r>
          </a:p>
          <a:p>
            <a:pPr marL="257175" indent="-257175">
              <a:buFont typeface="Arial" panose="020B0604020202020204" pitchFamily="34" charset="0"/>
              <a:buChar char="•"/>
            </a:pPr>
            <a:r>
              <a:rPr lang="en-US" dirty="0">
                <a:latin typeface="Calibri" panose="020F0502020204030204" pitchFamily="34" charset="0"/>
              </a:rPr>
              <a:t>SP provider is local and employs link workers</a:t>
            </a:r>
          </a:p>
          <a:p>
            <a:pPr marL="257175" indent="-257175">
              <a:buFont typeface="Arial" panose="020B0604020202020204" pitchFamily="34" charset="0"/>
              <a:buChar char="•"/>
            </a:pPr>
            <a:r>
              <a:rPr lang="en-US" dirty="0">
                <a:latin typeface="Calibri" panose="020F0502020204030204" pitchFamily="34" charset="0"/>
              </a:rPr>
              <a:t>Link worker follows a ‘holistic’ approach (</a:t>
            </a:r>
            <a:r>
              <a:rPr lang="en-US" dirty="0" err="1">
                <a:latin typeface="Calibri" panose="020F0502020204030204" pitchFamily="34" charset="0"/>
              </a:rPr>
              <a:t>centred</a:t>
            </a:r>
            <a:r>
              <a:rPr lang="en-US" dirty="0">
                <a:latin typeface="Calibri" panose="020F0502020204030204" pitchFamily="34" charset="0"/>
              </a:rPr>
              <a:t> on person’s needs)</a:t>
            </a:r>
          </a:p>
          <a:p>
            <a:pPr marL="257175" indent="-257175">
              <a:buFont typeface="Arial" panose="020B0604020202020204" pitchFamily="34" charset="0"/>
              <a:buChar char="•"/>
            </a:pPr>
            <a:r>
              <a:rPr lang="en-US" dirty="0">
                <a:latin typeface="Calibri" panose="020F0502020204030204" pitchFamily="34" charset="0"/>
              </a:rPr>
              <a:t>No limits on number of sessions. These depend on person’s need</a:t>
            </a:r>
          </a:p>
          <a:p>
            <a:endParaRPr lang="en-US" sz="1650" b="1" dirty="0">
              <a:solidFill>
                <a:schemeClr val="tx2"/>
              </a:solidFill>
            </a:endParaRPr>
          </a:p>
          <a:p>
            <a:endParaRPr lang="en-US" sz="1650" b="1" dirty="0">
              <a:solidFill>
                <a:schemeClr val="tx2"/>
              </a:solidFill>
            </a:endParaRPr>
          </a:p>
          <a:p>
            <a:endParaRPr lang="en-US" sz="1650" b="1" dirty="0">
              <a:solidFill>
                <a:schemeClr val="tx2"/>
              </a:solidFill>
            </a:endParaRPr>
          </a:p>
          <a:p>
            <a:endParaRPr lang="en-US" sz="1650" b="1" dirty="0">
              <a:solidFill>
                <a:schemeClr val="tx2"/>
              </a:solidFill>
            </a:endParaRPr>
          </a:p>
          <a:p>
            <a:endParaRPr lang="en-US" sz="1650" b="1" dirty="0">
              <a:solidFill>
                <a:schemeClr val="tx2"/>
              </a:solidFill>
            </a:endParaRPr>
          </a:p>
        </p:txBody>
      </p:sp>
      <p:pic>
        <p:nvPicPr>
          <p:cNvPr id="5" name="Picture 2" descr="C:\Users\david.cowan\Pictures\2014-09-16\807.jpg">
            <a:extLst>
              <a:ext uri="{FF2B5EF4-FFF2-40B4-BE49-F238E27FC236}">
                <a16:creationId xmlns:a16="http://schemas.microsoft.com/office/drawing/2014/main" id="{11D8D542-8443-4C3D-9662-1F96715CA0AA}"/>
              </a:ext>
            </a:extLst>
          </p:cNvPr>
          <p:cNvPicPr>
            <a:picLocks noChangeAspect="1" noChangeArrowheads="1"/>
          </p:cNvPicPr>
          <p:nvPr/>
        </p:nvPicPr>
        <p:blipFill rotWithShape="1">
          <a:blip r:embed="rId2" cstate="print"/>
          <a:srcRect t="42303"/>
          <a:stretch/>
        </p:blipFill>
        <p:spPr bwMode="auto">
          <a:xfrm>
            <a:off x="5746656" y="3717032"/>
            <a:ext cx="1912148" cy="1961321"/>
          </a:xfrm>
          <a:prstGeom prst="rect">
            <a:avLst/>
          </a:prstGeom>
          <a:noFill/>
        </p:spPr>
      </p:pic>
      <p:pic>
        <p:nvPicPr>
          <p:cNvPr id="6" name="Picture 4">
            <a:extLst>
              <a:ext uri="{FF2B5EF4-FFF2-40B4-BE49-F238E27FC236}">
                <a16:creationId xmlns:a16="http://schemas.microsoft.com/office/drawing/2014/main" id="{935596CB-6159-49CB-BBA5-220C57F2F2F9}"/>
              </a:ext>
            </a:extLst>
          </p:cNvPr>
          <p:cNvPicPr>
            <a:picLocks noChangeAspect="1" noChangeArrowheads="1"/>
          </p:cNvPicPr>
          <p:nvPr/>
        </p:nvPicPr>
        <p:blipFill>
          <a:blip r:embed="rId3" cstate="print"/>
          <a:srcRect/>
          <a:stretch>
            <a:fillRect/>
          </a:stretch>
        </p:blipFill>
        <p:spPr bwMode="auto">
          <a:xfrm>
            <a:off x="7466215" y="3717032"/>
            <a:ext cx="1464453" cy="1961321"/>
          </a:xfrm>
          <a:prstGeom prst="rect">
            <a:avLst/>
          </a:prstGeom>
          <a:noFill/>
          <a:ln w="9525">
            <a:noFill/>
            <a:miter lim="800000"/>
            <a:headEnd/>
            <a:tailEnd/>
          </a:ln>
        </p:spPr>
      </p:pic>
      <p:sp>
        <p:nvSpPr>
          <p:cNvPr id="2" name="TextBox 1">
            <a:extLst>
              <a:ext uri="{FF2B5EF4-FFF2-40B4-BE49-F238E27FC236}">
                <a16:creationId xmlns:a16="http://schemas.microsoft.com/office/drawing/2014/main" id="{3BB5F7AD-D24B-4F8C-AE62-38402056AE72}"/>
              </a:ext>
            </a:extLst>
          </p:cNvPr>
          <p:cNvSpPr txBox="1"/>
          <p:nvPr/>
        </p:nvSpPr>
        <p:spPr>
          <a:xfrm>
            <a:off x="5746656" y="5805264"/>
            <a:ext cx="3170409" cy="646331"/>
          </a:xfrm>
          <a:prstGeom prst="rect">
            <a:avLst/>
          </a:prstGeom>
          <a:noFill/>
        </p:spPr>
        <p:txBody>
          <a:bodyPr wrap="square" rtlCol="0">
            <a:spAutoFit/>
          </a:bodyPr>
          <a:lstStyle/>
          <a:p>
            <a:r>
              <a:rPr lang="en-GB" dirty="0">
                <a:latin typeface="Calibri" panose="020F0502020204030204" pitchFamily="34" charset="0"/>
              </a:rPr>
              <a:t>Silk painting and Wired for Wellbeing Micro-Commissioned</a:t>
            </a:r>
          </a:p>
        </p:txBody>
      </p:sp>
      <p:sp>
        <p:nvSpPr>
          <p:cNvPr id="4" name="Explosion: 8 Points 3">
            <a:extLst>
              <a:ext uri="{FF2B5EF4-FFF2-40B4-BE49-F238E27FC236}">
                <a16:creationId xmlns:a16="http://schemas.microsoft.com/office/drawing/2014/main" id="{A01A3C6C-16B6-4348-872B-6A635D404EF3}"/>
              </a:ext>
            </a:extLst>
          </p:cNvPr>
          <p:cNvSpPr/>
          <p:nvPr/>
        </p:nvSpPr>
        <p:spPr>
          <a:xfrm>
            <a:off x="5947619" y="1069841"/>
            <a:ext cx="2969446" cy="244511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D2F010C-D934-48A6-A002-F44C3F4D8390}"/>
              </a:ext>
            </a:extLst>
          </p:cNvPr>
          <p:cNvSpPr txBox="1"/>
          <p:nvPr/>
        </p:nvSpPr>
        <p:spPr>
          <a:xfrm>
            <a:off x="6732240" y="1844824"/>
            <a:ext cx="1656184" cy="923330"/>
          </a:xfrm>
          <a:prstGeom prst="rect">
            <a:avLst/>
          </a:prstGeom>
          <a:noFill/>
        </p:spPr>
        <p:txBody>
          <a:bodyPr wrap="square" rtlCol="0">
            <a:spAutoFit/>
          </a:bodyPr>
          <a:lstStyle/>
          <a:p>
            <a:r>
              <a:rPr lang="en-US" i="1" dirty="0">
                <a:latin typeface="Calibri" panose="020F0502020204030204" pitchFamily="34" charset="0"/>
              </a:rPr>
              <a:t>Risk of working in isolation in PCN</a:t>
            </a:r>
          </a:p>
        </p:txBody>
      </p:sp>
    </p:spTree>
    <p:extLst>
      <p:ext uri="{BB962C8B-B14F-4D97-AF65-F5344CB8AC3E}">
        <p14:creationId xmlns:p14="http://schemas.microsoft.com/office/powerpoint/2010/main" val="266640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0" y="908720"/>
            <a:ext cx="9144000" cy="0"/>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16" name="Title 1"/>
          <p:cNvSpPr txBox="1">
            <a:spLocks/>
          </p:cNvSpPr>
          <p:nvPr/>
        </p:nvSpPr>
        <p:spPr>
          <a:xfrm>
            <a:off x="179512" y="-1"/>
            <a:ext cx="8869802" cy="1052737"/>
          </a:xfrm>
          <a:prstGeom prst="rect">
            <a:avLst/>
          </a:prstGeom>
        </p:spPr>
        <p:txBody>
          <a:bodyPr vert="horz" lIns="73626" tIns="36812" rIns="73626" bIns="36812" rtlCol="0" anchor="ctr">
            <a:noAutofit/>
          </a:bodyPr>
          <a:lstStyle>
            <a:lvl1pPr algn="l" defTabSz="914400" rtl="0" eaLnBrk="1" latinLnBrk="0" hangingPunct="1">
              <a:spcBef>
                <a:spcPct val="0"/>
              </a:spcBef>
              <a:buNone/>
              <a:defRPr sz="2800" kern="1200">
                <a:solidFill>
                  <a:schemeClr val="bg1">
                    <a:lumMod val="50000"/>
                  </a:schemeClr>
                </a:solidFill>
                <a:latin typeface="+mj-lt"/>
                <a:ea typeface="+mj-ea"/>
                <a:cs typeface="+mj-cs"/>
              </a:defRPr>
            </a:lvl1pPr>
          </a:lstStyle>
          <a:p>
            <a:pPr lvl="0">
              <a:defRPr/>
            </a:pPr>
            <a:r>
              <a:rPr lang="en-GB" sz="2400" dirty="0">
                <a:solidFill>
                  <a:srgbClr val="006CC0"/>
                </a:solidFill>
                <a:latin typeface="Century Gothic"/>
                <a:cs typeface="Century Gothic"/>
              </a:rPr>
              <a:t>Ways to Wellness’ Social Prescribing</a:t>
            </a:r>
          </a:p>
        </p:txBody>
      </p:sp>
      <p:pic>
        <p:nvPicPr>
          <p:cNvPr id="13" name="Picture 2">
            <a:extLst>
              <a:ext uri="{FF2B5EF4-FFF2-40B4-BE49-F238E27FC236}">
                <a16:creationId xmlns:a16="http://schemas.microsoft.com/office/drawing/2014/main" id="{427694F0-FA43-9349-B1FC-3B496643B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1186" y="116633"/>
            <a:ext cx="1587318"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900269A2-05FF-7645-905B-044904605E40}"/>
              </a:ext>
            </a:extLst>
          </p:cNvPr>
          <p:cNvSpPr>
            <a:spLocks noGrp="1"/>
          </p:cNvSpPr>
          <p:nvPr>
            <p:ph idx="1"/>
          </p:nvPr>
        </p:nvSpPr>
        <p:spPr>
          <a:xfrm>
            <a:off x="179512" y="941187"/>
            <a:ext cx="8784976" cy="5800169"/>
          </a:xfrm>
        </p:spPr>
        <p:txBody>
          <a:bodyPr>
            <a:normAutofit fontScale="62500" lnSpcReduction="20000"/>
          </a:bodyPr>
          <a:lstStyle/>
          <a:p>
            <a:pPr marL="0" indent="0">
              <a:lnSpc>
                <a:spcPct val="110000"/>
              </a:lnSpc>
              <a:spcAft>
                <a:spcPts val="600"/>
              </a:spcAft>
              <a:buNone/>
            </a:pPr>
            <a:r>
              <a:rPr lang="en-GB" sz="1800" b="1" dirty="0">
                <a:latin typeface="Century Gothic"/>
              </a:rPr>
              <a:t>Ways to Wellness uses a personalised, comprehensive, long-term social prescribing approach to help people aged 40 to 74 years  living with certain long-term conditions in the west of Newcastle upon Tyne</a:t>
            </a:r>
          </a:p>
          <a:p>
            <a:pPr marL="285750" indent="-285750">
              <a:lnSpc>
                <a:spcPct val="110000"/>
              </a:lnSpc>
              <a:spcAft>
                <a:spcPts val="600"/>
              </a:spcAft>
            </a:pPr>
            <a:r>
              <a:rPr lang="en-GB" sz="1800" dirty="0">
                <a:latin typeface="Century Gothic"/>
                <a:cs typeface="Century Gothic"/>
              </a:rPr>
              <a:t>Our overall aims are to (a) improve the health and wellbeing for 10,000 patients living with LTCs and, as a result; (b) reduce NHS costs related to those patients’ care. </a:t>
            </a:r>
          </a:p>
          <a:p>
            <a:pPr marL="285750" indent="-285750">
              <a:lnSpc>
                <a:spcPct val="110000"/>
              </a:lnSpc>
              <a:spcAft>
                <a:spcPts val="200"/>
              </a:spcAft>
            </a:pPr>
            <a:r>
              <a:rPr lang="en-GB" sz="1800" dirty="0">
                <a:latin typeface="Century Gothic"/>
              </a:rPr>
              <a:t>Over the past 4 years, Ways to Wellness has received over 6,000 referrals, of which:</a:t>
            </a:r>
          </a:p>
          <a:p>
            <a:pPr lvl="1">
              <a:lnSpc>
                <a:spcPct val="110000"/>
              </a:lnSpc>
              <a:spcBef>
                <a:spcPts val="0"/>
              </a:spcBef>
              <a:spcAft>
                <a:spcPts val="600"/>
              </a:spcAft>
            </a:pPr>
            <a:r>
              <a:rPr lang="en-GB" sz="1700" dirty="0">
                <a:latin typeface="Century Gothic"/>
                <a:cs typeface="Century Gothic"/>
              </a:rPr>
              <a:t>approximately 4,600 clients have engaged on the service for an average of 18-19 months</a:t>
            </a:r>
          </a:p>
          <a:p>
            <a:pPr lvl="1">
              <a:lnSpc>
                <a:spcPct val="110000"/>
              </a:lnSpc>
              <a:spcBef>
                <a:spcPts val="0"/>
              </a:spcBef>
              <a:spcAft>
                <a:spcPts val="600"/>
              </a:spcAft>
            </a:pPr>
            <a:r>
              <a:rPr lang="en-GB" sz="1700" dirty="0">
                <a:latin typeface="Century Gothic"/>
                <a:cs typeface="Century Gothic"/>
              </a:rPr>
              <a:t>clients set an average of 4 to 5 goals and develop action plans for goals</a:t>
            </a:r>
          </a:p>
          <a:p>
            <a:pPr lvl="1">
              <a:lnSpc>
                <a:spcPct val="110000"/>
              </a:lnSpc>
              <a:spcBef>
                <a:spcPts val="0"/>
              </a:spcBef>
              <a:spcAft>
                <a:spcPts val="600"/>
              </a:spcAft>
            </a:pPr>
            <a:r>
              <a:rPr lang="en-GB" sz="1700" dirty="0">
                <a:latin typeface="Century Gothic"/>
                <a:cs typeface="Century Gothic"/>
              </a:rPr>
              <a:t>60% of clients are signposted on to other services or activities, when aligned with their goals</a:t>
            </a:r>
          </a:p>
          <a:p>
            <a:pPr marL="285750" indent="-285750">
              <a:lnSpc>
                <a:spcPct val="110000"/>
              </a:lnSpc>
              <a:spcAft>
                <a:spcPts val="600"/>
              </a:spcAft>
            </a:pPr>
            <a:r>
              <a:rPr lang="en-GB" sz="1800" dirty="0">
                <a:latin typeface="Century Gothic"/>
              </a:rPr>
              <a:t>Over 30 (26 FTE) Ways to Wellness Link Workers are employed across a local charity and a social enterprise and are currently working with approximately 2,900 clients</a:t>
            </a:r>
          </a:p>
          <a:p>
            <a:pPr marL="285750" indent="-285750">
              <a:lnSpc>
                <a:spcPct val="110000"/>
              </a:lnSpc>
            </a:pPr>
            <a:r>
              <a:rPr lang="en-GB" sz="1800" dirty="0">
                <a:latin typeface="Century Gothic"/>
              </a:rPr>
              <a:t>NHS data and academic research* shows that patients referred have a high level of complexity, including historical use of hospital services, co-morbidity, anxiety and depression, and multiple social and economic issues (including debt, housing problems, low income and unemployment)</a:t>
            </a:r>
          </a:p>
          <a:p>
            <a:pPr marL="0" indent="0">
              <a:lnSpc>
                <a:spcPct val="110000"/>
              </a:lnSpc>
              <a:spcBef>
                <a:spcPts val="1000"/>
              </a:spcBef>
              <a:buNone/>
            </a:pPr>
            <a:r>
              <a:rPr lang="en-GB" sz="1800" b="1" kern="0" dirty="0">
                <a:solidFill>
                  <a:sysClr val="windowText" lastClr="000000"/>
                </a:solidFill>
                <a:latin typeface="Century Gothic" panose="020B0502020202020204" pitchFamily="34" charset="0"/>
              </a:rPr>
              <a:t>Impact measurement</a:t>
            </a:r>
          </a:p>
          <a:p>
            <a:pPr>
              <a:lnSpc>
                <a:spcPct val="110000"/>
              </a:lnSpc>
              <a:spcAft>
                <a:spcPts val="600"/>
              </a:spcAft>
              <a:buFont typeface="+mj-lt"/>
              <a:buAutoNum type="arabicPeriod"/>
            </a:pPr>
            <a:r>
              <a:rPr lang="en-GB" sz="1800" dirty="0">
                <a:latin typeface="Century Gothic"/>
              </a:rPr>
              <a:t>Hospital costs and activity impact measures</a:t>
            </a:r>
          </a:p>
          <a:p>
            <a:pPr marL="685800" lvl="1">
              <a:lnSpc>
                <a:spcPct val="110000"/>
              </a:lnSpc>
              <a:spcAft>
                <a:spcPts val="600"/>
              </a:spcAft>
            </a:pPr>
            <a:r>
              <a:rPr lang="en-GB" sz="1700" dirty="0">
                <a:latin typeface="Century Gothic"/>
              </a:rPr>
              <a:t>Ways to Wellness has demonstrated reductions in hospital costs of over £1.2 million in 2017/18. The annual net savings for the CCG in 2017/18 was approximately £440,000.</a:t>
            </a:r>
          </a:p>
          <a:p>
            <a:pPr marL="685800" lvl="1">
              <a:lnSpc>
                <a:spcPct val="110000"/>
              </a:lnSpc>
              <a:spcAft>
                <a:spcPts val="600"/>
              </a:spcAft>
            </a:pPr>
            <a:r>
              <a:rPr lang="en-GB" sz="1700" kern="0" dirty="0">
                <a:solidFill>
                  <a:sysClr val="windowText" lastClr="000000"/>
                </a:solidFill>
                <a:latin typeface="Century Gothic" panose="020B0502020202020204" pitchFamily="34" charset="0"/>
              </a:rPr>
              <a:t>The 2018/19 non-elective activity has been halved for the Ways to Wellness cohort </a:t>
            </a:r>
          </a:p>
          <a:p>
            <a:pPr>
              <a:lnSpc>
                <a:spcPct val="110000"/>
              </a:lnSpc>
              <a:spcAft>
                <a:spcPts val="600"/>
              </a:spcAft>
              <a:buFont typeface="+mj-lt"/>
              <a:buAutoNum type="arabicPeriod"/>
            </a:pPr>
            <a:r>
              <a:rPr lang="en-GB" sz="1800" kern="0" dirty="0">
                <a:solidFill>
                  <a:sysClr val="windowText" lastClr="000000"/>
                </a:solidFill>
                <a:latin typeface="Century Gothic" panose="020B0502020202020204" pitchFamily="34" charset="0"/>
              </a:rPr>
              <a:t>Wellbeing improvements</a:t>
            </a:r>
          </a:p>
          <a:p>
            <a:pPr marL="685800" lvl="1">
              <a:lnSpc>
                <a:spcPct val="110000"/>
              </a:lnSpc>
              <a:spcAft>
                <a:spcPts val="600"/>
              </a:spcAft>
            </a:pPr>
            <a:r>
              <a:rPr lang="en-GB" sz="1700" dirty="0">
                <a:latin typeface="Century Gothic"/>
              </a:rPr>
              <a:t>The average patient improved 3.1 points (11%) – more than double target</a:t>
            </a:r>
          </a:p>
          <a:p>
            <a:pPr marL="685800" lvl="1">
              <a:lnSpc>
                <a:spcPct val="110000"/>
              </a:lnSpc>
              <a:spcAft>
                <a:spcPts val="600"/>
              </a:spcAft>
              <a:defRPr/>
            </a:pPr>
            <a:r>
              <a:rPr lang="en-GB" sz="1700" dirty="0">
                <a:latin typeface="Century Gothic"/>
              </a:rPr>
              <a:t>Clients move from describing themselves as, "finding out how they can improve things in their life to feel more in control", to "making changes”, or even "managing their lives pretty well".</a:t>
            </a:r>
            <a:r>
              <a:rPr lang="en-GB" sz="1700" dirty="0">
                <a:latin typeface="Century Gothic" panose="020B0502020202020204" pitchFamily="34" charset="0"/>
              </a:rPr>
              <a:t> </a:t>
            </a:r>
          </a:p>
          <a:p>
            <a:pPr marL="57150" indent="0">
              <a:lnSpc>
                <a:spcPct val="110000"/>
              </a:lnSpc>
              <a:spcBef>
                <a:spcPts val="1000"/>
              </a:spcBef>
              <a:buNone/>
            </a:pPr>
            <a:r>
              <a:rPr lang="en-GB" dirty="0">
                <a:solidFill>
                  <a:srgbClr val="006CC0"/>
                </a:solidFill>
                <a:latin typeface="Century Gothic" panose="020B0502020202020204" pitchFamily="34" charset="0"/>
                <a:hlinkClick r:id="rId4"/>
              </a:rPr>
              <a:t>http://waystowellness.org.uk</a:t>
            </a:r>
            <a:r>
              <a:rPr lang="en-GB" dirty="0">
                <a:solidFill>
                  <a:srgbClr val="006CC0"/>
                </a:solidFill>
                <a:latin typeface="Century Gothic" panose="020B0502020202020204" pitchFamily="34" charset="0"/>
              </a:rPr>
              <a:t>			</a:t>
            </a:r>
            <a:r>
              <a:rPr lang="en-GB" dirty="0">
                <a:latin typeface="Century Gothic" panose="020B0502020202020204" pitchFamily="34" charset="0"/>
              </a:rPr>
              <a:t> </a:t>
            </a:r>
            <a:r>
              <a:rPr lang="en-GB" sz="1100" dirty="0">
                <a:latin typeface="Century Gothic" panose="020B0502020202020204" pitchFamily="34" charset="0"/>
              </a:rPr>
              <a:t>*http://</a:t>
            </a:r>
            <a:r>
              <a:rPr lang="en-GB" sz="1100" dirty="0" err="1">
                <a:latin typeface="Century Gothic" panose="020B0502020202020204" pitchFamily="34" charset="0"/>
              </a:rPr>
              <a:t>bmjopen.bmj.com</a:t>
            </a:r>
            <a:r>
              <a:rPr lang="en-GB" sz="1100" dirty="0">
                <a:latin typeface="Century Gothic" panose="020B0502020202020204" pitchFamily="34" charset="0"/>
              </a:rPr>
              <a:t>/content/</a:t>
            </a:r>
            <a:r>
              <a:rPr lang="en-GB" sz="1100" dirty="0" err="1">
                <a:latin typeface="Century Gothic" panose="020B0502020202020204" pitchFamily="34" charset="0"/>
              </a:rPr>
              <a:t>bmjopen</a:t>
            </a:r>
            <a:r>
              <a:rPr lang="en-GB" sz="1100" dirty="0">
                <a:latin typeface="Century Gothic" panose="020B0502020202020204" pitchFamily="34" charset="0"/>
              </a:rPr>
              <a:t>/7/7/e015203.full.pdf</a:t>
            </a:r>
            <a:endParaRPr lang="en-GB" sz="1100" dirty="0">
              <a:latin typeface="Century Gothic" panose="020B0502020202020204" pitchFamily="34" charset="0"/>
              <a:cs typeface="Century Gothic"/>
            </a:endParaRPr>
          </a:p>
        </p:txBody>
      </p:sp>
    </p:spTree>
    <p:extLst>
      <p:ext uri="{BB962C8B-B14F-4D97-AF65-F5344CB8AC3E}">
        <p14:creationId xmlns:p14="http://schemas.microsoft.com/office/powerpoint/2010/main" val="214331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7337-12DE-4C9F-ADC0-1AD726325899}"/>
              </a:ext>
            </a:extLst>
          </p:cNvPr>
          <p:cNvSpPr>
            <a:spLocks noGrp="1"/>
          </p:cNvSpPr>
          <p:nvPr>
            <p:ph type="title"/>
          </p:nvPr>
        </p:nvSpPr>
        <p:spPr/>
        <p:txBody>
          <a:bodyPr/>
          <a:lstStyle/>
          <a:p>
            <a:r>
              <a:rPr lang="en-GB" dirty="0"/>
              <a:t>Measurement</a:t>
            </a:r>
          </a:p>
        </p:txBody>
      </p:sp>
      <p:sp>
        <p:nvSpPr>
          <p:cNvPr id="3" name="Content Placeholder 2">
            <a:extLst>
              <a:ext uri="{FF2B5EF4-FFF2-40B4-BE49-F238E27FC236}">
                <a16:creationId xmlns:a16="http://schemas.microsoft.com/office/drawing/2014/main" id="{89EF6991-99D2-43FF-9221-6B603886E782}"/>
              </a:ext>
            </a:extLst>
          </p:cNvPr>
          <p:cNvSpPr>
            <a:spLocks noGrp="1"/>
          </p:cNvSpPr>
          <p:nvPr>
            <p:ph idx="1"/>
          </p:nvPr>
        </p:nvSpPr>
        <p:spPr/>
        <p:txBody>
          <a:bodyPr/>
          <a:lstStyle/>
          <a:p>
            <a:r>
              <a:rPr lang="en-GB" dirty="0"/>
              <a:t>AWC – modality</a:t>
            </a:r>
          </a:p>
          <a:p>
            <a:r>
              <a:rPr lang="en-GB" dirty="0"/>
              <a:t>Leeds practice</a:t>
            </a:r>
          </a:p>
        </p:txBody>
      </p:sp>
    </p:spTree>
    <p:extLst>
      <p:ext uri="{BB962C8B-B14F-4D97-AF65-F5344CB8AC3E}">
        <p14:creationId xmlns:p14="http://schemas.microsoft.com/office/powerpoint/2010/main" val="257813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F9A0A-368D-4356-A5DF-98DA6F3DF725}"/>
              </a:ext>
            </a:extLst>
          </p:cNvPr>
          <p:cNvSpPr>
            <a:spLocks noGrp="1"/>
          </p:cNvSpPr>
          <p:nvPr>
            <p:ph idx="1"/>
          </p:nvPr>
        </p:nvSpPr>
        <p:spPr/>
        <p:txBody>
          <a:bodyPr/>
          <a:lstStyle/>
          <a:p>
            <a:endParaRPr lang="en-GB" dirty="0"/>
          </a:p>
          <a:p>
            <a:endParaRPr lang="en-GB" dirty="0"/>
          </a:p>
          <a:p>
            <a:pPr marL="0" indent="0">
              <a:buNone/>
            </a:pPr>
            <a:r>
              <a:rPr lang="en-GB" sz="4000" dirty="0">
                <a:solidFill>
                  <a:schemeClr val="accent1">
                    <a:lumMod val="75000"/>
                  </a:schemeClr>
                </a:solidFill>
              </a:rPr>
              <a:t>What does good social prescribing look like?</a:t>
            </a:r>
            <a:endParaRPr lang="en-GB" sz="4000" dirty="0"/>
          </a:p>
        </p:txBody>
      </p:sp>
    </p:spTree>
    <p:extLst>
      <p:ext uri="{BB962C8B-B14F-4D97-AF65-F5344CB8AC3E}">
        <p14:creationId xmlns:p14="http://schemas.microsoft.com/office/powerpoint/2010/main" val="361111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05170-3B5E-42EE-B2F2-F8FD056B889B}"/>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pPr algn="ctr"/>
            <a:r>
              <a:rPr lang="en-GB" sz="2400" dirty="0">
                <a:solidFill>
                  <a:schemeClr val="bg1"/>
                </a:solidFill>
              </a:rPr>
              <a:t>At BCVS …</a:t>
            </a:r>
          </a:p>
        </p:txBody>
      </p:sp>
      <p:sp>
        <p:nvSpPr>
          <p:cNvPr id="9" name="Content Placeholder 8">
            <a:extLst>
              <a:ext uri="{FF2B5EF4-FFF2-40B4-BE49-F238E27FC236}">
                <a16:creationId xmlns:a16="http://schemas.microsoft.com/office/drawing/2014/main" id="{0E1F0819-A286-4466-B59C-4B4E537B16CB}"/>
              </a:ext>
            </a:extLst>
          </p:cNvPr>
          <p:cNvSpPr>
            <a:spLocks noGrp="1"/>
          </p:cNvSpPr>
          <p:nvPr>
            <p:ph idx="1"/>
          </p:nvPr>
        </p:nvSpPr>
        <p:spPr>
          <a:xfrm>
            <a:off x="482601" y="2638044"/>
            <a:ext cx="2522980" cy="3415622"/>
          </a:xfrm>
        </p:spPr>
        <p:txBody>
          <a:bodyPr>
            <a:normAutofit/>
          </a:bodyPr>
          <a:lstStyle/>
          <a:p>
            <a:r>
              <a:rPr lang="en-US" sz="1700" dirty="0">
                <a:solidFill>
                  <a:schemeClr val="bg1"/>
                </a:solidFill>
              </a:rPr>
              <a:t>Support </a:t>
            </a:r>
          </a:p>
          <a:p>
            <a:pPr marL="0" indent="0">
              <a:buNone/>
            </a:pPr>
            <a:endParaRPr lang="en-US" sz="1700" dirty="0">
              <a:solidFill>
                <a:schemeClr val="bg1"/>
              </a:solidFill>
            </a:endParaRPr>
          </a:p>
          <a:p>
            <a:r>
              <a:rPr lang="en-US" sz="1700" dirty="0">
                <a:solidFill>
                  <a:schemeClr val="bg1"/>
                </a:solidFill>
              </a:rPr>
              <a:t>Community Interest Company</a:t>
            </a:r>
          </a:p>
          <a:p>
            <a:pPr marL="0" indent="0">
              <a:buNone/>
            </a:pPr>
            <a:endParaRPr lang="en-US" sz="1700" dirty="0">
              <a:solidFill>
                <a:schemeClr val="bg1"/>
              </a:solidFill>
            </a:endParaRPr>
          </a:p>
          <a:p>
            <a:r>
              <a:rPr lang="en-US" sz="1700" dirty="0">
                <a:solidFill>
                  <a:schemeClr val="bg1"/>
                </a:solidFill>
              </a:rPr>
              <a:t>Wider provision</a:t>
            </a:r>
          </a:p>
          <a:p>
            <a:endParaRPr lang="en-US" sz="1700" dirty="0">
              <a:solidFill>
                <a:schemeClr val="bg1"/>
              </a:solidFill>
            </a:endParaRPr>
          </a:p>
          <a:p>
            <a:r>
              <a:rPr lang="en-US" sz="1700" dirty="0">
                <a:solidFill>
                  <a:schemeClr val="bg1"/>
                </a:solidFill>
              </a:rPr>
              <a:t>Access to all</a:t>
            </a:r>
          </a:p>
          <a:p>
            <a:pPr marL="0" indent="0">
              <a:buNone/>
            </a:pPr>
            <a:endParaRPr lang="en-US" sz="1700" dirty="0">
              <a:solidFill>
                <a:schemeClr val="bg1"/>
              </a:solidFill>
            </a:endParaRPr>
          </a:p>
          <a:p>
            <a:pPr marL="0" indent="0">
              <a:buNone/>
            </a:pPr>
            <a:endParaRPr lang="en-US" sz="1700" dirty="0">
              <a:solidFill>
                <a:schemeClr val="bg1"/>
              </a:solidFill>
            </a:endParaRPr>
          </a:p>
          <a:p>
            <a:pPr marL="0" indent="0">
              <a:buNone/>
            </a:pPr>
            <a:endParaRPr lang="en-US" sz="1700" dirty="0">
              <a:solidFill>
                <a:schemeClr val="bg1"/>
              </a:solidFill>
            </a:endParaRPr>
          </a:p>
        </p:txBody>
      </p:sp>
      <p:pic>
        <p:nvPicPr>
          <p:cNvPr id="3" name="Picture 2">
            <a:extLst>
              <a:ext uri="{FF2B5EF4-FFF2-40B4-BE49-F238E27FC236}">
                <a16:creationId xmlns:a16="http://schemas.microsoft.com/office/drawing/2014/main" id="{D827424E-4E3E-40FC-8B40-CE4742A872CB}"/>
              </a:ext>
            </a:extLst>
          </p:cNvPr>
          <p:cNvPicPr>
            <a:picLocks noChangeAspect="1"/>
          </p:cNvPicPr>
          <p:nvPr/>
        </p:nvPicPr>
        <p:blipFill>
          <a:blip r:embed="rId3"/>
          <a:stretch>
            <a:fillRect/>
          </a:stretch>
        </p:blipFill>
        <p:spPr>
          <a:xfrm>
            <a:off x="3973322" y="1795641"/>
            <a:ext cx="4688077" cy="3105850"/>
          </a:xfrm>
          <a:prstGeom prst="rect">
            <a:avLst/>
          </a:prstGeom>
        </p:spPr>
      </p:pic>
    </p:spTree>
    <p:extLst>
      <p:ext uri="{BB962C8B-B14F-4D97-AF65-F5344CB8AC3E}">
        <p14:creationId xmlns:p14="http://schemas.microsoft.com/office/powerpoint/2010/main" val="124204291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View">
  <a:themeElements>
    <a:clrScheme name="Custom 3">
      <a:dk1>
        <a:sysClr val="windowText" lastClr="000000"/>
      </a:dk1>
      <a:lt1>
        <a:sysClr val="window" lastClr="FFFFFF"/>
      </a:lt1>
      <a:dk2>
        <a:srgbClr val="FFFFFF"/>
      </a:dk2>
      <a:lt2>
        <a:srgbClr val="FFFFFF"/>
      </a:lt2>
      <a:accent1>
        <a:srgbClr val="4472C4"/>
      </a:accent1>
      <a:accent2>
        <a:srgbClr val="ED7D31"/>
      </a:accent2>
      <a:accent3>
        <a:srgbClr val="FFFFFF"/>
      </a:accent3>
      <a:accent4>
        <a:srgbClr val="FFC000"/>
      </a:accent4>
      <a:accent5>
        <a:srgbClr val="5B9BD5"/>
      </a:accent5>
      <a:accent6>
        <a:srgbClr val="70AD47"/>
      </a:accent6>
      <a:hlink>
        <a:srgbClr val="0563C1"/>
      </a:hlink>
      <a:folHlink>
        <a:srgbClr val="954F7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4718</TotalTime>
  <Words>1423</Words>
  <Application>Microsoft Office PowerPoint</Application>
  <PresentationFormat>On-screen Show (4:3)</PresentationFormat>
  <Paragraphs>167</Paragraphs>
  <Slides>20</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20</vt:i4>
      </vt:variant>
    </vt:vector>
  </HeadingPairs>
  <TitlesOfParts>
    <vt:vector size="35" baseType="lpstr">
      <vt:lpstr>Arial</vt:lpstr>
      <vt:lpstr>Book Antiqua</vt:lpstr>
      <vt:lpstr>Calibri</vt:lpstr>
      <vt:lpstr>Calibri Light</vt:lpstr>
      <vt:lpstr>Century Gothic</vt:lpstr>
      <vt:lpstr>Century Schoolbook</vt:lpstr>
      <vt:lpstr>Comic Sans MS</vt:lpstr>
      <vt:lpstr>Courier New</vt:lpstr>
      <vt:lpstr>Frutiger 45 Light</vt:lpstr>
      <vt:lpstr>Wingdings 2</vt:lpstr>
      <vt:lpstr>Office Theme</vt:lpstr>
      <vt:lpstr>1_Office Theme</vt:lpstr>
      <vt:lpstr>2_Office Theme</vt:lpstr>
      <vt:lpstr>3_Office Theme</vt:lpstr>
      <vt:lpstr>1_View</vt:lpstr>
      <vt:lpstr>PowerPoint Presentation</vt:lpstr>
      <vt:lpstr>PowerPoint Presentation</vt:lpstr>
      <vt:lpstr>PowerPoint Presentation</vt:lpstr>
      <vt:lpstr>PowerPoint Presentation</vt:lpstr>
      <vt:lpstr>PowerPoint Presentation</vt:lpstr>
      <vt:lpstr>PowerPoint Presentation</vt:lpstr>
      <vt:lpstr>Measurement</vt:lpstr>
      <vt:lpstr>PowerPoint Presentation</vt:lpstr>
      <vt:lpstr>At BCVS …</vt:lpstr>
      <vt:lpstr>BCVS Services Available </vt:lpstr>
      <vt:lpstr>PowerPoint Presentation</vt:lpstr>
      <vt:lpstr>PowerPoint Presentation</vt:lpstr>
      <vt:lpstr>What does the Live Well Wakefield Service do?</vt:lpstr>
      <vt:lpstr>PowerPoint Presentation</vt:lpstr>
      <vt:lpstr>PowerPoint Presentation</vt:lpstr>
      <vt:lpstr>Micro-Commissioning Live Well Wakefield</vt:lpstr>
      <vt:lpstr>East Ridings of Yorkshire Network of Activity supporting Social Prescribing</vt:lpstr>
      <vt:lpstr>PowerPoint Presentation</vt:lpstr>
      <vt:lpstr>Key elements of Social Prescribing</vt:lpstr>
      <vt:lpstr>From small acorns grow mighty oaks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Cowan</dc:creator>
  <cp:lastModifiedBy>Carla</cp:lastModifiedBy>
  <cp:revision>11</cp:revision>
  <dcterms:created xsi:type="dcterms:W3CDTF">2019-04-09T19:10:51Z</dcterms:created>
  <dcterms:modified xsi:type="dcterms:W3CDTF">2019-11-09T14:41:35Z</dcterms:modified>
</cp:coreProperties>
</file>